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  <p:sldId id="257" r:id="rId3"/>
    <p:sldId id="258" r:id="rId4"/>
    <p:sldId id="263" r:id="rId5"/>
    <p:sldId id="264" r:id="rId6"/>
    <p:sldId id="270" r:id="rId7"/>
    <p:sldId id="265" r:id="rId8"/>
    <p:sldId id="266" r:id="rId9"/>
    <p:sldId id="267" r:id="rId10"/>
    <p:sldId id="271" r:id="rId11"/>
    <p:sldId id="272" r:id="rId12"/>
    <p:sldId id="273" r:id="rId13"/>
    <p:sldId id="274" r:id="rId14"/>
    <p:sldId id="276" r:id="rId15"/>
    <p:sldId id="277" r:id="rId16"/>
    <p:sldId id="278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65" d="100"/>
          <a:sy n="65" d="100"/>
        </p:scale>
        <p:origin x="81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87A13-87EC-44CD-86E4-7AD9C7B4C7B7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0045C-38AD-4CF0-A2E2-CB07C9FE4F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197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87A13-87EC-44CD-86E4-7AD9C7B4C7B7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0045C-38AD-4CF0-A2E2-CB07C9FE4F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043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87A13-87EC-44CD-86E4-7AD9C7B4C7B7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0045C-38AD-4CF0-A2E2-CB07C9FE4F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019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87A13-87EC-44CD-86E4-7AD9C7B4C7B7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0045C-38AD-4CF0-A2E2-CB07C9FE4F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980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87A13-87EC-44CD-86E4-7AD9C7B4C7B7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0045C-38AD-4CF0-A2E2-CB07C9FE4F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913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87A13-87EC-44CD-86E4-7AD9C7B4C7B7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0045C-38AD-4CF0-A2E2-CB07C9FE4F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9388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87A13-87EC-44CD-86E4-7AD9C7B4C7B7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0045C-38AD-4CF0-A2E2-CB07C9FE4F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216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87A13-87EC-44CD-86E4-7AD9C7B4C7B7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0045C-38AD-4CF0-A2E2-CB07C9FE4F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327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87A13-87EC-44CD-86E4-7AD9C7B4C7B7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0045C-38AD-4CF0-A2E2-CB07C9FE4F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904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87A13-87EC-44CD-86E4-7AD9C7B4C7B7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0045C-38AD-4CF0-A2E2-CB07C9FE4F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447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87A13-87EC-44CD-86E4-7AD9C7B4C7B7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0045C-38AD-4CF0-A2E2-CB07C9FE4F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035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587A13-87EC-44CD-86E4-7AD9C7B4C7B7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10045C-38AD-4CF0-A2E2-CB07C9FE4F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314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11.jpe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79"/>
            <a:ext cx="12192000" cy="6873828"/>
          </a:xfrm>
        </p:spPr>
      </p:pic>
      <p:sp>
        <p:nvSpPr>
          <p:cNvPr id="6" name="Rectangle 5"/>
          <p:cNvSpPr/>
          <p:nvPr/>
        </p:nvSpPr>
        <p:spPr>
          <a:xfrm>
            <a:off x="373626" y="2266925"/>
            <a:ext cx="640571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i-LK" sz="4800" dirty="0">
                <a:solidFill>
                  <a:prstClr val="black"/>
                </a:solidFill>
                <a:latin typeface="Calibri Light"/>
                <a:ea typeface="+mj-ea"/>
              </a:rPr>
              <a:t>දෙපාර්තමේන්තුව</a:t>
            </a:r>
            <a:r>
              <a:rPr lang="si-LK" sz="4800" dirty="0" smtClean="0">
                <a:solidFill>
                  <a:prstClr val="black"/>
                </a:solidFill>
                <a:latin typeface="Calibri Light"/>
                <a:ea typeface="+mj-ea"/>
              </a:rPr>
              <a:t>ේ</a:t>
            </a:r>
            <a:r>
              <a:rPr lang="en-US" sz="4800" dirty="0">
                <a:solidFill>
                  <a:prstClr val="black"/>
                </a:solidFill>
                <a:latin typeface="Calibri Light"/>
                <a:ea typeface="+mj-ea"/>
              </a:rPr>
              <a:t> </a:t>
            </a:r>
            <a:r>
              <a:rPr lang="si-LK" sz="4800" dirty="0" smtClean="0">
                <a:solidFill>
                  <a:prstClr val="black"/>
                </a:solidFill>
                <a:latin typeface="Calibri Light"/>
                <a:ea typeface="+mj-ea"/>
              </a:rPr>
              <a:t>කාලීන</a:t>
            </a:r>
            <a:r>
              <a:rPr lang="si-LK" sz="4800" dirty="0" smtClean="0">
                <a:solidFill>
                  <a:prstClr val="black"/>
                </a:solidFill>
                <a:latin typeface="Calibri Light"/>
                <a:ea typeface="+mj-ea"/>
              </a:rPr>
              <a:t> </a:t>
            </a:r>
            <a:r>
              <a:rPr lang="si-LK" sz="4800" dirty="0">
                <a:solidFill>
                  <a:prstClr val="black"/>
                </a:solidFill>
                <a:latin typeface="Calibri Light"/>
                <a:ea typeface="+mj-ea"/>
              </a:rPr>
              <a:t>නව්‍යතාවයන් පිලිබඳ නිලධාරීන් දැනුවත් කිරීම</a:t>
            </a:r>
            <a:endParaRPr lang="en-US" sz="4800" dirty="0"/>
          </a:p>
        </p:txBody>
      </p:sp>
      <p:sp>
        <p:nvSpPr>
          <p:cNvPr id="8" name="Rectangle 7"/>
          <p:cNvSpPr/>
          <p:nvPr/>
        </p:nvSpPr>
        <p:spPr>
          <a:xfrm>
            <a:off x="1395705" y="6093523"/>
            <a:ext cx="4386136" cy="7017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si-LK" sz="4400" dirty="0">
                <a:solidFill>
                  <a:prstClr val="black"/>
                </a:solidFill>
              </a:rPr>
              <a:t>ජාතික ගිණුම් අංශය</a:t>
            </a:r>
            <a:endParaRPr lang="en-US" sz="4400" dirty="0">
              <a:solidFill>
                <a:prstClr val="black"/>
              </a:solidFill>
            </a:endParaRPr>
          </a:p>
        </p:txBody>
      </p:sp>
      <p:pic>
        <p:nvPicPr>
          <p:cNvPr id="14" name="Picture 4" descr="DD01630_"/>
          <p:cNvPicPr preferRelativeResize="0"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9458" y="5344170"/>
            <a:ext cx="1814052" cy="7493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5827"/>
            <a:ext cx="12192000" cy="1092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5830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2399" y="1323770"/>
            <a:ext cx="7846143" cy="829494"/>
          </a:xfrm>
        </p:spPr>
        <p:txBody>
          <a:bodyPr>
            <a:normAutofit fontScale="90000"/>
          </a:bodyPr>
          <a:lstStyle/>
          <a:p>
            <a:pPr algn="ctr"/>
            <a:r>
              <a:rPr lang="si-LK" dirty="0" smtClean="0"/>
              <a:t>නාමික දළ දේශීය නිෂ්පාදිතය සහ මුර්ත දළ දේශීය නිෂ්පාදිතය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4684" y="2379659"/>
            <a:ext cx="11046541" cy="4979786"/>
          </a:xfrm>
        </p:spPr>
        <p:txBody>
          <a:bodyPr>
            <a:normAutofit/>
          </a:bodyPr>
          <a:lstStyle/>
          <a:p>
            <a:r>
              <a:rPr lang="si-LK" sz="2600" b="1" dirty="0" smtClean="0"/>
              <a:t>නාමික දළ දේශීය නිෂ්පාදිතය </a:t>
            </a:r>
            <a:r>
              <a:rPr lang="si-LK" sz="2600" dirty="0" smtClean="0"/>
              <a:t>යනු යම් කිසි වර්ෂයක න</a:t>
            </a:r>
            <a:r>
              <a:rPr lang="si-LK" sz="2600" dirty="0"/>
              <a:t>ිපදවන ලද භාණ්ඩ ප්‍රමාණයන් සහ එම භාණ්ඩවල මිල ගණන් භාවිතයෙන් </a:t>
            </a:r>
            <a:r>
              <a:rPr lang="si-LK" sz="2600" dirty="0" smtClean="0"/>
              <a:t>ගණනය කරන ලද දළ දේශීය නිෂ්පාදිතයයි</a:t>
            </a:r>
          </a:p>
          <a:p>
            <a:r>
              <a:rPr lang="si-LK" sz="2600" dirty="0" smtClean="0"/>
              <a:t>ඒ අනුව නිෂ්පාදන ප්‍රමාණය වැඩි වන විටත් ඒවාගේ මිල වැඩිවන විටත් නාමික දළ දේශීය නිෂ්පාදිතය ඉහළ යයි</a:t>
            </a:r>
            <a:endParaRPr lang="en-US" sz="2600" dirty="0"/>
          </a:p>
          <a:p>
            <a:r>
              <a:rPr lang="si-LK" sz="2600" dirty="0" smtClean="0"/>
              <a:t> මුර්ත දළ දේශීය නිෂ්පාදිතය යනු භාණ්ඩවල මිල වැඩිවීම් ඇතුලත් නොවූ දළ දේශීය නිෂ්පාදිතයයි. </a:t>
            </a:r>
          </a:p>
          <a:p>
            <a:r>
              <a:rPr lang="si-LK" sz="2600" dirty="0" smtClean="0"/>
              <a:t>නාමික දළ දේශීය නිෂ්පාදිතයෙන් උද්ධමන බලපෑම ඉවත්කළ විට මුර්ත දළ දේශීය නිෂ්පාදිතය ලැබේ</a:t>
            </a:r>
          </a:p>
          <a:p>
            <a:r>
              <a:rPr lang="si-LK" sz="2600" dirty="0" smtClean="0"/>
              <a:t>උද්ධමන බලපෑම ඉවත්කිරීමට තෝරාගන්නා වර්ෂය පදනම් වර්ෂය ලෙස හැඳින්වේ</a:t>
            </a:r>
            <a:endParaRPr lang="en-US" sz="26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57" y="0"/>
            <a:ext cx="12193057" cy="1097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753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24897" y="1205783"/>
            <a:ext cx="10515600" cy="976978"/>
          </a:xfrm>
        </p:spPr>
        <p:txBody>
          <a:bodyPr>
            <a:noAutofit/>
          </a:bodyPr>
          <a:lstStyle/>
          <a:p>
            <a:pPr algn="ctr"/>
            <a:r>
              <a:rPr lang="si-LK" sz="4000" dirty="0"/>
              <a:t>නාමික දළ දේශීය නිෂ්පාදිතය සහ මුර්ත දළ දේශීය නිෂ්පාදිතය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291169"/>
            <a:ext cx="12191999" cy="4687376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si-LK" sz="3000" dirty="0" smtClean="0"/>
              <a:t>මුර්ත දළ දේශීය නිෂ්පාදිතය යනු සලකා බලන වර්ෂයේ භාණ්ඩ නිෂ්පාදන ප්‍රමාණයන් </a:t>
            </a:r>
            <a:r>
              <a:rPr lang="si-LK" sz="3000" dirty="0" smtClean="0">
                <a:solidFill>
                  <a:srgbClr val="FF0000"/>
                </a:solidFill>
              </a:rPr>
              <a:t>පදනම් වර්ෂයේ මිලෙන්</a:t>
            </a:r>
            <a:r>
              <a:rPr lang="si-LK" sz="3000" dirty="0" smtClean="0"/>
              <a:t> ගුණ කිරීමෙන් ලබාගන්නා දළ දේශීය නිෂ්පාදිතයයි</a:t>
            </a:r>
          </a:p>
          <a:p>
            <a:pPr>
              <a:lnSpc>
                <a:spcPct val="150000"/>
              </a:lnSpc>
            </a:pPr>
            <a:r>
              <a:rPr lang="si-LK" sz="3000" dirty="0" smtClean="0"/>
              <a:t>මුර්ත දල දේශීය නිෂ්පාදිතය තුළ උද්ධමන බලපෑම ඇතුලත් නැත</a:t>
            </a:r>
          </a:p>
          <a:p>
            <a:pPr>
              <a:lnSpc>
                <a:spcPct val="150000"/>
              </a:lnSpc>
            </a:pPr>
            <a:r>
              <a:rPr lang="si-LK" sz="3000" dirty="0" smtClean="0"/>
              <a:t>ඒ මගින් මැන දැක්වෙන්නේ නිෂ්පාදන පරිමාවයි</a:t>
            </a:r>
          </a:p>
          <a:p>
            <a:pPr>
              <a:lnSpc>
                <a:spcPct val="150000"/>
              </a:lnSpc>
            </a:pPr>
            <a:r>
              <a:rPr lang="si-LK" sz="3000" dirty="0" smtClean="0"/>
              <a:t>ආර්ථික වර්ධනය යනු මුර්ත දළ දේශීය නිෂ්පාදිතයේ ප්‍රතිශතක වෙනස්වීමයි</a:t>
            </a:r>
            <a:endParaRPr lang="en-US" sz="30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57" y="0"/>
            <a:ext cx="12193057" cy="1097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9478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7671" y="1122724"/>
            <a:ext cx="10515600" cy="947481"/>
          </a:xfrm>
        </p:spPr>
        <p:txBody>
          <a:bodyPr/>
          <a:lstStyle/>
          <a:p>
            <a:pPr algn="ctr"/>
            <a:r>
              <a:rPr lang="si-LK" dirty="0" smtClean="0"/>
              <a:t>සතුටුලන්තයේ දළ දේශීය නිෂ්පාදිතය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5980" y="2070205"/>
            <a:ext cx="11813452" cy="4864357"/>
          </a:xfrm>
        </p:spPr>
        <p:txBody>
          <a:bodyPr/>
          <a:lstStyle/>
          <a:p>
            <a:pPr marL="0" indent="0">
              <a:buNone/>
            </a:pPr>
            <a:r>
              <a:rPr lang="si-LK" dirty="0" smtClean="0"/>
              <a:t>නිෂ්පාදකයන් දෙදෙනෙකු පමණක් සිටින සතුටුලන්තයේ </a:t>
            </a:r>
            <a:r>
              <a:rPr lang="si-LK" b="1" dirty="0" smtClean="0">
                <a:solidFill>
                  <a:srgbClr val="FF0000"/>
                </a:solidFill>
              </a:rPr>
              <a:t>නාමික </a:t>
            </a:r>
            <a:r>
              <a:rPr lang="si-LK" dirty="0" smtClean="0"/>
              <a:t>දළ දේශීය නිෂ්පාදිතය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5151077"/>
              </p:ext>
            </p:extLst>
          </p:nvPr>
        </p:nvGraphicFramePr>
        <p:xfrm>
          <a:off x="583796" y="2741893"/>
          <a:ext cx="11117820" cy="385063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11906">
                  <a:extLst>
                    <a:ext uri="{9D8B030D-6E8A-4147-A177-3AD203B41FA5}">
                      <a16:colId xmlns:a16="http://schemas.microsoft.com/office/drawing/2014/main" val="1743285490"/>
                    </a:ext>
                  </a:extLst>
                </a:gridCol>
                <a:gridCol w="1224116">
                  <a:extLst>
                    <a:ext uri="{9D8B030D-6E8A-4147-A177-3AD203B41FA5}">
                      <a16:colId xmlns:a16="http://schemas.microsoft.com/office/drawing/2014/main" val="998709626"/>
                    </a:ext>
                  </a:extLst>
                </a:gridCol>
                <a:gridCol w="1179871">
                  <a:extLst>
                    <a:ext uri="{9D8B030D-6E8A-4147-A177-3AD203B41FA5}">
                      <a16:colId xmlns:a16="http://schemas.microsoft.com/office/drawing/2014/main" val="1472289169"/>
                    </a:ext>
                  </a:extLst>
                </a:gridCol>
                <a:gridCol w="1415845">
                  <a:extLst>
                    <a:ext uri="{9D8B030D-6E8A-4147-A177-3AD203B41FA5}">
                      <a16:colId xmlns:a16="http://schemas.microsoft.com/office/drawing/2014/main" val="2009737670"/>
                    </a:ext>
                  </a:extLst>
                </a:gridCol>
                <a:gridCol w="1474839">
                  <a:extLst>
                    <a:ext uri="{9D8B030D-6E8A-4147-A177-3AD203B41FA5}">
                      <a16:colId xmlns:a16="http://schemas.microsoft.com/office/drawing/2014/main" val="2548243324"/>
                    </a:ext>
                  </a:extLst>
                </a:gridCol>
                <a:gridCol w="1401097">
                  <a:extLst>
                    <a:ext uri="{9D8B030D-6E8A-4147-A177-3AD203B41FA5}">
                      <a16:colId xmlns:a16="http://schemas.microsoft.com/office/drawing/2014/main" val="2639782779"/>
                    </a:ext>
                  </a:extLst>
                </a:gridCol>
                <a:gridCol w="1310146">
                  <a:extLst>
                    <a:ext uri="{9D8B030D-6E8A-4147-A177-3AD203B41FA5}">
                      <a16:colId xmlns:a16="http://schemas.microsoft.com/office/drawing/2014/main" val="2559867937"/>
                    </a:ext>
                  </a:extLst>
                </a:gridCol>
              </a:tblGrid>
              <a:tr h="530124"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2015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2016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2017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2018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2019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2020</a:t>
                      </a:r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8422573"/>
                  </a:ext>
                </a:extLst>
              </a:tr>
              <a:tr h="530124">
                <a:tc>
                  <a:txBody>
                    <a:bodyPr/>
                    <a:lstStyle/>
                    <a:p>
                      <a:r>
                        <a:rPr lang="si-LK" dirty="0" smtClean="0"/>
                        <a:t>පාන් ගෙඩියක මිල (රු)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5134274"/>
                  </a:ext>
                </a:extLst>
              </a:tr>
              <a:tr h="530124">
                <a:tc>
                  <a:txBody>
                    <a:bodyPr/>
                    <a:lstStyle/>
                    <a:p>
                      <a:r>
                        <a:rPr lang="si-LK" dirty="0" smtClean="0"/>
                        <a:t>පාන් ගෙඩි ගණන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1593273"/>
                  </a:ext>
                </a:extLst>
              </a:tr>
              <a:tr h="530124">
                <a:tc>
                  <a:txBody>
                    <a:bodyPr/>
                    <a:lstStyle/>
                    <a:p>
                      <a:r>
                        <a:rPr lang="si-LK" b="1" dirty="0" smtClean="0"/>
                        <a:t>පාන් වටිනාකම</a:t>
                      </a:r>
                      <a:endParaRPr lang="en-US" b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1000</a:t>
                      </a:r>
                      <a:endParaRPr lang="en-US" b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1210</a:t>
                      </a:r>
                      <a:endParaRPr lang="en-US" b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900</a:t>
                      </a:r>
                      <a:endParaRPr lang="en-US" b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1725</a:t>
                      </a:r>
                      <a:endParaRPr lang="en-US" b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1800</a:t>
                      </a:r>
                      <a:endParaRPr lang="en-US" b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1530</a:t>
                      </a:r>
                      <a:endParaRPr lang="en-US" b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3040486"/>
                  </a:ext>
                </a:extLst>
              </a:tr>
              <a:tr h="530124">
                <a:tc>
                  <a:txBody>
                    <a:bodyPr/>
                    <a:lstStyle/>
                    <a:p>
                      <a:r>
                        <a:rPr lang="si-LK" dirty="0" smtClean="0"/>
                        <a:t>වී කිලෝවක මිල (රු)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7430048"/>
                  </a:ext>
                </a:extLst>
              </a:tr>
              <a:tr h="400005">
                <a:tc>
                  <a:txBody>
                    <a:bodyPr/>
                    <a:lstStyle/>
                    <a:p>
                      <a:r>
                        <a:rPr lang="si-LK" dirty="0" smtClean="0"/>
                        <a:t>වී කිලෝ ගණන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5050368"/>
                  </a:ext>
                </a:extLst>
              </a:tr>
              <a:tr h="400005">
                <a:tc>
                  <a:txBody>
                    <a:bodyPr/>
                    <a:lstStyle/>
                    <a:p>
                      <a:r>
                        <a:rPr lang="si-LK" b="1" dirty="0" smtClean="0"/>
                        <a:t>වී වටිනාකම</a:t>
                      </a:r>
                      <a:endParaRPr lang="en-US" b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5000</a:t>
                      </a:r>
                      <a:endParaRPr lang="en-US" b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5500</a:t>
                      </a:r>
                      <a:endParaRPr lang="en-US" b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6050</a:t>
                      </a:r>
                      <a:endParaRPr lang="en-US" b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6325</a:t>
                      </a:r>
                      <a:endParaRPr lang="en-US" b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6600</a:t>
                      </a:r>
                      <a:endParaRPr lang="en-US" b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4200</a:t>
                      </a:r>
                      <a:endParaRPr lang="en-US" b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8250456"/>
                  </a:ext>
                </a:extLst>
              </a:tr>
              <a:tr h="400005">
                <a:tc>
                  <a:txBody>
                    <a:bodyPr/>
                    <a:lstStyle/>
                    <a:p>
                      <a:r>
                        <a:rPr lang="si-LK" b="1" dirty="0" smtClean="0"/>
                        <a:t>දළ දේශීය නිෂ්පාදිතය</a:t>
                      </a:r>
                      <a:endParaRPr lang="en-US" b="1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6000</a:t>
                      </a:r>
                      <a:endParaRPr lang="en-US" b="1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6710</a:t>
                      </a:r>
                      <a:endParaRPr lang="en-US" b="1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6950</a:t>
                      </a:r>
                      <a:endParaRPr lang="en-US" b="1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8050</a:t>
                      </a:r>
                      <a:endParaRPr lang="en-US" b="1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8400</a:t>
                      </a:r>
                      <a:endParaRPr lang="en-US" b="1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5730</a:t>
                      </a:r>
                      <a:endParaRPr lang="en-US" b="1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3082267"/>
                  </a:ext>
                </a:extLst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57" y="0"/>
            <a:ext cx="12193057" cy="1097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9019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5180" y="1097375"/>
            <a:ext cx="10515600" cy="947481"/>
          </a:xfrm>
        </p:spPr>
        <p:txBody>
          <a:bodyPr/>
          <a:lstStyle/>
          <a:p>
            <a:pPr algn="ctr"/>
            <a:r>
              <a:rPr lang="si-LK" dirty="0" smtClean="0"/>
              <a:t>සතුටුලන්තයේ දළ දේශීය නිෂ්පාදිතය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9733697"/>
              </p:ext>
            </p:extLst>
          </p:nvPr>
        </p:nvGraphicFramePr>
        <p:xfrm>
          <a:off x="291983" y="2787447"/>
          <a:ext cx="11606975" cy="38641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48822">
                  <a:extLst>
                    <a:ext uri="{9D8B030D-6E8A-4147-A177-3AD203B41FA5}">
                      <a16:colId xmlns:a16="http://schemas.microsoft.com/office/drawing/2014/main" val="1743285490"/>
                    </a:ext>
                  </a:extLst>
                </a:gridCol>
                <a:gridCol w="1277974">
                  <a:extLst>
                    <a:ext uri="{9D8B030D-6E8A-4147-A177-3AD203B41FA5}">
                      <a16:colId xmlns:a16="http://schemas.microsoft.com/office/drawing/2014/main" val="998709626"/>
                    </a:ext>
                  </a:extLst>
                </a:gridCol>
                <a:gridCol w="1231782">
                  <a:extLst>
                    <a:ext uri="{9D8B030D-6E8A-4147-A177-3AD203B41FA5}">
                      <a16:colId xmlns:a16="http://schemas.microsoft.com/office/drawing/2014/main" val="1472289169"/>
                    </a:ext>
                  </a:extLst>
                </a:gridCol>
                <a:gridCol w="1478138">
                  <a:extLst>
                    <a:ext uri="{9D8B030D-6E8A-4147-A177-3AD203B41FA5}">
                      <a16:colId xmlns:a16="http://schemas.microsoft.com/office/drawing/2014/main" val="2009737670"/>
                    </a:ext>
                  </a:extLst>
                </a:gridCol>
                <a:gridCol w="1539728">
                  <a:extLst>
                    <a:ext uri="{9D8B030D-6E8A-4147-A177-3AD203B41FA5}">
                      <a16:colId xmlns:a16="http://schemas.microsoft.com/office/drawing/2014/main" val="2548243324"/>
                    </a:ext>
                  </a:extLst>
                </a:gridCol>
                <a:gridCol w="1462742">
                  <a:extLst>
                    <a:ext uri="{9D8B030D-6E8A-4147-A177-3AD203B41FA5}">
                      <a16:colId xmlns:a16="http://schemas.microsoft.com/office/drawing/2014/main" val="2639782779"/>
                    </a:ext>
                  </a:extLst>
                </a:gridCol>
                <a:gridCol w="1367789">
                  <a:extLst>
                    <a:ext uri="{9D8B030D-6E8A-4147-A177-3AD203B41FA5}">
                      <a16:colId xmlns:a16="http://schemas.microsoft.com/office/drawing/2014/main" val="2559867937"/>
                    </a:ext>
                  </a:extLst>
                </a:gridCol>
              </a:tblGrid>
              <a:tr h="481770"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2015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2016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2017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2018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2019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2020</a:t>
                      </a:r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8422573"/>
                  </a:ext>
                </a:extLst>
              </a:tr>
              <a:tr h="479832">
                <a:tc>
                  <a:txBody>
                    <a:bodyPr/>
                    <a:lstStyle/>
                    <a:p>
                      <a:r>
                        <a:rPr lang="si-LK" dirty="0" smtClean="0"/>
                        <a:t>පාන් ගෙඩියක මිල (රු)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10</a:t>
                      </a:r>
                      <a:endParaRPr lang="en-US" b="1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5134274"/>
                  </a:ext>
                </a:extLst>
              </a:tr>
              <a:tr h="479832">
                <a:tc>
                  <a:txBody>
                    <a:bodyPr/>
                    <a:lstStyle/>
                    <a:p>
                      <a:r>
                        <a:rPr lang="si-LK" dirty="0" smtClean="0"/>
                        <a:t>පාන් ගෙඩි ගණන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1593273"/>
                  </a:ext>
                </a:extLst>
              </a:tr>
              <a:tr h="479832">
                <a:tc>
                  <a:txBody>
                    <a:bodyPr/>
                    <a:lstStyle/>
                    <a:p>
                      <a:r>
                        <a:rPr lang="si-LK" b="1" dirty="0" smtClean="0"/>
                        <a:t>පාන් මුර්ත වටිනාකම</a:t>
                      </a:r>
                      <a:endParaRPr lang="en-US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1000</a:t>
                      </a:r>
                      <a:endParaRPr lang="en-US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1100</a:t>
                      </a:r>
                      <a:endParaRPr lang="en-US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1000</a:t>
                      </a:r>
                      <a:endParaRPr lang="en-US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1150</a:t>
                      </a:r>
                      <a:endParaRPr lang="en-US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1200</a:t>
                      </a:r>
                      <a:endParaRPr lang="en-US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900</a:t>
                      </a:r>
                      <a:endParaRPr lang="en-US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3040486"/>
                  </a:ext>
                </a:extLst>
              </a:tr>
              <a:tr h="479832">
                <a:tc>
                  <a:txBody>
                    <a:bodyPr/>
                    <a:lstStyle/>
                    <a:p>
                      <a:r>
                        <a:rPr lang="si-LK" dirty="0" smtClean="0"/>
                        <a:t>වී කිලෝවක මිල (රු)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50</a:t>
                      </a:r>
                      <a:endParaRPr lang="en-US" b="1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7430048"/>
                  </a:ext>
                </a:extLst>
              </a:tr>
              <a:tr h="362057">
                <a:tc>
                  <a:txBody>
                    <a:bodyPr/>
                    <a:lstStyle/>
                    <a:p>
                      <a:r>
                        <a:rPr lang="si-LK" dirty="0" smtClean="0"/>
                        <a:t>වී කිලෝ ගණන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5050368"/>
                  </a:ext>
                </a:extLst>
              </a:tr>
              <a:tr h="362057">
                <a:tc>
                  <a:txBody>
                    <a:bodyPr/>
                    <a:lstStyle/>
                    <a:p>
                      <a:r>
                        <a:rPr lang="si-LK" b="1" dirty="0" smtClean="0"/>
                        <a:t>වී මුර්ත වටිනාකම</a:t>
                      </a:r>
                      <a:endParaRPr lang="en-US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5000</a:t>
                      </a:r>
                      <a:endParaRPr lang="en-US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5500</a:t>
                      </a:r>
                      <a:endParaRPr lang="en-US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5500</a:t>
                      </a:r>
                      <a:endParaRPr lang="en-US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5750</a:t>
                      </a:r>
                      <a:endParaRPr lang="en-US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6000</a:t>
                      </a:r>
                      <a:endParaRPr lang="en-US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3500</a:t>
                      </a:r>
                      <a:endParaRPr lang="en-US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8250456"/>
                  </a:ext>
                </a:extLst>
              </a:tr>
              <a:tr h="362057">
                <a:tc>
                  <a:txBody>
                    <a:bodyPr/>
                    <a:lstStyle/>
                    <a:p>
                      <a:r>
                        <a:rPr lang="si-LK" b="1" dirty="0" smtClean="0"/>
                        <a:t>මුර්ත දළ දේශීය නිෂ්පාදිතය</a:t>
                      </a:r>
                      <a:endParaRPr lang="en-US" b="1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6000</a:t>
                      </a:r>
                      <a:endParaRPr lang="en-US" b="1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6600</a:t>
                      </a:r>
                      <a:endParaRPr lang="en-US" b="1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6500</a:t>
                      </a:r>
                      <a:endParaRPr lang="en-US" b="1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6900</a:t>
                      </a:r>
                      <a:endParaRPr lang="en-US" b="1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7200</a:t>
                      </a:r>
                      <a:endParaRPr lang="en-US" b="1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4400</a:t>
                      </a:r>
                      <a:endParaRPr lang="en-US" b="1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3082267"/>
                  </a:ext>
                </a:extLst>
              </a:tr>
              <a:tr h="362057">
                <a:tc>
                  <a:txBody>
                    <a:bodyPr/>
                    <a:lstStyle/>
                    <a:p>
                      <a:r>
                        <a:rPr lang="si-LK" b="1" dirty="0" smtClean="0"/>
                        <a:t>ආර්ථික වර්ධන වේගය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i-LK" b="1" dirty="0" smtClean="0"/>
                        <a:t>10%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i-LK" b="1" dirty="0" smtClean="0"/>
                        <a:t>-1.5%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i-LK" b="1" dirty="0" smtClean="0"/>
                        <a:t>6.2%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i-LK" b="1" dirty="0" smtClean="0"/>
                        <a:t>4.3%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i-LK" b="1" dirty="0" smtClean="0"/>
                        <a:t>-38.9%</a:t>
                      </a:r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105478"/>
                  </a:ext>
                </a:extLst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57" y="0"/>
            <a:ext cx="12193057" cy="1097375"/>
          </a:xfrm>
          <a:prstGeom prst="rect">
            <a:avLst/>
          </a:prstGeom>
        </p:spPr>
      </p:pic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35980" y="2070205"/>
            <a:ext cx="11813452" cy="4864357"/>
          </a:xfrm>
        </p:spPr>
        <p:txBody>
          <a:bodyPr/>
          <a:lstStyle/>
          <a:p>
            <a:pPr marL="0" indent="0">
              <a:buNone/>
            </a:pPr>
            <a:r>
              <a:rPr lang="si-LK" dirty="0" smtClean="0"/>
              <a:t>නිෂ්පාදකයන් දෙදෙනෙකු පමණක් සිටින සතුටුලන්තයේ </a:t>
            </a:r>
            <a:r>
              <a:rPr lang="si-LK" b="1" dirty="0" smtClean="0">
                <a:solidFill>
                  <a:srgbClr val="FF0000"/>
                </a:solidFill>
              </a:rPr>
              <a:t>මුර්ත </a:t>
            </a:r>
            <a:r>
              <a:rPr lang="si-LK" dirty="0" smtClean="0"/>
              <a:t>දළ දේශීය නිෂ්පාදිතය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5531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7256" y="1097375"/>
            <a:ext cx="11550445" cy="790419"/>
          </a:xfrm>
        </p:spPr>
        <p:txBody>
          <a:bodyPr>
            <a:noAutofit/>
          </a:bodyPr>
          <a:lstStyle/>
          <a:p>
            <a:pPr algn="ctr"/>
            <a:r>
              <a:rPr lang="si-LK" sz="3800" dirty="0" smtClean="0"/>
              <a:t>ජාතිකගිණුම් පදනම් වර්ෂය යාවත්කාලීන කළ යුත්තේ ඇයි?</a:t>
            </a:r>
            <a:endParaRPr lang="en-US" sz="3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0439" y="2194750"/>
            <a:ext cx="11031793" cy="383458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si-LK" sz="3200" dirty="0" smtClean="0"/>
              <a:t>නව නිෂ්පාදන කටයුතු දළ දේශීය නිෂ්පාදිතයට ඇතුලත් කරගැනීම</a:t>
            </a:r>
          </a:p>
          <a:p>
            <a:pPr>
              <a:lnSpc>
                <a:spcPct val="150000"/>
              </a:lnSpc>
            </a:pPr>
            <a:r>
              <a:rPr lang="si-LK" sz="3200" dirty="0" smtClean="0"/>
              <a:t>පෙර තිබූ නමුත් වර්තමානයේ දක්නට නැති නිෂ්පාදන කටයුතු දළ දේශීය නිෂ්පාදිතයෙන් ඉවත් කිරීම</a:t>
            </a:r>
          </a:p>
          <a:p>
            <a:pPr>
              <a:lnSpc>
                <a:spcPct val="150000"/>
              </a:lnSpc>
            </a:pPr>
            <a:r>
              <a:rPr lang="si-LK" sz="3200" dirty="0" smtClean="0"/>
              <a:t>වැඩිදියුණු කළ නව ක්‍රමවේද ප්‍රකාශයට පත් වී තිබීම</a:t>
            </a:r>
          </a:p>
          <a:p>
            <a:pPr>
              <a:lnSpc>
                <a:spcPct val="150000"/>
              </a:lnSpc>
            </a:pPr>
            <a:r>
              <a:rPr lang="si-LK" sz="3200" dirty="0" smtClean="0"/>
              <a:t>මිල මට්ටම වෙනස් වී තිබීම</a:t>
            </a:r>
            <a:endParaRPr lang="en-US" sz="32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57" y="0"/>
            <a:ext cx="12193057" cy="1097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0454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20394"/>
            <a:ext cx="12191999" cy="1100135"/>
          </a:xfrm>
        </p:spPr>
        <p:txBody>
          <a:bodyPr>
            <a:normAutofit fontScale="90000"/>
          </a:bodyPr>
          <a:lstStyle/>
          <a:p>
            <a:r>
              <a:rPr lang="si-LK" dirty="0" smtClean="0"/>
              <a:t>පදනම් වර්ෂය වෙනස් කිරීමත් සමග සිදු කරන වැඩිදියුණු කිරීම්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35625" y="2017769"/>
            <a:ext cx="9689691" cy="452831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si-LK" sz="3200" dirty="0" smtClean="0"/>
              <a:t>පදනම් වර්ෂය මෑත වර්ෂයක් කරා ඉදිරියට ගෙන ඒම</a:t>
            </a:r>
          </a:p>
          <a:p>
            <a:pPr>
              <a:lnSpc>
                <a:spcPct val="150000"/>
              </a:lnSpc>
            </a:pPr>
            <a:r>
              <a:rPr lang="si-LK" sz="3200" dirty="0" smtClean="0"/>
              <a:t>නව නිෂ්පාදන කටයුතු ඇතුලත් කරගැනීම</a:t>
            </a:r>
          </a:p>
          <a:p>
            <a:pPr>
              <a:lnSpc>
                <a:spcPct val="150000"/>
              </a:lnSpc>
            </a:pPr>
            <a:r>
              <a:rPr lang="si-LK" sz="3200" dirty="0" smtClean="0"/>
              <a:t>පෙර පැවති ආවරණ ඌණතා පැවති නිෂ්පාදන කටයුතුවල ආවරණය පුළුල් කිරීම</a:t>
            </a:r>
          </a:p>
          <a:p>
            <a:pPr>
              <a:lnSpc>
                <a:spcPct val="150000"/>
              </a:lnSpc>
            </a:pPr>
            <a:r>
              <a:rPr lang="si-LK" sz="3200" dirty="0" smtClean="0"/>
              <a:t>නව ක්‍රමවේද අනුව ඇස්තමේන්තු සකස් කිරීම</a:t>
            </a:r>
            <a:endParaRPr lang="en-US" sz="32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57" y="0"/>
            <a:ext cx="12193057" cy="1097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2080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251" y="896067"/>
            <a:ext cx="11270226" cy="1325563"/>
          </a:xfrm>
        </p:spPr>
        <p:txBody>
          <a:bodyPr/>
          <a:lstStyle/>
          <a:p>
            <a:pPr algn="ctr"/>
            <a:r>
              <a:rPr lang="si-LK" dirty="0" smtClean="0"/>
              <a:t>ශ්‍රී ලංකාවේ පදනම් වර්ෂය යාවත්කාලීන කිරීම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6974" y="2221630"/>
            <a:ext cx="10515600" cy="3677725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si-LK" sz="3200" dirty="0" smtClean="0"/>
              <a:t>2010 පදනම් වර්ෂය 2015 ලෙස ඉදිරියට ගෙන ඒම</a:t>
            </a:r>
          </a:p>
          <a:p>
            <a:pPr>
              <a:lnSpc>
                <a:spcPct val="150000"/>
              </a:lnSpc>
            </a:pPr>
            <a:r>
              <a:rPr lang="si-LK" sz="3200" dirty="0" smtClean="0"/>
              <a:t>කොළඹ මුල්‍ය නගරය ඉදිකිරීම සඳහා වර්ෂ කිහිපයක් පුරා භුමිය ගොඩනැගීම දළ දේශීය නිෂ්පාදිතයට ඇතුල් කිරීම</a:t>
            </a:r>
          </a:p>
          <a:p>
            <a:pPr>
              <a:lnSpc>
                <a:spcPct val="150000"/>
              </a:lnSpc>
            </a:pPr>
            <a:r>
              <a:rPr lang="en-US" sz="3200" dirty="0" smtClean="0"/>
              <a:t>IT services </a:t>
            </a:r>
            <a:r>
              <a:rPr lang="si-LK" sz="3200" dirty="0" smtClean="0"/>
              <a:t>සඳහා සමීක්ෂණයක් පවත්වා එහි ආවරණය පුළුල් කිරීම</a:t>
            </a:r>
            <a:endParaRPr lang="en-US" sz="32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57" y="0"/>
            <a:ext cx="12193057" cy="1097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7362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279525"/>
            <a:ext cx="10515600" cy="1325563"/>
          </a:xfrm>
        </p:spPr>
        <p:txBody>
          <a:bodyPr/>
          <a:lstStyle/>
          <a:p>
            <a:pPr algn="ctr"/>
            <a:r>
              <a:rPr lang="si-LK" dirty="0" smtClean="0"/>
              <a:t>ඉදිරිපත්කිරීමේ අරමුණු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740025"/>
            <a:ext cx="10515600" cy="435133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si-LK" sz="3600" dirty="0" smtClean="0"/>
              <a:t> ජාතික ගිණුම් පිළියෙළ කිරීමේ කාලීන නව්‍යතාවයන් පිලිබඳ දෙපාර්තමේන්තුවේ නිලධාරීන්ට අවබෝධයක් ලබාදීම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i-LK" sz="3600" dirty="0"/>
              <a:t> </a:t>
            </a:r>
            <a:r>
              <a:rPr lang="si-LK" sz="3600" dirty="0" smtClean="0"/>
              <a:t>බාහ</a:t>
            </a:r>
            <a:r>
              <a:rPr lang="si-LK" sz="3600" dirty="0" smtClean="0"/>
              <a:t>ිර පාර්ශවයන් නොදැනුවත්කමින් සිදුකරන පදනම් විරහිත විවේචන එම අවස්ථාවලදීම බිද දැමීම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i-LK" sz="3600" dirty="0"/>
              <a:t> </a:t>
            </a:r>
            <a:r>
              <a:rPr lang="si-LK" sz="3600" dirty="0" smtClean="0"/>
              <a:t>දෙපාර්තමේන්තුවේ නිලධාරීන්ගේ වෘතීය භාවය වැඩිදියුණු කිරීම</a:t>
            </a:r>
            <a:endParaRPr lang="en-US" sz="36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57" y="0"/>
            <a:ext cx="12193057" cy="1097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2448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7671" y="1210573"/>
            <a:ext cx="10515600" cy="682010"/>
          </a:xfrm>
        </p:spPr>
        <p:txBody>
          <a:bodyPr>
            <a:normAutofit fontScale="90000"/>
          </a:bodyPr>
          <a:lstStyle/>
          <a:p>
            <a:pPr algn="ctr"/>
            <a:r>
              <a:rPr lang="si-LK" dirty="0" smtClean="0"/>
              <a:t>පෙළගැස්ම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700" y="1917292"/>
            <a:ext cx="11544300" cy="498495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si-LK" dirty="0" smtClean="0"/>
              <a:t>ජාතිකගිණුම් යනු මොනවාද?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i-LK" dirty="0"/>
              <a:t> </a:t>
            </a:r>
            <a:r>
              <a:rPr lang="si-LK" dirty="0" smtClean="0"/>
              <a:t>ජාතිකගිණුම් පිළියෙළ කිරීමට නිර්දේශ ඉදිරිපත්කරන්නේ කවුද?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i-LK" dirty="0"/>
              <a:t> </a:t>
            </a:r>
            <a:r>
              <a:rPr lang="si-LK" dirty="0" smtClean="0"/>
              <a:t>ජාතිකගිණුම් මගින් ලැබෙන සාර්ව ආර්ථික සංඛ්‍යාති මොනවාද?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i-LK" dirty="0"/>
              <a:t> </a:t>
            </a:r>
            <a:r>
              <a:rPr lang="si-LK" dirty="0" smtClean="0"/>
              <a:t>දළ දේශීය නිෂ්පාදිතය යනු කුමක්ද?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i-LK" dirty="0"/>
              <a:t> </a:t>
            </a:r>
            <a:r>
              <a:rPr lang="si-LK" dirty="0" smtClean="0"/>
              <a:t>පවත්නා මිලට (නාමික) දළ දේශීය නිෂ්පාදිතය සහ ස්ථාවර මිලට (මුර්ත) දල දේශීය නිෂ්පාදිතය අතර වෙනස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i-LK" dirty="0"/>
              <a:t> </a:t>
            </a:r>
            <a:r>
              <a:rPr lang="si-LK" dirty="0" smtClean="0"/>
              <a:t>පදනම් වර්ෂය යනු කුමක්ද?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i-LK" dirty="0"/>
              <a:t> </a:t>
            </a:r>
            <a:r>
              <a:rPr lang="si-LK" dirty="0" smtClean="0"/>
              <a:t>පදනම් වර්ෂය වෙනස් කරන්නේ ඇයි?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i-LK" dirty="0"/>
              <a:t> </a:t>
            </a:r>
            <a:r>
              <a:rPr lang="si-LK" dirty="0" smtClean="0"/>
              <a:t>පදනම් වර්ෂය වෙනස් කරන්නේ කෙසේද?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i-LK" dirty="0"/>
              <a:t> </a:t>
            </a:r>
            <a:r>
              <a:rPr lang="si-LK" dirty="0" smtClean="0"/>
              <a:t>සරල උදාහරණයක්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57" y="0"/>
            <a:ext cx="12193057" cy="1097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0719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7671" y="1097375"/>
            <a:ext cx="10515600" cy="1325563"/>
          </a:xfrm>
        </p:spPr>
        <p:txBody>
          <a:bodyPr/>
          <a:lstStyle/>
          <a:p>
            <a:pPr algn="ctr"/>
            <a:r>
              <a:rPr lang="si-LK" dirty="0" smtClean="0"/>
              <a:t>ජාතිකගිණුම් යනු මොනවාද?</a:t>
            </a:r>
            <a:br>
              <a:rPr lang="si-LK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4684" y="1870288"/>
            <a:ext cx="11587316" cy="502919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si-LK" sz="3200" dirty="0" smtClean="0"/>
              <a:t>ජාතිකගිණුම් යනු “රටක නිෂ්පාදන, ආදායම් සහ වියදම් ප්‍රවාහයන්ගේ වටිනාකම ඇස්තමේන්තු කිරීමයි”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i-LK" sz="3200" dirty="0"/>
              <a:t> </a:t>
            </a:r>
            <a:r>
              <a:rPr lang="si-LK" sz="3200" dirty="0" smtClean="0"/>
              <a:t>ඒ අනුව ජාතික ගිණුම් යටතේ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si-LK" sz="3200" dirty="0"/>
              <a:t> </a:t>
            </a:r>
            <a:r>
              <a:rPr lang="si-LK" sz="3200" dirty="0" smtClean="0"/>
              <a:t>නිෂ්පාදකයන් නිපදවන භාණ්ඩවල වටිනාකමත්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si-LK" sz="3200" dirty="0"/>
              <a:t> </a:t>
            </a:r>
            <a:r>
              <a:rPr lang="si-LK" sz="3200" dirty="0" smtClean="0"/>
              <a:t>එම භාණ්ඩ නිපදවීමට නිෂ්පාදන සාධක සපයා පුද්ගලයන් ලැබූ ආදායමත්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si-LK" sz="3200" dirty="0"/>
              <a:t> </a:t>
            </a:r>
            <a:r>
              <a:rPr lang="si-LK" sz="3200" dirty="0" smtClean="0"/>
              <a:t>භාණ්ඩ මිලට ගැනීමට විවිධ පාර්ශව දරන ලද වියදමත්</a:t>
            </a:r>
          </a:p>
          <a:p>
            <a:pPr marL="457200" lvl="1" indent="0">
              <a:buNone/>
            </a:pPr>
            <a:r>
              <a:rPr lang="si-LK" sz="3200" dirty="0" smtClean="0"/>
              <a:t>ඇස්තමේන්තු කෙරේ</a:t>
            </a:r>
          </a:p>
          <a:p>
            <a:pPr marL="287338" lvl="1">
              <a:buFont typeface="Wingdings" panose="05000000000000000000" pitchFamily="2" charset="2"/>
              <a:buChar char="q"/>
            </a:pPr>
            <a:r>
              <a:rPr lang="si-LK" sz="3200" dirty="0" smtClean="0"/>
              <a:t>එම ඇස්තමේන්තු රටේ වර්ධනය සහ සංවර්ධනය, දරිද්‍රතාවය අඩු කිරීම ආදිය සඳහා සැළසුම් ප්‍රතිපත්ති සම්පාදනයේදී භාවිතා කෙරේ</a:t>
            </a:r>
            <a:endParaRPr lang="en-US" sz="32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57" y="0"/>
            <a:ext cx="12193057" cy="1097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4672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8097" y="1838412"/>
            <a:ext cx="11423737" cy="877801"/>
          </a:xfrm>
        </p:spPr>
        <p:txBody>
          <a:bodyPr>
            <a:normAutofit fontScale="90000"/>
          </a:bodyPr>
          <a:lstStyle/>
          <a:p>
            <a:pPr algn="ctr"/>
            <a:r>
              <a:rPr lang="si-LK" sz="4000" dirty="0" smtClean="0"/>
              <a:t>ජාතිකගිණුම් පිළියෙළ කිරීමට නිර්දේශ ඉදිරිපත්කරන්නේ කවුද?</a:t>
            </a:r>
            <a:r>
              <a:rPr lang="si-LK" dirty="0" smtClean="0"/>
              <a:t/>
            </a:r>
            <a:br>
              <a:rPr lang="si-LK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5988" y="2277313"/>
            <a:ext cx="11047956" cy="4886782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si-LK" dirty="0" smtClean="0"/>
              <a:t>ජාතිකගිණුම් ඇස්තමේන්තු කිරීම සඳහා නිර්දේශ ඇතුලත්ව ඇත්තේ “ජාතික ගිණුම් ක්‍රමවේදය”</a:t>
            </a:r>
            <a:r>
              <a:rPr lang="en-US" dirty="0" smtClean="0"/>
              <a:t> (System of National Accounts- SNA)</a:t>
            </a:r>
            <a:r>
              <a:rPr lang="si-LK" dirty="0" smtClean="0"/>
              <a:t>  ප්‍රකාශනයෙහි ය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 </a:t>
            </a:r>
            <a:r>
              <a:rPr lang="si-LK" dirty="0" smtClean="0"/>
              <a:t>එම ප්‍රකාශනයෙහි නවතම සංස්කරණයන් ඉදිරිපත් කර ඇත්තේ පිළිගත් ජාත්‍යන්තර ආයතන පහක් විසිනි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57" y="0"/>
            <a:ext cx="12193057" cy="1097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9942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8264" y="1383519"/>
            <a:ext cx="5408722" cy="547448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286000" y="4718389"/>
            <a:ext cx="1955678" cy="13843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erlin Sans FB Demi" panose="020E0802020502020306" pitchFamily="34" charset="0"/>
              </a:rPr>
              <a:t>Organization of Economic Corporation and Development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33884" y="2907520"/>
            <a:ext cx="2022643" cy="88593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00757" y="5627253"/>
            <a:ext cx="2022643" cy="569531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1057" y="0"/>
            <a:ext cx="12193057" cy="1097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846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942" y="1742103"/>
            <a:ext cx="11766115" cy="874952"/>
          </a:xfrm>
        </p:spPr>
        <p:txBody>
          <a:bodyPr>
            <a:normAutofit fontScale="90000"/>
          </a:bodyPr>
          <a:lstStyle/>
          <a:p>
            <a:r>
              <a:rPr lang="si-LK" sz="3600" dirty="0"/>
              <a:t>ජාතිකගිණුම් පිළියෙළ කිරීමට නිර්දේශ ඉදිරිපත්කරන්නේ කවුද?</a:t>
            </a:r>
            <a:r>
              <a:rPr lang="si-LK" dirty="0" smtClean="0"/>
              <a:t/>
            </a:r>
            <a:br>
              <a:rPr lang="si-LK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1137" y="2729665"/>
            <a:ext cx="10927915" cy="4936885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 </a:t>
            </a:r>
            <a:r>
              <a:rPr lang="si-LK" dirty="0" smtClean="0"/>
              <a:t>ජාතිකගිණුම් ක්‍රමවේදයෙහි ඉතිහාසය</a:t>
            </a:r>
            <a:endParaRPr lang="en-US" dirty="0"/>
          </a:p>
        </p:txBody>
      </p:sp>
      <p:grpSp>
        <p:nvGrpSpPr>
          <p:cNvPr id="12" name="Group 11"/>
          <p:cNvGrpSpPr/>
          <p:nvPr/>
        </p:nvGrpSpPr>
        <p:grpSpPr>
          <a:xfrm>
            <a:off x="2236210" y="3871913"/>
            <a:ext cx="7307263" cy="2305050"/>
            <a:chOff x="1727546" y="2846282"/>
            <a:chExt cx="7307263" cy="2305050"/>
          </a:xfrm>
        </p:grpSpPr>
        <p:pic>
          <p:nvPicPr>
            <p:cNvPr id="4" name="Picture 3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727546" y="2846282"/>
              <a:ext cx="1371600" cy="1755775"/>
            </a:xfrm>
            <a:prstGeom prst="rect">
              <a:avLst/>
            </a:prstGeom>
            <a:noFill/>
            <a:ln w="9525">
              <a:solidFill>
                <a:schemeClr val="accent1">
                  <a:shade val="50000"/>
                </a:schemeClr>
              </a:solidFill>
              <a:miter lim="800000"/>
              <a:headEnd/>
              <a:tailEnd/>
            </a:ln>
            <a:effectLst/>
          </p:spPr>
        </p:pic>
        <p:pic>
          <p:nvPicPr>
            <p:cNvPr id="5" name="Picture 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61146" y="2846282"/>
              <a:ext cx="1366838" cy="1755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Picture 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77496" y="2860570"/>
              <a:ext cx="1279525" cy="1662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3" descr="I:\scan\p1.jp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66146" y="2846282"/>
              <a:ext cx="1370013" cy="1755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TextBox 1"/>
            <p:cNvSpPr txBox="1">
              <a:spLocks noChangeArrowheads="1"/>
            </p:cNvSpPr>
            <p:nvPr/>
          </p:nvSpPr>
          <p:spPr bwMode="auto">
            <a:xfrm>
              <a:off x="1727546" y="4751282"/>
              <a:ext cx="1371600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sz="2000" b="1" dirty="0">
                  <a:solidFill>
                    <a:prstClr val="black"/>
                  </a:solidFill>
                </a:rPr>
                <a:t>SNA 1953</a:t>
              </a:r>
            </a:p>
          </p:txBody>
        </p:sp>
        <p:sp>
          <p:nvSpPr>
            <p:cNvPr id="9" name="TextBox 8"/>
            <p:cNvSpPr txBox="1">
              <a:spLocks noChangeArrowheads="1"/>
            </p:cNvSpPr>
            <p:nvPr/>
          </p:nvSpPr>
          <p:spPr bwMode="auto">
            <a:xfrm>
              <a:off x="3856384" y="4751282"/>
              <a:ext cx="1371600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sz="2000" b="1">
                  <a:solidFill>
                    <a:prstClr val="black"/>
                  </a:solidFill>
                </a:rPr>
                <a:t>SNA 1968</a:t>
              </a:r>
            </a:p>
          </p:txBody>
        </p:sp>
        <p:sp>
          <p:nvSpPr>
            <p:cNvPr id="10" name="TextBox 9"/>
            <p:cNvSpPr txBox="1">
              <a:spLocks noChangeArrowheads="1"/>
            </p:cNvSpPr>
            <p:nvPr/>
          </p:nvSpPr>
          <p:spPr bwMode="auto">
            <a:xfrm>
              <a:off x="5791546" y="4721120"/>
              <a:ext cx="1371600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sz="2000" b="1">
                  <a:solidFill>
                    <a:prstClr val="black"/>
                  </a:solidFill>
                </a:rPr>
                <a:t>SNA 1993</a:t>
              </a:r>
            </a:p>
          </p:txBody>
        </p:sp>
        <p:sp>
          <p:nvSpPr>
            <p:cNvPr id="11" name="TextBox 10"/>
            <p:cNvSpPr txBox="1">
              <a:spLocks noChangeArrowheads="1"/>
            </p:cNvSpPr>
            <p:nvPr/>
          </p:nvSpPr>
          <p:spPr bwMode="auto">
            <a:xfrm>
              <a:off x="7663209" y="4721120"/>
              <a:ext cx="1371600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sz="2000" b="1" dirty="0">
                  <a:solidFill>
                    <a:prstClr val="black"/>
                  </a:solidFill>
                </a:rPr>
                <a:t>SNA 2008</a:t>
              </a:r>
            </a:p>
          </p:txBody>
        </p:sp>
      </p:grpSp>
      <p:pic>
        <p:nvPicPr>
          <p:cNvPr id="14" name="Picture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-1057" y="0"/>
            <a:ext cx="12193057" cy="1097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405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0358" y="1360745"/>
            <a:ext cx="11270225" cy="1325563"/>
          </a:xfrm>
        </p:spPr>
        <p:txBody>
          <a:bodyPr>
            <a:normAutofit fontScale="90000"/>
          </a:bodyPr>
          <a:lstStyle/>
          <a:p>
            <a:r>
              <a:rPr lang="si-LK" dirty="0" smtClean="0"/>
              <a:t>ජාතිකගිණුම් මගින් ලැබෙන සාර්ව ආර්ථික සංඛ්‍යාති මොනවාද?</a:t>
            </a:r>
            <a:br>
              <a:rPr lang="si-LK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5465" y="2361843"/>
            <a:ext cx="10515600" cy="4068454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60000"/>
              </a:lnSpc>
              <a:buFont typeface="Wingdings" panose="05000000000000000000" pitchFamily="2" charset="2"/>
              <a:buChar char="q"/>
            </a:pPr>
            <a:r>
              <a:rPr lang="si-LK" sz="4000" dirty="0" smtClean="0"/>
              <a:t> දළ දේශීය නිෂ්පාදිතය</a:t>
            </a:r>
          </a:p>
          <a:p>
            <a:pPr>
              <a:lnSpc>
                <a:spcPct val="160000"/>
              </a:lnSpc>
              <a:buFont typeface="Wingdings" panose="05000000000000000000" pitchFamily="2" charset="2"/>
              <a:buChar char="q"/>
            </a:pPr>
            <a:r>
              <a:rPr lang="si-LK" sz="4000" dirty="0"/>
              <a:t> </a:t>
            </a:r>
            <a:r>
              <a:rPr lang="si-LK" sz="4000" dirty="0" smtClean="0"/>
              <a:t>ආර්ථික වර්ධනය</a:t>
            </a:r>
          </a:p>
          <a:p>
            <a:pPr>
              <a:lnSpc>
                <a:spcPct val="160000"/>
              </a:lnSpc>
              <a:buFont typeface="Wingdings" panose="05000000000000000000" pitchFamily="2" charset="2"/>
              <a:buChar char="q"/>
            </a:pPr>
            <a:r>
              <a:rPr lang="si-LK" sz="4000" dirty="0"/>
              <a:t> </a:t>
            </a:r>
            <a:r>
              <a:rPr lang="si-LK" sz="4000" dirty="0" smtClean="0"/>
              <a:t>දළ ජාතික ආදායම</a:t>
            </a:r>
          </a:p>
          <a:p>
            <a:pPr>
              <a:lnSpc>
                <a:spcPct val="160000"/>
              </a:lnSpc>
              <a:buFont typeface="Wingdings" panose="05000000000000000000" pitchFamily="2" charset="2"/>
              <a:buChar char="q"/>
            </a:pPr>
            <a:r>
              <a:rPr lang="si-LK" sz="4000" dirty="0"/>
              <a:t> </a:t>
            </a:r>
            <a:r>
              <a:rPr lang="si-LK" sz="4000" dirty="0" smtClean="0"/>
              <a:t>ඒක පුද්ගල ආදායම</a:t>
            </a:r>
          </a:p>
          <a:p>
            <a:pPr>
              <a:lnSpc>
                <a:spcPct val="160000"/>
              </a:lnSpc>
              <a:buFont typeface="Wingdings" panose="05000000000000000000" pitchFamily="2" charset="2"/>
              <a:buChar char="q"/>
            </a:pPr>
            <a:r>
              <a:rPr lang="si-LK" sz="4000" dirty="0"/>
              <a:t> </a:t>
            </a:r>
            <a:r>
              <a:rPr lang="si-LK" sz="4000" dirty="0" smtClean="0"/>
              <a:t>ඉතුරුම්</a:t>
            </a:r>
          </a:p>
          <a:p>
            <a:pPr>
              <a:lnSpc>
                <a:spcPct val="160000"/>
              </a:lnSpc>
              <a:buFont typeface="Wingdings" panose="05000000000000000000" pitchFamily="2" charset="2"/>
              <a:buChar char="q"/>
            </a:pPr>
            <a:r>
              <a:rPr lang="si-LK" sz="4000" dirty="0"/>
              <a:t> </a:t>
            </a:r>
            <a:r>
              <a:rPr lang="si-LK" sz="4000" dirty="0" smtClean="0"/>
              <a:t>වැයකළ හැකි ආදායම</a:t>
            </a:r>
            <a:endParaRPr lang="en-US" sz="40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57" y="0"/>
            <a:ext cx="12193057" cy="1097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9223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5181" y="1097375"/>
            <a:ext cx="10515600" cy="962634"/>
          </a:xfrm>
        </p:spPr>
        <p:txBody>
          <a:bodyPr>
            <a:normAutofit fontScale="90000"/>
          </a:bodyPr>
          <a:lstStyle/>
          <a:p>
            <a:pPr algn="ctr"/>
            <a:r>
              <a:rPr lang="si-LK" dirty="0" smtClean="0"/>
              <a:t>දළ දේශීය නිෂ්පාදිතය යනු කුමක්ද?</a:t>
            </a:r>
            <a:br>
              <a:rPr lang="si-LK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7452" y="1779789"/>
            <a:ext cx="11241258" cy="4673840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si-LK" sz="3200" dirty="0" smtClean="0"/>
              <a:t> දළ දේශීය නිෂ්පාදිතය යනු ජාතිකගිණුම් යටතේ ලැබෙන ප්‍රධානතම ආර්ථික දර්ශකයයි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si-LK" sz="3200" dirty="0"/>
              <a:t> </a:t>
            </a:r>
            <a:r>
              <a:rPr lang="si-LK" sz="3200" dirty="0" smtClean="0"/>
              <a:t>එය නිෂ්පාදිතය පිලිබඳ මිනුමකි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si-LK" sz="3200" dirty="0"/>
              <a:t> </a:t>
            </a:r>
            <a:r>
              <a:rPr lang="si-LK" sz="3200" dirty="0" smtClean="0"/>
              <a:t>දළ දේශීය නිෂ්පාදිතය යනු “රටක නේවාසික නිෂ්පාදකයන් විසින් නිශ්චිත කාල පරිච්ජෙදයකදී ආර්ථික කලාපය තුළ නිපදවන ලද භාණ්ඩ හා සේවා තොගයේ මුදල්මය වටිනාකම වේ”</a:t>
            </a:r>
            <a:endParaRPr lang="en-US" sz="32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57" y="0"/>
            <a:ext cx="12193057" cy="1097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1010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532</TotalTime>
  <Words>2834</Words>
  <Application>Microsoft Office PowerPoint</Application>
  <PresentationFormat>Widescreen</PresentationFormat>
  <Paragraphs>192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Berlin Sans FB Demi</vt:lpstr>
      <vt:lpstr>Calibri</vt:lpstr>
      <vt:lpstr>Calibri Light</vt:lpstr>
      <vt:lpstr>Iskoola Pota</vt:lpstr>
      <vt:lpstr>Wingdings</vt:lpstr>
      <vt:lpstr>Office Theme</vt:lpstr>
      <vt:lpstr>PowerPoint Presentation</vt:lpstr>
      <vt:lpstr>ඉදිරිපත්කිරීමේ අරමුණු</vt:lpstr>
      <vt:lpstr>පෙළගැස්ම</vt:lpstr>
      <vt:lpstr>ජාතිකගිණුම් යනු මොනවාද? </vt:lpstr>
      <vt:lpstr>ජාතිකගිණුම් පිළියෙළ කිරීමට නිර්දේශ ඉදිරිපත්කරන්නේ කවුද? </vt:lpstr>
      <vt:lpstr>PowerPoint Presentation</vt:lpstr>
      <vt:lpstr>ජාතිකගිණුම් පිළියෙළ කිරීමට නිර්දේශ ඉදිරිපත්කරන්නේ කවුද? </vt:lpstr>
      <vt:lpstr>ජාතිකගිණුම් මගින් ලැබෙන සාර්ව ආර්ථික සංඛ්‍යාති මොනවාද? </vt:lpstr>
      <vt:lpstr>දළ දේශීය නිෂ්පාදිතය යනු කුමක්ද? </vt:lpstr>
      <vt:lpstr>නාමික දළ දේශීය නිෂ්පාදිතය සහ මුර්ත දළ දේශීය නිෂ්පාදිතය</vt:lpstr>
      <vt:lpstr>නාමික දළ දේශීය නිෂ්පාදිතය සහ මුර්ත දළ දේශීය නිෂ්පාදිතය</vt:lpstr>
      <vt:lpstr>සතුටුලන්තයේ දළ දේශීය නිෂ්පාදිතය</vt:lpstr>
      <vt:lpstr>සතුටුලන්තයේ දළ දේශීය නිෂ්පාදිතය</vt:lpstr>
      <vt:lpstr>ජාතිකගිණුම් පදනම් වර්ෂය යාවත්කාලීන කළ යුත්තේ ඇයි?</vt:lpstr>
      <vt:lpstr>පදනම් වර්ෂය වෙනස් කිරීමත් සමග සිදු කරන වැඩිදියුණු කිරීම්</vt:lpstr>
      <vt:lpstr>ශ්‍රී ලංකාවේ පදනම් වර්ෂය යාවත්කාලීන කිරීම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නවක සංඛ්‍යාලේඛනඥවරුන් පුහුණුකිරීමේ වැඩසටහන</dc:title>
  <dc:creator>Hewlett-Packard Company</dc:creator>
  <cp:lastModifiedBy>Hewlett-Packard Company</cp:lastModifiedBy>
  <cp:revision>63</cp:revision>
  <dcterms:created xsi:type="dcterms:W3CDTF">2021-01-05T10:45:22Z</dcterms:created>
  <dcterms:modified xsi:type="dcterms:W3CDTF">2021-11-08T03:18:28Z</dcterms:modified>
</cp:coreProperties>
</file>