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97" r:id="rId2"/>
    <p:sldId id="376" r:id="rId3"/>
    <p:sldId id="372" r:id="rId4"/>
    <p:sldId id="298" r:id="rId5"/>
    <p:sldId id="335" r:id="rId6"/>
    <p:sldId id="299" r:id="rId7"/>
    <p:sldId id="340" r:id="rId8"/>
    <p:sldId id="300" r:id="rId9"/>
    <p:sldId id="304" r:id="rId10"/>
    <p:sldId id="305" r:id="rId11"/>
    <p:sldId id="306" r:id="rId12"/>
    <p:sldId id="341" r:id="rId13"/>
    <p:sldId id="315" r:id="rId14"/>
    <p:sldId id="316" r:id="rId15"/>
    <p:sldId id="317" r:id="rId16"/>
    <p:sldId id="311" r:id="rId17"/>
    <p:sldId id="312" r:id="rId18"/>
    <p:sldId id="313" r:id="rId19"/>
    <p:sldId id="342" r:id="rId20"/>
    <p:sldId id="337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9" r:id="rId37"/>
    <p:sldId id="360" r:id="rId38"/>
    <p:sldId id="361" r:id="rId39"/>
    <p:sldId id="362" r:id="rId40"/>
    <p:sldId id="363" r:id="rId41"/>
    <p:sldId id="364" r:id="rId42"/>
    <p:sldId id="367" r:id="rId43"/>
    <p:sldId id="368" r:id="rId44"/>
    <p:sldId id="373" r:id="rId45"/>
    <p:sldId id="375" r:id="rId46"/>
    <p:sldId id="369" r:id="rId47"/>
    <p:sldId id="370" r:id="rId48"/>
    <p:sldId id="371" r:id="rId49"/>
    <p:sldId id="290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99CC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99CC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99CC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99CC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99CC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99CC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99CC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99CC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99CC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FF99"/>
    <a:srgbClr val="CCECFF"/>
    <a:srgbClr val="FFDD71"/>
    <a:srgbClr val="000000"/>
    <a:srgbClr val="9900CC"/>
    <a:srgbClr val="FF0000"/>
    <a:srgbClr val="FFCC66"/>
    <a:srgbClr val="FF6600"/>
    <a:srgbClr val="004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5" autoAdjust="0"/>
    <p:restoredTop sz="94533" autoAdjust="0"/>
  </p:normalViewPr>
  <p:slideViewPr>
    <p:cSldViewPr>
      <p:cViewPr varScale="1">
        <p:scale>
          <a:sx n="79" d="100"/>
          <a:sy n="79" d="100"/>
        </p:scale>
        <p:origin x="151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CS\DCS\My_Lectures\Creative_Presentations\Creative_Presentations_1\Grap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CS\DCS\My_Lectures\Creative_Presentations\Creative_Presentations_1\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0233528501249"/>
          <c:y val="6.4912983438045843E-2"/>
          <c:w val="0.86027840367420394"/>
          <c:h val="0.64496196789713256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0033CC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rgbClr val="0033CC"/>
                </a:solidFill>
              </a:ln>
            </c:spPr>
          </c:marker>
          <c:cat>
            <c:strRef>
              <c:f>Sheet1!$C$4:$C$28</c:f>
              <c:strCache>
                <c:ptCount val="25"/>
                <c:pt idx="0">
                  <c:v>Colombo</c:v>
                </c:pt>
                <c:pt idx="1">
                  <c:v>Gampaha</c:v>
                </c:pt>
                <c:pt idx="2">
                  <c:v>Kalutara</c:v>
                </c:pt>
                <c:pt idx="3">
                  <c:v>Kandy</c:v>
                </c:pt>
                <c:pt idx="4">
                  <c:v>Matale</c:v>
                </c:pt>
                <c:pt idx="5">
                  <c:v>Nuwara Eliya</c:v>
                </c:pt>
                <c:pt idx="6">
                  <c:v>Galle</c:v>
                </c:pt>
                <c:pt idx="7">
                  <c:v>Matara</c:v>
                </c:pt>
                <c:pt idx="8">
                  <c:v>Hambantota</c:v>
                </c:pt>
                <c:pt idx="9">
                  <c:v>Jaffna</c:v>
                </c:pt>
                <c:pt idx="10">
                  <c:v>Mannar</c:v>
                </c:pt>
                <c:pt idx="11">
                  <c:v>Vavunia</c:v>
                </c:pt>
                <c:pt idx="12">
                  <c:v>Mullativu</c:v>
                </c:pt>
                <c:pt idx="13">
                  <c:v>Kilinochchi</c:v>
                </c:pt>
                <c:pt idx="14">
                  <c:v>Batticaloa</c:v>
                </c:pt>
                <c:pt idx="15">
                  <c:v>Ampara</c:v>
                </c:pt>
                <c:pt idx="16">
                  <c:v>Trincomalee</c:v>
                </c:pt>
                <c:pt idx="17">
                  <c:v>Kurunegala</c:v>
                </c:pt>
                <c:pt idx="18">
                  <c:v>Puttalam</c:v>
                </c:pt>
                <c:pt idx="19">
                  <c:v>Anuradhapura</c:v>
                </c:pt>
                <c:pt idx="20">
                  <c:v>Polonnaruwa</c:v>
                </c:pt>
                <c:pt idx="21">
                  <c:v>Badulla</c:v>
                </c:pt>
                <c:pt idx="22">
                  <c:v>Moneragala</c:v>
                </c:pt>
                <c:pt idx="23">
                  <c:v>Ratnapura</c:v>
                </c:pt>
                <c:pt idx="24">
                  <c:v>Kegalle</c:v>
                </c:pt>
              </c:strCache>
            </c:strRef>
          </c:cat>
          <c:val>
            <c:numRef>
              <c:f>Sheet1!$D$4:$D$28</c:f>
              <c:numCache>
                <c:formatCode>General</c:formatCode>
                <c:ptCount val="25"/>
                <c:pt idx="0">
                  <c:v>96.4</c:v>
                </c:pt>
                <c:pt idx="1">
                  <c:v>97.1</c:v>
                </c:pt>
                <c:pt idx="2">
                  <c:v>93.7</c:v>
                </c:pt>
                <c:pt idx="3">
                  <c:v>91.2</c:v>
                </c:pt>
                <c:pt idx="4">
                  <c:v>91.7</c:v>
                </c:pt>
                <c:pt idx="5">
                  <c:v>84.1</c:v>
                </c:pt>
                <c:pt idx="6">
                  <c:v>94.6</c:v>
                </c:pt>
                <c:pt idx="7">
                  <c:v>90.7</c:v>
                </c:pt>
                <c:pt idx="8">
                  <c:v>87.5</c:v>
                </c:pt>
                <c:pt idx="9">
                  <c:v>95.7</c:v>
                </c:pt>
                <c:pt idx="10">
                  <c:v>99.2</c:v>
                </c:pt>
                <c:pt idx="11">
                  <c:v>95.8</c:v>
                </c:pt>
                <c:pt idx="12">
                  <c:v>94.3</c:v>
                </c:pt>
                <c:pt idx="13">
                  <c:v>95</c:v>
                </c:pt>
                <c:pt idx="14">
                  <c:v>82.3</c:v>
                </c:pt>
                <c:pt idx="15">
                  <c:v>87.2</c:v>
                </c:pt>
                <c:pt idx="16">
                  <c:v>90</c:v>
                </c:pt>
                <c:pt idx="17">
                  <c:v>93.2</c:v>
                </c:pt>
                <c:pt idx="18">
                  <c:v>91.9</c:v>
                </c:pt>
                <c:pt idx="19">
                  <c:v>92.4</c:v>
                </c:pt>
                <c:pt idx="20">
                  <c:v>88.7</c:v>
                </c:pt>
                <c:pt idx="21">
                  <c:v>84.1</c:v>
                </c:pt>
                <c:pt idx="22">
                  <c:v>88</c:v>
                </c:pt>
                <c:pt idx="23">
                  <c:v>89.3</c:v>
                </c:pt>
                <c:pt idx="24">
                  <c:v>95.2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F5-4758-BF97-02DCFF6A3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49376"/>
        <c:axId val="65059584"/>
      </c:lineChart>
      <c:catAx>
        <c:axId val="99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chemeClr val="tx1">
                <a:lumMod val="95000"/>
                <a:lumOff val="5000"/>
              </a:schemeClr>
            </a:solidFill>
          </a:ln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Book Antiqua"/>
                <a:cs typeface="Arial" panose="020B0604020202020204" pitchFamily="34" charset="0"/>
              </a:defRPr>
            </a:pPr>
            <a:endParaRPr lang="en-US"/>
          </a:p>
        </c:txPr>
        <c:crossAx val="65059584"/>
        <c:crosses val="autoZero"/>
        <c:auto val="1"/>
        <c:lblAlgn val="ctr"/>
        <c:lblOffset val="100"/>
        <c:noMultiLvlLbl val="0"/>
      </c:catAx>
      <c:valAx>
        <c:axId val="650595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Book Antiqua"/>
                    <a:cs typeface="Arial" panose="020B0604020202020204" pitchFamily="34" charset="0"/>
                  </a:defRPr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Literacy rate (%)</a:t>
                </a:r>
              </a:p>
            </c:rich>
          </c:tx>
          <c:layout>
            <c:manualLayout>
              <c:xMode val="edge"/>
              <c:yMode val="edge"/>
              <c:x val="2.1089559255759168E-2"/>
              <c:y val="0.1354813366139620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2700">
            <a:solidFill>
              <a:schemeClr val="tx1">
                <a:lumMod val="95000"/>
                <a:lumOff val="5000"/>
              </a:schemeClr>
            </a:solidFill>
            <a:prstDash val="dash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defRPr>
            </a:pPr>
            <a:endParaRPr lang="en-US"/>
          </a:p>
        </c:txPr>
        <c:crossAx val="99749376"/>
        <c:crosses val="autoZero"/>
        <c:crossBetween val="between"/>
        <c:majorUnit val="20"/>
        <c:minorUnit val="1.0000000000000002E-2"/>
      </c:valAx>
      <c:spPr>
        <a:noFill/>
        <a:ln w="12700">
          <a:solidFill>
            <a:schemeClr val="tx1">
              <a:lumMod val="95000"/>
              <a:lumOff val="5000"/>
            </a:schemeClr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0233528501249"/>
          <c:y val="6.4912983438045843E-2"/>
          <c:w val="0.87618012956354119"/>
          <c:h val="0.613213714139391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8100">
              <a:noFill/>
            </a:ln>
          </c:spPr>
          <c:invertIfNegative val="0"/>
          <c:cat>
            <c:strRef>
              <c:f>Sheet1!$C$4:$C$28</c:f>
              <c:strCache>
                <c:ptCount val="25"/>
                <c:pt idx="0">
                  <c:v>Colombo</c:v>
                </c:pt>
                <c:pt idx="1">
                  <c:v>Gampaha</c:v>
                </c:pt>
                <c:pt idx="2">
                  <c:v>Kalutara</c:v>
                </c:pt>
                <c:pt idx="3">
                  <c:v>Kandy</c:v>
                </c:pt>
                <c:pt idx="4">
                  <c:v>Matale</c:v>
                </c:pt>
                <c:pt idx="5">
                  <c:v>Nuwara Eliya</c:v>
                </c:pt>
                <c:pt idx="6">
                  <c:v>Galle</c:v>
                </c:pt>
                <c:pt idx="7">
                  <c:v>Matara</c:v>
                </c:pt>
                <c:pt idx="8">
                  <c:v>Hambantota</c:v>
                </c:pt>
                <c:pt idx="9">
                  <c:v>Jaffna</c:v>
                </c:pt>
                <c:pt idx="10">
                  <c:v>Mannar</c:v>
                </c:pt>
                <c:pt idx="11">
                  <c:v>Vavunia</c:v>
                </c:pt>
                <c:pt idx="12">
                  <c:v>Mullativu</c:v>
                </c:pt>
                <c:pt idx="13">
                  <c:v>Kilinochchi</c:v>
                </c:pt>
                <c:pt idx="14">
                  <c:v>Batticaloa</c:v>
                </c:pt>
                <c:pt idx="15">
                  <c:v>Ampara</c:v>
                </c:pt>
                <c:pt idx="16">
                  <c:v>Trincomalee</c:v>
                </c:pt>
                <c:pt idx="17">
                  <c:v>Kurunegala</c:v>
                </c:pt>
                <c:pt idx="18">
                  <c:v>Puttalam</c:v>
                </c:pt>
                <c:pt idx="19">
                  <c:v>Anuradhapura</c:v>
                </c:pt>
                <c:pt idx="20">
                  <c:v>Polonnaruwa</c:v>
                </c:pt>
                <c:pt idx="21">
                  <c:v>Badulla</c:v>
                </c:pt>
                <c:pt idx="22">
                  <c:v>Moneragala</c:v>
                </c:pt>
                <c:pt idx="23">
                  <c:v>Ratnapura</c:v>
                </c:pt>
                <c:pt idx="24">
                  <c:v>Kegalle</c:v>
                </c:pt>
              </c:strCache>
            </c:strRef>
          </c:cat>
          <c:val>
            <c:numRef>
              <c:f>Sheet1!$D$4:$D$28</c:f>
              <c:numCache>
                <c:formatCode>General</c:formatCode>
                <c:ptCount val="25"/>
                <c:pt idx="0">
                  <c:v>96.4</c:v>
                </c:pt>
                <c:pt idx="1">
                  <c:v>97.1</c:v>
                </c:pt>
                <c:pt idx="2">
                  <c:v>93.7</c:v>
                </c:pt>
                <c:pt idx="3">
                  <c:v>91.2</c:v>
                </c:pt>
                <c:pt idx="4">
                  <c:v>91.7</c:v>
                </c:pt>
                <c:pt idx="5">
                  <c:v>84.1</c:v>
                </c:pt>
                <c:pt idx="6">
                  <c:v>94.6</c:v>
                </c:pt>
                <c:pt idx="7">
                  <c:v>90.7</c:v>
                </c:pt>
                <c:pt idx="8">
                  <c:v>87.5</c:v>
                </c:pt>
                <c:pt idx="9">
                  <c:v>95.7</c:v>
                </c:pt>
                <c:pt idx="10">
                  <c:v>99.2</c:v>
                </c:pt>
                <c:pt idx="11">
                  <c:v>95.8</c:v>
                </c:pt>
                <c:pt idx="12">
                  <c:v>94.3</c:v>
                </c:pt>
                <c:pt idx="13">
                  <c:v>95</c:v>
                </c:pt>
                <c:pt idx="14">
                  <c:v>82.3</c:v>
                </c:pt>
                <c:pt idx="15">
                  <c:v>87.2</c:v>
                </c:pt>
                <c:pt idx="16">
                  <c:v>90</c:v>
                </c:pt>
                <c:pt idx="17">
                  <c:v>93.2</c:v>
                </c:pt>
                <c:pt idx="18">
                  <c:v>91.9</c:v>
                </c:pt>
                <c:pt idx="19">
                  <c:v>92.4</c:v>
                </c:pt>
                <c:pt idx="20">
                  <c:v>88.7</c:v>
                </c:pt>
                <c:pt idx="21">
                  <c:v>84.1</c:v>
                </c:pt>
                <c:pt idx="22">
                  <c:v>88</c:v>
                </c:pt>
                <c:pt idx="23">
                  <c:v>89.3</c:v>
                </c:pt>
                <c:pt idx="24">
                  <c:v>95.2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32-4B09-898F-0C9E29D8B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748864"/>
        <c:axId val="58442880"/>
      </c:barChart>
      <c:catAx>
        <c:axId val="9974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chemeClr val="tx1">
                <a:lumMod val="95000"/>
                <a:lumOff val="5000"/>
              </a:schemeClr>
            </a:solidFill>
          </a:ln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Book Antiqua"/>
                <a:cs typeface="Arial" panose="020B0604020202020204" pitchFamily="34" charset="0"/>
              </a:defRPr>
            </a:pPr>
            <a:endParaRPr lang="en-US"/>
          </a:p>
        </c:txPr>
        <c:crossAx val="58442880"/>
        <c:crosses val="autoZero"/>
        <c:auto val="1"/>
        <c:lblAlgn val="ctr"/>
        <c:lblOffset val="100"/>
        <c:noMultiLvlLbl val="0"/>
      </c:catAx>
      <c:valAx>
        <c:axId val="5844288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Book Antiqua"/>
                    <a:cs typeface="Arial" panose="020B0604020202020204" pitchFamily="34" charset="0"/>
                  </a:defRPr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Literacy rate (%)</a:t>
                </a:r>
              </a:p>
            </c:rich>
          </c:tx>
          <c:layout>
            <c:manualLayout>
              <c:xMode val="edge"/>
              <c:yMode val="edge"/>
              <c:x val="1.6323192025408446E-2"/>
              <c:y val="0.1236101280104205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2700">
            <a:solidFill>
              <a:schemeClr val="tx1">
                <a:lumMod val="95000"/>
                <a:lumOff val="5000"/>
              </a:schemeClr>
            </a:solidFill>
            <a:prstDash val="dash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defRPr>
            </a:pPr>
            <a:endParaRPr lang="en-US"/>
          </a:p>
        </c:txPr>
        <c:crossAx val="99748864"/>
        <c:crosses val="autoZero"/>
        <c:crossBetween val="between"/>
        <c:majorUnit val="20"/>
        <c:minorUnit val="1.0000000000000002E-2"/>
      </c:valAx>
      <c:spPr>
        <a:noFill/>
        <a:ln w="12700">
          <a:solidFill>
            <a:schemeClr val="tx1">
              <a:lumMod val="95000"/>
              <a:lumOff val="5000"/>
            </a:schemeClr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BE487-FE2B-4066-9BD2-A593212B7D22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500DF2-3258-4A3F-8897-7CAFEDA7785C}">
      <dgm:prSet phldrT="[Text]" custT="1"/>
      <dgm:spPr>
        <a:solidFill>
          <a:srgbClr val="FFC000"/>
        </a:solidFill>
      </dgm:spPr>
      <dgm:t>
        <a:bodyPr lIns="0" tIns="0" r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latin typeface="Calibri" panose="020F0502020204030204" pitchFamily="34" charset="0"/>
            </a:rPr>
            <a:t>Quantitative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7F112BFA-223C-4084-B4DC-0F9AFB5789D7}" type="parTrans" cxnId="{920CF52C-0244-49F0-989C-3FA64AD3C074}">
      <dgm:prSet/>
      <dgm:spPr/>
      <dgm:t>
        <a:bodyPr/>
        <a:lstStyle/>
        <a:p>
          <a:endParaRPr lang="en-US"/>
        </a:p>
      </dgm:t>
    </dgm:pt>
    <dgm:pt modelId="{CE923801-9533-43C4-ABA5-B98EFA2DA0DD}" type="sibTrans" cxnId="{920CF52C-0244-49F0-989C-3FA64AD3C074}">
      <dgm:prSet/>
      <dgm:spPr/>
      <dgm:t>
        <a:bodyPr/>
        <a:lstStyle/>
        <a:p>
          <a:endParaRPr lang="en-US"/>
        </a:p>
      </dgm:t>
    </dgm:pt>
    <dgm:pt modelId="{D97C1434-C8DF-4351-AE8E-E06D3475EDE0}">
      <dgm:prSet phldrT="[Text]" custT="1"/>
      <dgm:spPr>
        <a:solidFill>
          <a:srgbClr val="FFFF00">
            <a:alpha val="89804"/>
          </a:srgbClr>
        </a:solidFill>
        <a:ln>
          <a:noFill/>
        </a:ln>
      </dgm:spPr>
      <dgm:t>
        <a:bodyPr/>
        <a:lstStyle/>
        <a:p>
          <a:r>
            <a:rPr lang="en-US" sz="20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Measures of central tendency</a:t>
          </a:r>
          <a:endParaRPr lang="en-US" sz="2000" b="1" dirty="0">
            <a:solidFill>
              <a:schemeClr val="accent4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BC43F3D7-796C-4414-860D-469616481549}" type="parTrans" cxnId="{EB29022B-7FD0-4CAA-8A17-9BB8EB731353}">
      <dgm:prSet/>
      <dgm:spPr/>
      <dgm:t>
        <a:bodyPr/>
        <a:lstStyle/>
        <a:p>
          <a:endParaRPr lang="en-US"/>
        </a:p>
      </dgm:t>
    </dgm:pt>
    <dgm:pt modelId="{A029FC95-F232-4E10-AAE1-87491C99D1CC}" type="sibTrans" cxnId="{EB29022B-7FD0-4CAA-8A17-9BB8EB731353}">
      <dgm:prSet/>
      <dgm:spPr/>
      <dgm:t>
        <a:bodyPr/>
        <a:lstStyle/>
        <a:p>
          <a:endParaRPr lang="en-US"/>
        </a:p>
      </dgm:t>
    </dgm:pt>
    <dgm:pt modelId="{BCD084C2-A4F2-43BA-B582-B6A050C393F1}">
      <dgm:prSet phldrT="[Text]" custT="1"/>
      <dgm:spPr>
        <a:solidFill>
          <a:srgbClr val="FFFF00">
            <a:alpha val="89804"/>
          </a:srgbClr>
        </a:solidFill>
        <a:ln>
          <a:noFill/>
        </a:ln>
      </dgm:spPr>
      <dgm:t>
        <a:bodyPr/>
        <a:lstStyle/>
        <a:p>
          <a:r>
            <a:rPr lang="en-US" sz="20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Measures of Dispersion</a:t>
          </a:r>
          <a:endParaRPr lang="en-US" sz="2000" b="1" dirty="0">
            <a:solidFill>
              <a:schemeClr val="accent4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BF447380-188E-456B-A245-790467687645}" type="parTrans" cxnId="{12297CF4-9A26-404D-B8F1-761D75688380}">
      <dgm:prSet/>
      <dgm:spPr/>
      <dgm:t>
        <a:bodyPr/>
        <a:lstStyle/>
        <a:p>
          <a:endParaRPr lang="en-US"/>
        </a:p>
      </dgm:t>
    </dgm:pt>
    <dgm:pt modelId="{E831015B-4120-453A-995E-0C1FDB76236A}" type="sibTrans" cxnId="{12297CF4-9A26-404D-B8F1-761D75688380}">
      <dgm:prSet/>
      <dgm:spPr/>
      <dgm:t>
        <a:bodyPr/>
        <a:lstStyle/>
        <a:p>
          <a:endParaRPr lang="en-US"/>
        </a:p>
      </dgm:t>
    </dgm:pt>
    <dgm:pt modelId="{84C4F502-6865-49C6-9FA8-D977B120788A}" type="pres">
      <dgm:prSet presAssocID="{53ABE487-FE2B-4066-9BD2-A593212B7D2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A64444-5230-4D51-B971-B5B6456273EE}" type="pres">
      <dgm:prSet presAssocID="{70500DF2-3258-4A3F-8897-7CAFEDA7785C}" presName="compNode" presStyleCnt="0"/>
      <dgm:spPr/>
    </dgm:pt>
    <dgm:pt modelId="{F4DC8143-017D-483A-92CB-7E833FF8B397}" type="pres">
      <dgm:prSet presAssocID="{70500DF2-3258-4A3F-8897-7CAFEDA7785C}" presName="noGeometry" presStyleCnt="0"/>
      <dgm:spPr/>
    </dgm:pt>
    <dgm:pt modelId="{1F2F5040-6CEA-4081-AADA-2346816AB58F}" type="pres">
      <dgm:prSet presAssocID="{70500DF2-3258-4A3F-8897-7CAFEDA7785C}" presName="childTextVisible" presStyleLbl="bgAccFollowNode1" presStyleIdx="0" presStyleCnt="1" custScaleX="130326" custScaleY="31250" custLinFactNeighborX="7165" custLinFactNeighborY="-6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F944F-E699-4083-8483-ECE9F12C8B9F}" type="pres">
      <dgm:prSet presAssocID="{70500DF2-3258-4A3F-8897-7CAFEDA7785C}" presName="childTextHidden" presStyleLbl="bgAccFollowNode1" presStyleIdx="0" presStyleCnt="1"/>
      <dgm:spPr/>
      <dgm:t>
        <a:bodyPr/>
        <a:lstStyle/>
        <a:p>
          <a:endParaRPr lang="en-US"/>
        </a:p>
      </dgm:t>
    </dgm:pt>
    <dgm:pt modelId="{AECE488D-3735-474F-9FF2-AF98D4A5FAB1}" type="pres">
      <dgm:prSet presAssocID="{70500DF2-3258-4A3F-8897-7CAFEDA7785C}" presName="parentText" presStyleLbl="node1" presStyleIdx="0" presStyleCnt="1" custScaleX="104732" custScaleY="60784" custLinFactX="-390106" custLinFactNeighborX="-400000" custLinFactNeighborY="-144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0CF52C-0244-49F0-989C-3FA64AD3C074}" srcId="{53ABE487-FE2B-4066-9BD2-A593212B7D22}" destId="{70500DF2-3258-4A3F-8897-7CAFEDA7785C}" srcOrd="0" destOrd="0" parTransId="{7F112BFA-223C-4084-B4DC-0F9AFB5789D7}" sibTransId="{CE923801-9533-43C4-ABA5-B98EFA2DA0DD}"/>
    <dgm:cxn modelId="{89CEAD3F-9A7E-4CFC-99A8-D48DF5E9D9A9}" type="presOf" srcId="{53ABE487-FE2B-4066-9BD2-A593212B7D22}" destId="{84C4F502-6865-49C6-9FA8-D977B120788A}" srcOrd="0" destOrd="0" presId="urn:microsoft.com/office/officeart/2005/8/layout/hProcess6"/>
    <dgm:cxn modelId="{E8C634E0-4088-468E-964F-FB596125EB77}" type="presOf" srcId="{BCD084C2-A4F2-43BA-B582-B6A050C393F1}" destId="{1F2F5040-6CEA-4081-AADA-2346816AB58F}" srcOrd="0" destOrd="1" presId="urn:microsoft.com/office/officeart/2005/8/layout/hProcess6"/>
    <dgm:cxn modelId="{53475E60-8478-44EA-A64F-D1D906813B72}" type="presOf" srcId="{D97C1434-C8DF-4351-AE8E-E06D3475EDE0}" destId="{EE7F944F-E699-4083-8483-ECE9F12C8B9F}" srcOrd="1" destOrd="0" presId="urn:microsoft.com/office/officeart/2005/8/layout/hProcess6"/>
    <dgm:cxn modelId="{EB29022B-7FD0-4CAA-8A17-9BB8EB731353}" srcId="{70500DF2-3258-4A3F-8897-7CAFEDA7785C}" destId="{D97C1434-C8DF-4351-AE8E-E06D3475EDE0}" srcOrd="0" destOrd="0" parTransId="{BC43F3D7-796C-4414-860D-469616481549}" sibTransId="{A029FC95-F232-4E10-AAE1-87491C99D1CC}"/>
    <dgm:cxn modelId="{A3D1F062-6E7C-4177-ABBE-6C2302B818A1}" type="presOf" srcId="{D97C1434-C8DF-4351-AE8E-E06D3475EDE0}" destId="{1F2F5040-6CEA-4081-AADA-2346816AB58F}" srcOrd="0" destOrd="0" presId="urn:microsoft.com/office/officeart/2005/8/layout/hProcess6"/>
    <dgm:cxn modelId="{0693030B-D4F3-41F1-9F7B-6B215DCD9A4C}" type="presOf" srcId="{70500DF2-3258-4A3F-8897-7CAFEDA7785C}" destId="{AECE488D-3735-474F-9FF2-AF98D4A5FAB1}" srcOrd="0" destOrd="0" presId="urn:microsoft.com/office/officeart/2005/8/layout/hProcess6"/>
    <dgm:cxn modelId="{12297CF4-9A26-404D-B8F1-761D75688380}" srcId="{70500DF2-3258-4A3F-8897-7CAFEDA7785C}" destId="{BCD084C2-A4F2-43BA-B582-B6A050C393F1}" srcOrd="1" destOrd="0" parTransId="{BF447380-188E-456B-A245-790467687645}" sibTransId="{E831015B-4120-453A-995E-0C1FDB76236A}"/>
    <dgm:cxn modelId="{7CA7383E-FD68-4AAC-9717-850EE0BB805C}" type="presOf" srcId="{BCD084C2-A4F2-43BA-B582-B6A050C393F1}" destId="{EE7F944F-E699-4083-8483-ECE9F12C8B9F}" srcOrd="1" destOrd="1" presId="urn:microsoft.com/office/officeart/2005/8/layout/hProcess6"/>
    <dgm:cxn modelId="{2B0DFEAB-B935-4882-890E-3BFBDC04E76D}" type="presParOf" srcId="{84C4F502-6865-49C6-9FA8-D977B120788A}" destId="{BAA64444-5230-4D51-B971-B5B6456273EE}" srcOrd="0" destOrd="0" presId="urn:microsoft.com/office/officeart/2005/8/layout/hProcess6"/>
    <dgm:cxn modelId="{29521B76-BF8E-4096-A7FE-5884E06F4C0A}" type="presParOf" srcId="{BAA64444-5230-4D51-B971-B5B6456273EE}" destId="{F4DC8143-017D-483A-92CB-7E833FF8B397}" srcOrd="0" destOrd="0" presId="urn:microsoft.com/office/officeart/2005/8/layout/hProcess6"/>
    <dgm:cxn modelId="{9D2B8687-CAA4-4C97-82FE-4A6045B86B6C}" type="presParOf" srcId="{BAA64444-5230-4D51-B971-B5B6456273EE}" destId="{1F2F5040-6CEA-4081-AADA-2346816AB58F}" srcOrd="1" destOrd="0" presId="urn:microsoft.com/office/officeart/2005/8/layout/hProcess6"/>
    <dgm:cxn modelId="{DF0D0900-6C29-4D13-86AA-7A4B848F85F6}" type="presParOf" srcId="{BAA64444-5230-4D51-B971-B5B6456273EE}" destId="{EE7F944F-E699-4083-8483-ECE9F12C8B9F}" srcOrd="2" destOrd="0" presId="urn:microsoft.com/office/officeart/2005/8/layout/hProcess6"/>
    <dgm:cxn modelId="{7437D059-22DF-4E17-B0A2-78E50CD00DCD}" type="presParOf" srcId="{BAA64444-5230-4D51-B971-B5B6456273EE}" destId="{AECE488D-3735-474F-9FF2-AF98D4A5FAB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F5040-6CEA-4081-AADA-2346816AB58F}">
      <dsp:nvSpPr>
        <dsp:cNvPr id="0" name=""/>
        <dsp:cNvSpPr/>
      </dsp:nvSpPr>
      <dsp:spPr>
        <a:xfrm>
          <a:off x="1103662" y="1143000"/>
          <a:ext cx="6059137" cy="1270000"/>
        </a:xfrm>
        <a:prstGeom prst="rightArrow">
          <a:avLst>
            <a:gd name="adj1" fmla="val 70000"/>
            <a:gd name="adj2" fmla="val 50000"/>
          </a:avLst>
        </a:prstGeom>
        <a:solidFill>
          <a:srgbClr val="FFFF00">
            <a:alpha val="8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accent4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Measures of central tendency</a:t>
          </a:r>
          <a:endParaRPr lang="en-US" sz="2000" b="1" kern="1200" dirty="0">
            <a:solidFill>
              <a:schemeClr val="accent4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accent4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Measures of Dispersion</a:t>
          </a:r>
          <a:endParaRPr lang="en-US" sz="2000" b="1" kern="1200" dirty="0">
            <a:solidFill>
              <a:schemeClr val="accent4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>
        <a:off x="2618447" y="1333500"/>
        <a:ext cx="4099852" cy="889000"/>
      </dsp:txXfrm>
    </dsp:sp>
    <dsp:sp modelId="{AECE488D-3735-474F-9FF2-AF98D4A5FAB1}">
      <dsp:nvSpPr>
        <dsp:cNvPr id="0" name=""/>
        <dsp:cNvSpPr/>
      </dsp:nvSpPr>
      <dsp:spPr>
        <a:xfrm>
          <a:off x="0" y="990598"/>
          <a:ext cx="2434608" cy="141298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latin typeface="Calibri" panose="020F0502020204030204" pitchFamily="34" charset="0"/>
            </a:rPr>
            <a:t>Quantitative</a:t>
          </a:r>
          <a:endParaRPr lang="en-US" sz="2400" b="1" kern="1200" dirty="0">
            <a:latin typeface="Calibri" panose="020F0502020204030204" pitchFamily="34" charset="0"/>
          </a:endParaRPr>
        </a:p>
      </dsp:txBody>
      <dsp:txXfrm>
        <a:off x="356540" y="1197525"/>
        <a:ext cx="1721528" cy="999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A4D6383-F158-4DC0-9B54-E66D2255AFC6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DF9B2A7-C536-43E5-9853-E8EC5D397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646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09A021C-E9E4-438C-BA21-494A117C19B3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8C56DEE-6729-4AD8-BC05-770B5249A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17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8EE1-FFE6-4DFD-9517-2ED641EF81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9pPr>
          </a:lstStyle>
          <a:p>
            <a:fld id="{DAA55439-C908-4E80-A3BE-DAE69FB4B309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60755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Priyadarshana Dharmawardena©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A69862-7C5B-473D-92F6-F4B1F4E29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8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Priyadarshana Dharmawardena©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DF5510-4BED-474D-854F-DC24F2B0B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1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Priyadarshana Dharmawardena©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864E34-5668-4352-82ED-B3E6F0819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Priyadarshana Dharmawardena©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1C80F-31F2-4553-9682-EA12F04AF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7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Priyadarshana Dharmawardena©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A5E67A-BE70-4846-B3C8-95CEA2E32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Priyadarshana Dharmawardena©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9660B5-575E-4B2C-9CA1-19A9EFD30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3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Priyadarshana Dharmawardena©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CF25AF-2E65-47F0-8751-3FDB3F07D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Priyadarshana Dharmawardena©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40356F-732C-4730-A86E-FD652D15E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6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Priyadarshana Dharmawardena©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7AFBDC-1AEE-4CBA-BE98-875E3AEEC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3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Priyadarshana Dharmawardena©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D24252-52A9-4156-8370-E9C455F37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3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Priyadarshana Dharmawardena©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574F80-5DAC-464A-A4B2-6540D8169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1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81000"/>
          </a:xfrm>
          <a:prstGeom prst="rect">
            <a:avLst/>
          </a:prstGeom>
          <a:gradFill rotWithShape="0">
            <a:gsLst>
              <a:gs pos="0">
                <a:srgbClr val="162B6C"/>
              </a:gs>
              <a:gs pos="100000">
                <a:srgbClr val="336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The hidden Reality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24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Priyadarshana Dharmawardena©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15738CC-A431-4045-BFE3-52F48256F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CC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CCFF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CCFF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CCFF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CCFF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99CCFF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99CCFF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99CCFF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99CC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228600" y="5334000"/>
            <a:ext cx="52578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162B6C"/>
                    </a:gs>
                    <a:gs pos="100000">
                      <a:srgbClr val="3366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99CCFF"/>
                </a:solidFill>
                <a:latin typeface="Times New Roman" pitchFamily="18" charset="0"/>
              </a:defRPr>
            </a:lvl1pPr>
            <a:lvl2pPr eaLnBrk="0" hangingPunct="0">
              <a:defRPr sz="3200" b="1">
                <a:solidFill>
                  <a:srgbClr val="99CC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rgbClr val="99CC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rgbClr val="99CC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rgbClr val="99CC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itchFamily="18" charset="0"/>
              </a:defRPr>
            </a:lvl9pPr>
          </a:lstStyle>
          <a:p>
            <a:pPr marL="0"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b="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Priyadarshana</a:t>
            </a:r>
            <a:r>
              <a:rPr lang="en-US" sz="2400" b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Dharmawardena</a:t>
            </a:r>
            <a:endParaRPr lang="en-US" sz="2400" b="0" dirty="0" smtClean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lvl="1" eaLnBrk="1" hangingPunct="1">
              <a:spcBef>
                <a:spcPts val="0"/>
              </a:spcBef>
              <a:defRPr/>
            </a:pPr>
            <a:r>
              <a:rPr lang="en-US" sz="2000" b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Senior Statistician</a:t>
            </a:r>
          </a:p>
          <a:p>
            <a:pPr marL="0" lvl="1" eaLnBrk="1" hangingPunct="1">
              <a:spcBef>
                <a:spcPts val="0"/>
              </a:spcBef>
              <a:defRPr/>
            </a:pPr>
            <a:r>
              <a:rPr lang="en-US" sz="2000" b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Department of Census &amp; Statistics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i-LK" sz="4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සංඛ්‍යානයේ නිදොස් සහ සදොස් </a:t>
            </a:r>
            <a:endParaRPr lang="en-US" sz="4000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algn="ctr"/>
            <a:r>
              <a:rPr lang="si-LK" sz="4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භාවිතාවන්...</a:t>
            </a:r>
            <a:endParaRPr lang="en-US" sz="4000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algn="ctr"/>
            <a:endParaRPr lang="si-LK" sz="120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600" b="0" dirty="0" smtClean="0">
                <a:solidFill>
                  <a:srgbClr val="7030A0"/>
                </a:solidFill>
                <a:latin typeface="Calibri" panose="020F0502020204030204" pitchFamily="34" charset="0"/>
              </a:rPr>
              <a:t>Proper and Improper </a:t>
            </a:r>
            <a:r>
              <a:rPr lang="en-US" sz="3600" b="0" dirty="0">
                <a:solidFill>
                  <a:srgbClr val="7030A0"/>
                </a:solidFill>
                <a:latin typeface="Calibri" panose="020F0502020204030204" pitchFamily="34" charset="0"/>
              </a:rPr>
              <a:t>A</a:t>
            </a:r>
            <a:r>
              <a:rPr lang="en-US" sz="3600" b="0" dirty="0" smtClean="0">
                <a:solidFill>
                  <a:srgbClr val="7030A0"/>
                </a:solidFill>
                <a:latin typeface="Calibri" panose="020F0502020204030204" pitchFamily="34" charset="0"/>
              </a:rPr>
              <a:t>pplications</a:t>
            </a:r>
          </a:p>
          <a:p>
            <a:pPr algn="ctr"/>
            <a:r>
              <a:rPr lang="en-US" sz="3600" b="0" dirty="0" smtClean="0">
                <a:solidFill>
                  <a:srgbClr val="7030A0"/>
                </a:solidFill>
                <a:latin typeface="Calibri" panose="020F0502020204030204" pitchFamily="34" charset="0"/>
              </a:rPr>
              <a:t>in Statistics...</a:t>
            </a:r>
            <a:endParaRPr lang="en-US" b="0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1428750"/>
            <a:chOff x="0" y="0"/>
            <a:chExt cx="9144000" cy="1428750"/>
          </a:xfrm>
        </p:grpSpPr>
        <p:pic>
          <p:nvPicPr>
            <p:cNvPr id="4" name="Picture 3" descr="http://www.statistics.gov.lk/images/Heder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1428750"/>
            </a:xfrm>
            <a:prstGeom prst="rect">
              <a:avLst/>
            </a:prstGeom>
            <a:noFill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58" t="21388" r="75922" b="37091"/>
            <a:stretch/>
          </p:blipFill>
          <p:spPr>
            <a:xfrm>
              <a:off x="7693909" y="0"/>
              <a:ext cx="1450091" cy="14271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26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19910"/>
            <a:ext cx="7772400" cy="1524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 smtClean="0">
                <a:latin typeface="Arial" panose="020B0604020202020204" pitchFamily="34" charset="0"/>
              </a:rPr>
              <a:t> </a:t>
            </a:r>
            <a:r>
              <a:rPr lang="en-US" altLang="en-US" sz="2400" i="1" dirty="0" smtClean="0">
                <a:latin typeface="Calibri" panose="020F0502020204030204" pitchFamily="34" charset="0"/>
              </a:rPr>
              <a:t>Let’s calculate the mean values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i="1" dirty="0" smtClean="0"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latin typeface="Calibri" panose="020F0502020204030204" pitchFamily="34" charset="0"/>
              </a:rPr>
              <a:t>	</a:t>
            </a:r>
            <a:r>
              <a:rPr lang="en-US" altLang="en-US" sz="2000" dirty="0" smtClean="0">
                <a:latin typeface="Calibri" panose="020F0502020204030204" pitchFamily="34" charset="0"/>
              </a:rPr>
              <a:t>Cricketer A = (45 + 50 + 55)/3 = 50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latin typeface="Calibri" panose="020F0502020204030204" pitchFamily="34" charset="0"/>
              </a:rPr>
              <a:t>	Cricketer B = (100 + 0 + 50)/3 = 50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</a:rPr>
              <a:t>			</a:t>
            </a:r>
            <a:endParaRPr lang="en-US" altLang="en-US" sz="1600" dirty="0" smtClean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381000" y="4191000"/>
            <a:ext cx="5105400" cy="2438400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162B6C"/>
                    </a:gs>
                    <a:gs pos="100000">
                      <a:srgbClr val="3366FF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en-US" sz="2400" b="0" dirty="0">
                <a:solidFill>
                  <a:srgbClr val="FF0000"/>
                </a:solidFill>
                <a:latin typeface="Calibri" panose="020F0502020204030204" pitchFamily="34" charset="0"/>
              </a:rPr>
              <a:t>Is it fair to say that </a:t>
            </a:r>
            <a:r>
              <a:rPr lang="en-US" altLang="en-US" sz="24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 both </a:t>
            </a:r>
            <a:r>
              <a:rPr lang="en-US" altLang="en-US" sz="2400" b="0" dirty="0">
                <a:solidFill>
                  <a:srgbClr val="FF0000"/>
                </a:solidFill>
                <a:latin typeface="Calibri" panose="020F0502020204030204" pitchFamily="34" charset="0"/>
              </a:rPr>
              <a:t>batsmen are </a:t>
            </a:r>
          </a:p>
          <a:p>
            <a:pPr algn="ctr" eaLnBrk="1" hangingPunct="1">
              <a:lnSpc>
                <a:spcPct val="125000"/>
              </a:lnSpc>
            </a:pP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equally dangerous </a:t>
            </a:r>
          </a:p>
          <a:p>
            <a:pPr algn="ctr" eaLnBrk="1" hangingPunct="1">
              <a:lnSpc>
                <a:spcPct val="125000"/>
              </a:lnSpc>
            </a:pPr>
            <a:r>
              <a:rPr lang="en-US" altLang="en-US" sz="2400" b="0" dirty="0">
                <a:solidFill>
                  <a:srgbClr val="FF0000"/>
                </a:solidFill>
                <a:latin typeface="Calibri" panose="020F0502020204030204" pitchFamily="34" charset="0"/>
              </a:rPr>
              <a:t>to the bawling team ? !!!</a:t>
            </a: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6324600" y="4343400"/>
            <a:ext cx="2133600" cy="1981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0">
                <a:solidFill>
                  <a:srgbClr val="FF0000"/>
                </a:solidFill>
                <a:latin typeface="Arial" panose="020B0604020202020204" pitchFamily="34" charset="0"/>
              </a:rPr>
              <a:t>Answer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4000">
                <a:solidFill>
                  <a:srgbClr val="FF0000"/>
                </a:solidFill>
                <a:latin typeface="Arial" panose="020B0604020202020204" pitchFamily="34" charset="0"/>
              </a:rPr>
              <a:t>NO…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835861"/>
              </p:ext>
            </p:extLst>
          </p:nvPr>
        </p:nvGraphicFramePr>
        <p:xfrm>
          <a:off x="1066800" y="2667000"/>
          <a:ext cx="4987924" cy="10668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662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</a:rPr>
                        <a:t>Measurement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Cricketer A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Cricketer B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  <a:endParaRPr lang="en-US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37" y="96711"/>
            <a:ext cx="8232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Quantitative Data 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Analysis  </a:t>
            </a:r>
            <a:r>
              <a:rPr lang="en-US" sz="2000" b="0" i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Cont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…</a:t>
            </a:r>
            <a:endParaRPr lang="en-US" sz="2000" b="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73015"/>
            <a:ext cx="9144000" cy="20313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tIns="182880" bIns="182880">
            <a:spAutoFit/>
          </a:bodyPr>
          <a:lstStyle/>
          <a:p>
            <a:pPr algn="ctr" eaLnBrk="1" hangingPunct="1"/>
            <a:r>
              <a:rPr lang="en-US" alt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Just a 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Mean </a:t>
            </a:r>
            <a:r>
              <a:rPr lang="en-US" alt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&amp;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Median </a:t>
            </a:r>
            <a:r>
              <a:rPr lang="en-US" alt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values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are </a:t>
            </a:r>
            <a:endParaRPr lang="en-US" altLang="en-US" sz="36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en-US" alt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enough to make </a:t>
            </a:r>
          </a:p>
          <a:p>
            <a:pPr algn="ctr" eaLnBrk="1" hangingPunct="1"/>
            <a:r>
              <a:rPr lang="en-US" alt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reasonable conclusion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" y="3373240"/>
            <a:ext cx="9067800" cy="30061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altLang="en-US" sz="4000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◄Very Important ► </a:t>
            </a:r>
          </a:p>
          <a:p>
            <a:pPr algn="ctr">
              <a:lnSpc>
                <a:spcPct val="135000"/>
              </a:lnSpc>
            </a:pPr>
            <a:r>
              <a:rPr lang="en-US" altLang="en-US" sz="4000" b="0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Measuring</a:t>
            </a:r>
          </a:p>
          <a:p>
            <a:pPr algn="ctr">
              <a:lnSpc>
                <a:spcPct val="135000"/>
              </a:lnSpc>
            </a:pPr>
            <a:r>
              <a:rPr lang="en-US" altLang="en-US" sz="6600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Variability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7" y="96711"/>
            <a:ext cx="8232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Quantitative Data 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Analysis  </a:t>
            </a:r>
            <a:r>
              <a:rPr lang="en-US" sz="2000" b="0" i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Cont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…</a:t>
            </a:r>
            <a:endParaRPr lang="en-US" sz="2000" b="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6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6096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3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Measurement of Variability</a:t>
            </a:r>
            <a:endParaRPr lang="si-LK" altLang="en-US" sz="36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buFontTx/>
              <a:buNone/>
            </a:pPr>
            <a:endParaRPr lang="en-US" altLang="en-US" sz="1800" b="1" kern="0" dirty="0" smtClean="0">
              <a:solidFill>
                <a:srgbClr val="000099"/>
              </a:solidFill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buFontTx/>
              <a:buNone/>
            </a:pPr>
            <a:endParaRPr lang="en-US" altLang="en-US" sz="1800" b="1" kern="0" dirty="0" smtClean="0">
              <a:solidFill>
                <a:srgbClr val="000099"/>
              </a:solidFill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buFontTx/>
              <a:buNone/>
            </a:pPr>
            <a:endParaRPr lang="en-US" altLang="en-US" sz="1800" kern="0" dirty="0">
              <a:solidFill>
                <a:srgbClr val="000099"/>
              </a:solidFill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buFontTx/>
              <a:buNone/>
            </a:pPr>
            <a:endParaRPr lang="en-US" altLang="en-US" sz="1800" b="1" kern="0" dirty="0" smtClean="0">
              <a:solidFill>
                <a:srgbClr val="000099"/>
              </a:solidFill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buFontTx/>
              <a:buNone/>
            </a:pPr>
            <a:endParaRPr lang="en-US" altLang="en-US" sz="1800" kern="0" dirty="0">
              <a:solidFill>
                <a:srgbClr val="000099"/>
              </a:solidFill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buFontTx/>
              <a:buNone/>
            </a:pPr>
            <a:endParaRPr lang="en-US" altLang="en-US" sz="1800" b="1" kern="0" dirty="0" smtClean="0">
              <a:solidFill>
                <a:srgbClr val="000099"/>
              </a:solidFill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buFontTx/>
              <a:buNone/>
            </a:pPr>
            <a:endParaRPr lang="si-LK" altLang="en-US" sz="1800" b="1" kern="0" dirty="0" smtClean="0">
              <a:solidFill>
                <a:srgbClr val="000099"/>
              </a:solidFill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buFontTx/>
              <a:buNone/>
            </a:pPr>
            <a:r>
              <a:rPr lang="en-US" altLang="en-US" sz="3600" kern="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First, familiar with </a:t>
            </a:r>
            <a:r>
              <a:rPr lang="si-LK" altLang="en-US" sz="3600" kern="0" dirty="0" smtClean="0">
                <a:solidFill>
                  <a:srgbClr val="FF0000"/>
                </a:solidFill>
                <a:latin typeface="Calibri" panose="020F0502020204030204" pitchFamily="34" charset="0"/>
                <a:cs typeface="Iskoola Pota" panose="020B0502040204020203" pitchFamily="34" charset="0"/>
              </a:rPr>
              <a:t>∑ </a:t>
            </a:r>
            <a:r>
              <a:rPr lang="en-US" altLang="en-US" sz="3600" kern="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Notation</a:t>
            </a:r>
            <a:endParaRPr lang="si-LK" altLang="en-US" sz="3600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28600" y="1219200"/>
            <a:ext cx="8686800" cy="0"/>
          </a:xfrm>
          <a:prstGeom prst="line">
            <a:avLst/>
          </a:prstGeom>
          <a:gradFill rotWithShape="0">
            <a:gsLst>
              <a:gs pos="0">
                <a:srgbClr val="3366FF">
                  <a:gamma/>
                  <a:shade val="42353"/>
                  <a:invGamma/>
                </a:srgbClr>
              </a:gs>
              <a:gs pos="100000">
                <a:srgbClr val="3366FF"/>
              </a:gs>
            </a:gsLst>
            <a:lin ang="0" scaled="1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1137" y="96711"/>
            <a:ext cx="8232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Quantitative Data 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Analysis  </a:t>
            </a:r>
            <a:r>
              <a:rPr lang="en-US" sz="2000" b="0" i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Cont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…</a:t>
            </a:r>
            <a:endParaRPr lang="en-US" sz="2000" b="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6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8867" y="838200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Consider the following numbers </a:t>
            </a:r>
          </a:p>
          <a:p>
            <a:pPr marL="0" indent="0" algn="ctr">
              <a:buNone/>
            </a:pPr>
            <a:r>
              <a:rPr lang="en-US" alt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10, 5, 8, 16, 23, 6, 12, 22</a:t>
            </a:r>
            <a:endParaRPr lang="si-LK" altLang="en-US" sz="3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2202" y="2325686"/>
            <a:ext cx="8763000" cy="110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Sum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the numbers </a:t>
            </a:r>
            <a:r>
              <a:rPr lang="en-US" alt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starting from first one </a:t>
            </a:r>
            <a:r>
              <a:rPr lang="en-US" altLang="en-US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to last one</a:t>
            </a:r>
            <a:endParaRPr lang="si-LK" altLang="en-US" dirty="0" smtClean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753" y="2310825"/>
            <a:ext cx="1002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50945" y="2788425"/>
            <a:ext cx="2345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990099"/>
                </a:solidFill>
                <a:latin typeface="Comic Sans MS" panose="030F0702030302020204" pitchFamily="66" charset="0"/>
              </a:rPr>
              <a:t>to </a:t>
            </a:r>
            <a:r>
              <a:rPr lang="en-US" altLang="en-US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last </a:t>
            </a:r>
            <a:r>
              <a:rPr lang="en-US" altLang="en-US" dirty="0">
                <a:solidFill>
                  <a:srgbClr val="990099"/>
                </a:solidFill>
                <a:latin typeface="Comic Sans MS" panose="030F0702030302020204" pitchFamily="66" charset="0"/>
              </a:rPr>
              <a:t>one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45950" y="2314819"/>
            <a:ext cx="2640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the numbers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4831" y="2319544"/>
            <a:ext cx="4796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starting from first one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7" y="96711"/>
            <a:ext cx="8232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Quantitative Data 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Analysis  </a:t>
            </a:r>
            <a:r>
              <a:rPr lang="en-US" sz="2000" b="0" i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Cont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…</a:t>
            </a:r>
            <a:endParaRPr lang="en-US" sz="2000" b="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1302 0.12685 L 1.38889E-6 0.18935 L 0.04479 0.24583 L 0.24531 0.2956 L 0.24531 0.29606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4792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2.96296E-6 L 0.04323 0.02685 L 0.07691 0.05185 L 0.09375 0.07893 L 0.11632 0.10532 L 0.12136 0.1324 L 0.12622 0.16111 L 0.12431 0.21203 L 0.11545 0.24815 L 0.10347 0.28541 L 0.08577 0.34352 L 0.02847 0.3956 L -0.05746 0.41065 L -0.13368 0.41203 L -0.19288 0.42222 " pathEditMode="relative" rAng="0" ptsTypes="AAAAAAAAAAAAA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21111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06875 0.0051 L 0.1177 0.01088 L 0.14722 0.02223 L 0.18385 0.03843 L 0.1967 0.05463 L 0.19114 0.07686 L 0.15434 0.09028 L 0.071 0.11065 L -0.01598 0.11621 L -0.06632 0.12014 L -0.09896 0.11899 " pathEditMode="relative" rAng="0" ptsTypes="AAAAAAAAAA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599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03038 0.01783 L -0.0618 0.05463 L -0.07865 0.08125 L -0.08924 0.12593 L -0.09097 0.16135 L -0.09184 0.20347 L -0.08646 0.24954 L -0.06805 0.29676 L -0.04687 0.34422 L -0.02135 0.37824 L 0.01372 0.40347 L 0.06181 0.4257 L 0.11042 0.43542 L 0.1875 0.43542 L 0.21354 0.43542 L 0.26337 0.42732 L 0.27726 0.40718 L 0.27726 0.38773 L 0.29288 0.35996 L 0.28438 0.3426 L 0.2816 0.32037 L 0.28438 0.2956 L 0.28351 0.29422 " pathEditMode="relative" rAng="0" ptsTypes="AAAAAAAAAAAAAAAAAAAAAA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21759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0" y="3362316"/>
            <a:ext cx="2115003" cy="2858892"/>
            <a:chOff x="3368327" y="2574882"/>
            <a:chExt cx="2115003" cy="2858892"/>
          </a:xfrm>
        </p:grpSpPr>
        <p:sp>
          <p:nvSpPr>
            <p:cNvPr id="2" name="Rectangle 1"/>
            <p:cNvSpPr/>
            <p:nvPr/>
          </p:nvSpPr>
          <p:spPr>
            <a:xfrm>
              <a:off x="3368327" y="3082714"/>
              <a:ext cx="1098378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i-LK" altLang="en-US" sz="10000" dirty="0">
                  <a:solidFill>
                    <a:srgbClr val="FF0000"/>
                  </a:solidFill>
                </a:rPr>
                <a:t>∑</a:t>
              </a:r>
              <a:endParaRPr lang="en-US" sz="10000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66705" y="3063777"/>
              <a:ext cx="1016625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0000" i="1" kern="1200" dirty="0"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n-US" sz="8000" i="1" kern="1200" baseline="-25000" dirty="0"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endParaRPr lang="en-US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68327" y="4572000"/>
              <a:ext cx="1048685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5000" i="1" dirty="0" err="1" smtClean="0">
                  <a:solidFill>
                    <a:srgbClr val="000099"/>
                  </a:solidFill>
                  <a:latin typeface="+mj-lt"/>
                </a:rPr>
                <a:t>i</a:t>
              </a:r>
              <a:r>
                <a:rPr lang="en-US" altLang="en-US" sz="5000" i="1" dirty="0" smtClean="0">
                  <a:solidFill>
                    <a:srgbClr val="000099"/>
                  </a:solidFill>
                  <a:latin typeface="+mj-lt"/>
                </a:rPr>
                <a:t>=1</a:t>
              </a:r>
              <a:endParaRPr lang="en-US" sz="5000" i="1" dirty="0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96943" y="2574882"/>
              <a:ext cx="72006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6000" i="1" dirty="0" smtClean="0">
                  <a:solidFill>
                    <a:srgbClr val="7030A0"/>
                  </a:solidFill>
                  <a:latin typeface="+mj-lt"/>
                </a:rPr>
                <a:t>n</a:t>
              </a:r>
              <a:r>
                <a:rPr lang="si-LK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502" t="50000" r="28331" b="13542"/>
          <a:stretch/>
        </p:blipFill>
        <p:spPr>
          <a:xfrm>
            <a:off x="1828800" y="723900"/>
            <a:ext cx="5486400" cy="2667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7" y="96711"/>
            <a:ext cx="8232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Quantitative Data 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Analysis  </a:t>
            </a:r>
            <a:r>
              <a:rPr lang="en-US" sz="2000" b="0" i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Cont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…</a:t>
            </a:r>
            <a:endParaRPr lang="en-US" sz="2000" b="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73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7433" y="2424185"/>
            <a:ext cx="8919150" cy="1421546"/>
            <a:chOff x="152400" y="2874764"/>
            <a:chExt cx="7924800" cy="1421546"/>
          </a:xfrm>
        </p:grpSpPr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2743200" y="3372385"/>
              <a:ext cx="5334000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0" i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Iskoola Pota" panose="020B0502040204020203" pitchFamily="34" charset="0"/>
                </a:rPr>
                <a:t>x</a:t>
              </a:r>
              <a:r>
                <a:rPr lang="en-US" sz="4000" b="0" i="1" kern="1200" baseline="-25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Iskoola Pota" panose="020B0502040204020203" pitchFamily="34" charset="0"/>
                </a:rPr>
                <a:t>1</a:t>
              </a:r>
              <a:r>
                <a:rPr lang="en-US" sz="4000" b="0" i="1" kern="1200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Iskoola Pota" panose="020B0502040204020203" pitchFamily="34" charset="0"/>
                </a:rPr>
                <a:t>, </a:t>
              </a:r>
              <a:r>
                <a:rPr lang="en-US" sz="4000" b="0" i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Iskoola Pota" panose="020B0502040204020203" pitchFamily="34" charset="0"/>
                </a:rPr>
                <a:t>x</a:t>
              </a:r>
              <a:r>
                <a:rPr lang="en-US" sz="4000" b="0" i="1" kern="1200" baseline="-25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Iskoola Pota" panose="020B0502040204020203" pitchFamily="34" charset="0"/>
                </a:rPr>
                <a:t>2</a:t>
              </a:r>
              <a:r>
                <a:rPr lang="en-US" sz="4000" b="0" i="1" kern="1200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Iskoola Pota" panose="020B0502040204020203" pitchFamily="34" charset="0"/>
                </a:rPr>
                <a:t>, </a:t>
              </a:r>
              <a:r>
                <a:rPr lang="en-US" sz="4000" b="0" i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Iskoola Pota" panose="020B0502040204020203" pitchFamily="34" charset="0"/>
                </a:rPr>
                <a:t>x</a:t>
              </a:r>
              <a:r>
                <a:rPr lang="en-US" sz="4000" b="0" i="1" kern="1200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Iskoola Pota" panose="020B0502040204020203" pitchFamily="34" charset="0"/>
                </a:rPr>
                <a:t>3, </a:t>
              </a:r>
              <a:r>
                <a:rPr lang="en-US" sz="4000" b="0" i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Iskoola Pota" panose="020B0502040204020203" pitchFamily="34" charset="0"/>
                </a:rPr>
                <a:t>…... x</a:t>
              </a:r>
              <a:r>
                <a:rPr lang="en-US" sz="4000" b="0" i="1" kern="1200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Iskoola Pota" panose="020B0502040204020203" pitchFamily="34" charset="0"/>
                </a:rPr>
                <a:t>i </a:t>
              </a:r>
              <a:r>
                <a:rPr lang="en-US" sz="4000" b="0" i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Iskoola Pota" panose="020B0502040204020203" pitchFamily="34" charset="0"/>
                </a:rPr>
                <a:t>…... </a:t>
              </a:r>
              <a:r>
                <a:rPr lang="en-US" sz="4000" b="0" i="1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Iskoola Pota" panose="020B0502040204020203" pitchFamily="34" charset="0"/>
                </a:rPr>
                <a:t>x</a:t>
              </a:r>
              <a:r>
                <a:rPr lang="en-US" sz="4000" b="0" i="1" kern="1200" baseline="-25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Iskoola Pota" panose="020B0502040204020203" pitchFamily="34" charset="0"/>
                </a:rPr>
                <a:t>n</a:t>
              </a:r>
              <a:endParaRPr lang="en-US" sz="1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D0D0D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152400" y="2874764"/>
              <a:ext cx="7924800" cy="584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 General, let’s consider the following dataset </a:t>
              </a:r>
              <a:r>
                <a:rPr lang="si-LK" sz="2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Iskoola Pota" panose="020B0502040204020203" pitchFamily="34" charset="0"/>
                </a:rPr>
                <a:t>(</a:t>
              </a:r>
              <a:r>
                <a:rPr lang="en-US" sz="2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Variable</a:t>
              </a:r>
              <a:r>
                <a:rPr lang="si-LK" sz="2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Iskoola Pota" panose="020B0502040204020203" pitchFamily="34" charset="0"/>
                </a:rPr>
                <a:t>)</a:t>
              </a:r>
              <a:endPara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rgbClr val="0D0D0D"/>
                  </a:solidFill>
                  <a:effectLst/>
                  <a:ea typeface="Times New Roman" panose="02020603050405020304" pitchFamily="18" charset="0"/>
                </a:rPr>
                <a:t> </a:t>
              </a:r>
              <a:endParaRPr lang="en-US" sz="1200" b="0" dirty="0">
                <a:effectLst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288" y="827558"/>
            <a:ext cx="9069433" cy="1655401"/>
            <a:chOff x="57150" y="1068036"/>
            <a:chExt cx="9069433" cy="1655401"/>
          </a:xfrm>
        </p:grpSpPr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4038600" y="1478669"/>
              <a:ext cx="5087983" cy="1244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14300">
                <a:buNone/>
              </a:pPr>
              <a:r>
                <a:rPr lang="en-US" altLang="en-US" sz="26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=</a:t>
              </a:r>
              <a:r>
                <a:rPr lang="en-US" altLang="en-US" sz="260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2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10 + 5</a:t>
              </a:r>
              <a:r>
                <a:rPr lang="en-US" altLang="en-US" sz="24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+ </a:t>
              </a:r>
              <a:r>
                <a:rPr lang="en-US" altLang="en-US" sz="2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8</a:t>
              </a:r>
              <a:r>
                <a:rPr lang="en-US" altLang="en-US" sz="24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+ </a:t>
              </a:r>
              <a:r>
                <a:rPr lang="en-US" altLang="en-US" sz="2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16</a:t>
              </a:r>
              <a:r>
                <a:rPr lang="en-US" altLang="en-US" sz="24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+ </a:t>
              </a:r>
              <a:r>
                <a:rPr lang="en-US" altLang="en-US" sz="2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23</a:t>
              </a:r>
              <a:r>
                <a:rPr lang="en-US" altLang="en-US" sz="24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+ </a:t>
              </a:r>
              <a:r>
                <a:rPr lang="en-US" altLang="en-US" sz="2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6</a:t>
              </a:r>
              <a:r>
                <a:rPr lang="en-US" altLang="en-US" sz="24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+ </a:t>
              </a:r>
              <a:r>
                <a:rPr lang="en-US" altLang="en-US" sz="2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12</a:t>
              </a:r>
              <a:r>
                <a:rPr lang="en-US" altLang="en-US" sz="24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+ </a:t>
              </a:r>
              <a:r>
                <a:rPr lang="en-US" altLang="en-US" sz="2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22</a:t>
              </a:r>
              <a:endParaRPr lang="si-LK" alt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  <a:p>
              <a:pPr marL="0" indent="0" defTabSz="114300">
                <a:buNone/>
              </a:pPr>
              <a:r>
                <a:rPr lang="en-US" altLang="en-US" sz="2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= 102</a:t>
              </a:r>
              <a:r>
                <a:rPr lang="en-US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si-LK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8" name="Right Brace 7"/>
            <p:cNvSpPr/>
            <p:nvPr/>
          </p:nvSpPr>
          <p:spPr bwMode="auto">
            <a:xfrm>
              <a:off x="3733800" y="1161457"/>
              <a:ext cx="322915" cy="1237650"/>
            </a:xfrm>
            <a:prstGeom prst="rightBrace">
              <a:avLst/>
            </a:prstGeom>
            <a:noFill/>
            <a:ln w="25400">
              <a:solidFill>
                <a:schemeClr val="tx2">
                  <a:lumMod val="95000"/>
                  <a:lumOff val="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3"/>
            <p:cNvSpPr txBox="1">
              <a:spLocks noChangeArrowheads="1"/>
            </p:cNvSpPr>
            <p:nvPr/>
          </p:nvSpPr>
          <p:spPr bwMode="auto">
            <a:xfrm>
              <a:off x="57150" y="1068036"/>
              <a:ext cx="3752259" cy="1513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en-US" sz="2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Sum the numbers</a:t>
              </a:r>
            </a:p>
            <a:p>
              <a:pPr marL="0" indent="0" algn="ctr">
                <a:buNone/>
              </a:pPr>
              <a:r>
                <a:rPr lang="en-US" altLang="en-US" sz="2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Starting from first one  </a:t>
              </a:r>
            </a:p>
            <a:p>
              <a:pPr marL="0" indent="0" algn="ctr">
                <a:buNone/>
              </a:pPr>
              <a:r>
                <a:rPr lang="en-US" altLang="en-US" sz="2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to last one</a:t>
              </a:r>
              <a:endParaRPr lang="si-LK" altLang="en-US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137" y="96711"/>
            <a:ext cx="8232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Quantitative Data 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Analysis  </a:t>
            </a:r>
            <a:r>
              <a:rPr lang="en-US" sz="2000" b="0" i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Cont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…</a:t>
            </a:r>
            <a:endParaRPr lang="en-US" sz="2000" b="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8753" y="4014639"/>
            <a:ext cx="8977830" cy="2427436"/>
            <a:chOff x="148753" y="4014639"/>
            <a:chExt cx="8977830" cy="2427436"/>
          </a:xfrm>
        </p:grpSpPr>
        <p:grpSp>
          <p:nvGrpSpPr>
            <p:cNvPr id="5" name="Group 4"/>
            <p:cNvGrpSpPr/>
            <p:nvPr/>
          </p:nvGrpSpPr>
          <p:grpSpPr>
            <a:xfrm>
              <a:off x="997911" y="4419600"/>
              <a:ext cx="8128672" cy="2022475"/>
              <a:chOff x="558128" y="4155963"/>
              <a:chExt cx="8128672" cy="2022475"/>
            </a:xfrm>
          </p:grpSpPr>
          <p:pic>
            <p:nvPicPr>
              <p:cNvPr id="21" name="Picture 20"/>
              <p:cNvPicPr/>
              <p:nvPr/>
            </p:nvPicPr>
            <p:blipFill>
              <a:blip r:embed="rId2">
                <a:biLevel thresh="75000"/>
              </a:blip>
              <a:stretch>
                <a:fillRect/>
              </a:stretch>
            </p:blipFill>
            <p:spPr>
              <a:xfrm>
                <a:off x="558128" y="4155963"/>
                <a:ext cx="1956435" cy="2022475"/>
              </a:xfrm>
              <a:prstGeom prst="rect">
                <a:avLst/>
              </a:prstGeom>
            </p:spPr>
          </p:pic>
          <p:sp>
            <p:nvSpPr>
              <p:cNvPr id="22" name="Rectangle 3"/>
              <p:cNvSpPr txBox="1">
                <a:spLocks noChangeArrowheads="1"/>
              </p:cNvSpPr>
              <p:nvPr/>
            </p:nvSpPr>
            <p:spPr bwMode="auto">
              <a:xfrm>
                <a:off x="2362200" y="4812372"/>
                <a:ext cx="6324600" cy="709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mpd="dbl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114300">
                  <a:buNone/>
                </a:pPr>
                <a:r>
                  <a:rPr lang="en-US" alt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=</a:t>
                </a:r>
                <a:r>
                  <a:rPr lang="en-US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 </a:t>
                </a:r>
                <a:r>
                  <a:rPr lang="en-US" sz="4000" i="1" dirty="0" smtClean="0">
                    <a:solidFill>
                      <a:srgbClr val="0D0D0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x</a:t>
                </a:r>
                <a:r>
                  <a:rPr lang="en-US" sz="4000" i="1" baseline="-25000" dirty="0" smtClean="0">
                    <a:solidFill>
                      <a:srgbClr val="0D0D0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1</a:t>
                </a:r>
                <a:r>
                  <a:rPr lang="en-US" alt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+</a:t>
                </a:r>
                <a:r>
                  <a:rPr lang="en-US" alt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4000" i="1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x</a:t>
                </a:r>
                <a:r>
                  <a:rPr lang="en-US" sz="4000" i="1" baseline="-250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2</a:t>
                </a:r>
                <a:r>
                  <a:rPr lang="en-US" alt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+</a:t>
                </a:r>
                <a:r>
                  <a:rPr lang="en-US" alt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4000" i="1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x</a:t>
                </a:r>
                <a:r>
                  <a:rPr lang="en-US" sz="4000" i="1" baseline="-250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3</a:t>
                </a:r>
                <a:r>
                  <a:rPr lang="en-US" alt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+</a:t>
                </a:r>
                <a:r>
                  <a:rPr lang="en-US" altLang="en-US" sz="40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……</a:t>
                </a:r>
                <a:r>
                  <a:rPr lang="en-US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+ </a:t>
                </a:r>
                <a:r>
                  <a:rPr lang="en-US" sz="4000" i="1" dirty="0" err="1" smtClean="0">
                    <a:solidFill>
                      <a:srgbClr val="0D0D0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x</a:t>
                </a:r>
                <a:r>
                  <a:rPr lang="en-US" sz="4000" i="1" baseline="-25000" dirty="0" err="1" smtClean="0">
                    <a:solidFill>
                      <a:srgbClr val="0D0D0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n</a:t>
                </a:r>
                <a:endParaRPr lang="en-US" sz="4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defTabSz="114300">
                  <a:buNone/>
                </a:pPr>
                <a:r>
                  <a:rPr lang="si-LK" altLang="en-US" sz="24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endParaRPr lang="si-LK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207433" y="4115874"/>
              <a:ext cx="7391400" cy="584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0" dirty="0" smtClean="0">
                  <a:solidFill>
                    <a:srgbClr val="0D0D0D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Summation of this n numbers</a:t>
              </a:r>
              <a:r>
                <a:rPr lang="si-LK" sz="2800" b="0" dirty="0" smtClean="0">
                  <a:solidFill>
                    <a:srgbClr val="0D0D0D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Iskoola Pota" panose="020B0502040204020203" pitchFamily="34" charset="0"/>
                </a:rPr>
                <a:t>,</a:t>
              </a:r>
              <a:endParaRPr lang="en-US" sz="2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D0D0D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202744" y="4014639"/>
              <a:ext cx="8686800" cy="38100"/>
            </a:xfrm>
            <a:prstGeom prst="line">
              <a:avLst/>
            </a:prstGeom>
            <a:gradFill rotWithShape="0">
              <a:gsLst>
                <a:gs pos="0">
                  <a:srgbClr val="3366FF">
                    <a:gamma/>
                    <a:shade val="42353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48753" y="6403975"/>
              <a:ext cx="8686800" cy="38100"/>
            </a:xfrm>
            <a:prstGeom prst="line">
              <a:avLst/>
            </a:prstGeom>
            <a:gradFill rotWithShape="0">
              <a:gsLst>
                <a:gs pos="0">
                  <a:srgbClr val="3366FF">
                    <a:gamma/>
                    <a:shade val="42353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3737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613872"/>
            <a:ext cx="7696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Variance </a:t>
            </a:r>
            <a:r>
              <a:rPr lang="si-LK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σ</a:t>
            </a:r>
            <a:r>
              <a:rPr lang="si-LK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si-LK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)</a:t>
            </a:r>
            <a:endParaRPr lang="si-LK" altLang="en-US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8215" y="1788886"/>
            <a:ext cx="7924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 measure the </a:t>
            </a:r>
            <a:r>
              <a:rPr lang="en-US" alt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spread between numbers in a data set, </a:t>
            </a:r>
            <a:r>
              <a:rPr lang="en-US" alt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relative position</a:t>
            </a:r>
            <a:r>
              <a:rPr lang="en-US" altLang="en-US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is needed</a:t>
            </a:r>
            <a:endParaRPr lang="si-LK" altLang="en-US" sz="2400" b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Relative position </a:t>
            </a:r>
            <a:r>
              <a:rPr lang="en-US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-&gt;</a:t>
            </a:r>
            <a:r>
              <a:rPr lang="en-US" altLang="en-US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mean</a:t>
            </a:r>
            <a:r>
              <a:rPr lang="en-US" altLang="en-US" sz="2400" dirty="0" smtClean="0">
                <a:solidFill>
                  <a:srgbClr val="0033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Deviation</a:t>
            </a:r>
            <a:r>
              <a:rPr lang="en-US" sz="2400" b="0" dirty="0" smtClean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en-US" sz="2400" b="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any </a:t>
            </a:r>
            <a:r>
              <a:rPr lang="en-US" sz="2400" b="0" dirty="0" smtClean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number </a:t>
            </a:r>
            <a:r>
              <a:rPr lang="en-US" sz="2400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0" dirty="0" smtClean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the mean </a:t>
            </a:r>
            <a:r>
              <a:rPr lang="si-LK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(</a:t>
            </a:r>
            <a:r>
              <a:rPr lang="el-GR" sz="2400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μ</a:t>
            </a:r>
            <a:r>
              <a:rPr lang="si-LK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)</a:t>
            </a:r>
            <a:r>
              <a:rPr lang="si-LK" sz="2400" b="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 </a:t>
            </a:r>
            <a:r>
              <a:rPr lang="en-US" sz="2400" b="0" dirty="0" smtClean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 be calculated using </a:t>
            </a:r>
            <a:r>
              <a:rPr lang="en-US" sz="2400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si-LK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 – </a:t>
            </a:r>
            <a:r>
              <a:rPr lang="el-GR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μ</a:t>
            </a:r>
            <a:r>
              <a:rPr lang="en-US" sz="2400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si-LK" sz="2400" dirty="0" smtClean="0">
              <a:solidFill>
                <a:srgbClr val="FF0000"/>
              </a:solidFill>
              <a:ea typeface="Times New Roman" panose="02020603050405020304" pitchFamily="18" charset="0"/>
              <a:cs typeface="Iskoola Pota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7" y="96711"/>
            <a:ext cx="8232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Quantitative Data 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Analysis  </a:t>
            </a:r>
            <a:r>
              <a:rPr lang="en-US" sz="2000" b="0" i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Cont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…</a:t>
            </a:r>
            <a:endParaRPr lang="en-US" sz="2000" b="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47650" y="1266440"/>
            <a:ext cx="8686800" cy="38100"/>
          </a:xfrm>
          <a:prstGeom prst="line">
            <a:avLst/>
          </a:prstGeom>
          <a:gradFill rotWithShape="0">
            <a:gsLst>
              <a:gs pos="0">
                <a:srgbClr val="3366FF">
                  <a:gamma/>
                  <a:shade val="42353"/>
                  <a:invGamma/>
                </a:srgbClr>
              </a:gs>
              <a:gs pos="100000">
                <a:srgbClr val="3366FF"/>
              </a:gs>
            </a:gsLst>
            <a:lin ang="0" scaled="1"/>
          </a:gradFill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-14514" y="4724400"/>
            <a:ext cx="9144000" cy="1600200"/>
            <a:chOff x="0" y="4572000"/>
            <a:chExt cx="9144000" cy="16002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0" y="4572000"/>
              <a:ext cx="9144000" cy="16002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24114" y="4701986"/>
              <a:ext cx="7772400" cy="1233714"/>
              <a:chOff x="-137886" y="4701986"/>
              <a:chExt cx="7772400" cy="1233714"/>
            </a:xfrm>
          </p:grpSpPr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-137886" y="4701986"/>
                <a:ext cx="1752600" cy="12192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24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Variance </a:t>
                </a:r>
                <a:r>
                  <a:rPr lang="en-US" sz="24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:endParaRPr lang="si-LK" altLang="en-US" sz="2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338942" y="4716500"/>
                <a:ext cx="6295572" cy="1219200"/>
                <a:chOff x="71664" y="5709489"/>
                <a:chExt cx="6295572" cy="1219200"/>
              </a:xfrm>
            </p:grpSpPr>
            <p:sp>
              <p:nvSpPr>
                <p:cNvPr id="11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71664" y="5709489"/>
                  <a:ext cx="6295572" cy="1219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sz="2400" b="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Sum </a:t>
                  </a:r>
                  <a:r>
                    <a:rPr lang="en-US" sz="2400" b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of the </a:t>
                  </a:r>
                  <a:r>
                    <a:rPr lang="en-US" sz="2400" b="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squares of deviations from the mean</a:t>
                  </a:r>
                </a:p>
                <a:p>
                  <a:pPr marL="0" indent="0" algn="ctr">
                    <a:spcBef>
                      <a:spcPts val="0"/>
                    </a:spcBef>
                    <a:buNone/>
                  </a:pPr>
                  <a:endParaRPr lang="en-US" sz="600" b="0" dirty="0" smtClean="0">
                    <a:solidFill>
                      <a:srgbClr val="0D0D0D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  <a:p>
                  <a:pPr marL="0" indent="0" algn="ctr">
                    <a:buNone/>
                  </a:pPr>
                  <a:r>
                    <a:rPr lang="en-US" sz="2400" b="0" dirty="0" smtClean="0">
                      <a:solidFill>
                        <a:srgbClr val="0D0D0D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Total </a:t>
                  </a:r>
                  <a:r>
                    <a:rPr lang="en-US" sz="2400" b="0" dirty="0">
                      <a:solidFill>
                        <a:srgbClr val="0D0D0D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number </a:t>
                  </a:r>
                  <a:r>
                    <a:rPr lang="en-US" sz="2400" b="0" dirty="0" smtClean="0">
                      <a:solidFill>
                        <a:srgbClr val="0D0D0D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of data</a:t>
                  </a:r>
                  <a:endParaRPr lang="si-LK" altLang="en-US" sz="2400" b="0" dirty="0" smtClean="0">
                    <a:solidFill>
                      <a:srgbClr val="FF3300"/>
                    </a:solidFill>
                    <a:latin typeface="Calibri" panose="020F0502020204030204" pitchFamily="34" charset="0"/>
                  </a:endParaRPr>
                </a:p>
              </p:txBody>
            </p:sp>
            <p:cxnSp>
              <p:nvCxnSpPr>
                <p:cNvPr id="10" name="Straight Connector 9"/>
                <p:cNvCxnSpPr/>
                <p:nvPr/>
              </p:nvCxnSpPr>
              <p:spPr bwMode="auto">
                <a:xfrm>
                  <a:off x="224064" y="6304575"/>
                  <a:ext cx="6019800" cy="14514"/>
                </a:xfrm>
                <a:prstGeom prst="line">
                  <a:avLst/>
                </a:prstGeom>
                <a:gradFill rotWithShape="0">
                  <a:gsLst>
                    <a:gs pos="0">
                      <a:srgbClr val="3366FF">
                        <a:gamma/>
                        <a:shade val="42353"/>
                        <a:invGamma/>
                      </a:srgbClr>
                    </a:gs>
                    <a:gs pos="100000">
                      <a:srgbClr val="3366FF"/>
                    </a:gs>
                  </a:gsLst>
                  <a:lin ang="0" scaled="1"/>
                </a:gradFill>
                <a:ln w="28575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346626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04800" y="4343400"/>
            <a:ext cx="8115300" cy="1367325"/>
            <a:chOff x="723900" y="4003902"/>
            <a:chExt cx="7696200" cy="1463194"/>
          </a:xfrm>
        </p:grpSpPr>
        <p:sp>
          <p:nvSpPr>
            <p:cNvPr id="4" name="Rectangle 3"/>
            <p:cNvSpPr/>
            <p:nvPr/>
          </p:nvSpPr>
          <p:spPr bwMode="auto">
            <a:xfrm>
              <a:off x="723900" y="5305607"/>
              <a:ext cx="7696200" cy="16148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Spreading of data      </a:t>
              </a:r>
              <a:r>
                <a:rPr lang="si-LK" sz="2400" b="0" dirty="0" smtClean="0">
                  <a:solidFill>
                    <a:schemeClr val="tx1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 </a:t>
              </a:r>
              <a:r>
                <a:rPr lang="en-US" sz="2400" b="0" dirty="0" smtClean="0">
                  <a:solidFill>
                    <a:schemeClr val="tx1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D</a:t>
              </a:r>
              <a:r>
                <a:rPr lang="en-US" sz="2400" b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eviation from </a:t>
              </a:r>
              <a:r>
                <a:rPr lang="el-GR" sz="2400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μ</a:t>
              </a:r>
              <a:r>
                <a:rPr lang="si-LK" sz="2400" b="0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si-LK" sz="2400" b="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        </a:t>
              </a:r>
              <a:r>
                <a:rPr lang="si-LK" sz="2400" b="0" dirty="0" smtClean="0">
                  <a:solidFill>
                    <a:schemeClr val="tx1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</a:t>
              </a:r>
              <a:r>
                <a:rPr lang="si-LK" sz="2400" b="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   </a:t>
              </a:r>
              <a:r>
                <a:rPr lang="el-GR" b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σ</a:t>
              </a:r>
              <a:r>
                <a:rPr lang="si-LK" b="0" baseline="30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2</a:t>
              </a:r>
            </a:p>
            <a:p>
              <a:pPr>
                <a:lnSpc>
                  <a:spcPct val="150000"/>
                </a:lnSpc>
              </a:pPr>
              <a:r>
                <a:rPr lang="en-US" sz="2400" b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Spreading of </a:t>
              </a:r>
              <a:r>
                <a:rPr lang="en-US" sz="2400" b="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data     </a:t>
              </a:r>
              <a:r>
                <a:rPr lang="en-US" sz="2400" b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si-LK" sz="2400" b="0" dirty="0" smtClean="0">
                  <a:solidFill>
                    <a:schemeClr val="tx1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 </a:t>
              </a:r>
              <a:r>
                <a:rPr lang="en-US" sz="2400" b="0" dirty="0">
                  <a:solidFill>
                    <a:schemeClr val="tx1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D</a:t>
              </a:r>
              <a:r>
                <a:rPr lang="en-US" sz="2400" b="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eviation from </a:t>
              </a:r>
              <a:r>
                <a:rPr lang="el-GR" sz="2400" i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μ</a:t>
              </a:r>
              <a:r>
                <a:rPr lang="si-LK" sz="2400" b="0" i="1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si-LK" sz="2400" b="0" dirty="0">
                  <a:solidFill>
                    <a:schemeClr val="tx1"/>
                  </a:solidFill>
                  <a:latin typeface="Calibri" panose="020F0502020204030204" pitchFamily="34" charset="0"/>
                </a:rPr>
                <a:t>        </a:t>
              </a:r>
              <a:r>
                <a:rPr lang="si-LK" sz="2400" b="0" dirty="0">
                  <a:solidFill>
                    <a:schemeClr val="tx1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</a:t>
              </a:r>
              <a:r>
                <a:rPr lang="si-LK" sz="2400" b="0" dirty="0">
                  <a:solidFill>
                    <a:schemeClr val="tx1"/>
                  </a:solidFill>
                  <a:latin typeface="Calibri" panose="020F0502020204030204" pitchFamily="34" charset="0"/>
                </a:rPr>
                <a:t>   </a:t>
              </a:r>
              <a:r>
                <a:rPr lang="el-GR" b="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σ</a:t>
              </a:r>
              <a:r>
                <a:rPr lang="si-LK" b="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2</a:t>
              </a:r>
            </a:p>
            <a:p>
              <a:endParaRPr lang="si-LK" sz="1600" dirty="0" smtClean="0">
                <a:solidFill>
                  <a:schemeClr val="tx1"/>
                </a:solidFill>
              </a:endParaRPr>
            </a:p>
            <a:p>
              <a:r>
                <a:rPr lang="en-US" sz="2400" b="0" dirty="0" smtClean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Spreading of data </a:t>
              </a:r>
              <a:r>
                <a:rPr lang="si-LK" sz="2400" b="0" dirty="0" smtClean="0">
                  <a:solidFill>
                    <a:srgbClr val="CC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 </a:t>
              </a:r>
              <a:r>
                <a:rPr lang="en-US" sz="2400" b="0" dirty="0" smtClean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No deviation from </a:t>
              </a:r>
              <a:r>
                <a:rPr lang="el-GR" sz="24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μ</a:t>
              </a:r>
              <a:r>
                <a:rPr lang="en-US" sz="2400" b="0" dirty="0" smtClean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 </a:t>
              </a:r>
              <a:r>
                <a:rPr lang="si-LK" sz="2400" b="0" dirty="0" smtClean="0">
                  <a:solidFill>
                    <a:srgbClr val="CC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</a:t>
              </a:r>
              <a:r>
                <a:rPr lang="si-LK" sz="2400" dirty="0" smtClean="0">
                  <a:solidFill>
                    <a:srgbClr val="CC0000"/>
                  </a:solidFill>
                  <a:latin typeface="Arial" panose="020B0604020202020204" pitchFamily="34" charset="0"/>
                </a:rPr>
                <a:t> </a:t>
              </a:r>
              <a:r>
                <a:rPr lang="el-GR" b="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si-LK" b="0" baseline="30000" dirty="0">
                  <a:solidFill>
                    <a:srgbClr val="CC0000"/>
                  </a:solidFill>
                  <a:latin typeface="Arial" panose="020B0604020202020204" pitchFamily="34" charset="0"/>
                </a:rPr>
                <a:t>2 </a:t>
              </a:r>
              <a:r>
                <a:rPr lang="si-LK" dirty="0" smtClean="0">
                  <a:solidFill>
                    <a:srgbClr val="CC0000"/>
                  </a:solidFill>
                  <a:latin typeface="Arial" panose="020B0604020202020204" pitchFamily="34" charset="0"/>
                </a:rPr>
                <a:t>= </a:t>
              </a:r>
              <a:r>
                <a:rPr lang="si-LK" b="0" dirty="0" smtClean="0">
                  <a:solidFill>
                    <a:srgbClr val="CC0000"/>
                  </a:solidFill>
                  <a:latin typeface="Arial" panose="020B0604020202020204" pitchFamily="34" charset="0"/>
                </a:rPr>
                <a:t>0</a:t>
              </a:r>
              <a:endParaRPr lang="en-US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891844" y="4003902"/>
              <a:ext cx="4568423" cy="1301088"/>
              <a:chOff x="2891844" y="4003902"/>
              <a:chExt cx="4568423" cy="1301088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928189" y="4003902"/>
                <a:ext cx="4532078" cy="462889"/>
                <a:chOff x="3045781" y="4718712"/>
                <a:chExt cx="4532078" cy="462889"/>
              </a:xfrm>
              <a:solidFill>
                <a:srgbClr val="00B0F0"/>
              </a:solidFill>
            </p:grpSpPr>
            <p:sp>
              <p:nvSpPr>
                <p:cNvPr id="10" name="Up Arrow 9"/>
                <p:cNvSpPr/>
                <p:nvPr/>
              </p:nvSpPr>
              <p:spPr bwMode="auto">
                <a:xfrm>
                  <a:off x="3045781" y="4724400"/>
                  <a:ext cx="304800" cy="457200"/>
                </a:xfrm>
                <a:prstGeom prst="upArrow">
                  <a:avLst/>
                </a:prstGeom>
                <a:grpFill/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99CCFF"/>
                    </a:solidFill>
                    <a:effectLst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" name="Up Arrow 11"/>
                <p:cNvSpPr/>
                <p:nvPr/>
              </p:nvSpPr>
              <p:spPr bwMode="auto">
                <a:xfrm>
                  <a:off x="5827764" y="4724400"/>
                  <a:ext cx="304800" cy="457201"/>
                </a:xfrm>
                <a:prstGeom prst="upArrow">
                  <a:avLst/>
                </a:prstGeom>
                <a:grpFill/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99CCFF"/>
                    </a:solidFill>
                    <a:effectLst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Up Arrow 12"/>
                <p:cNvSpPr/>
                <p:nvPr/>
              </p:nvSpPr>
              <p:spPr bwMode="auto">
                <a:xfrm>
                  <a:off x="7273059" y="4718712"/>
                  <a:ext cx="304800" cy="457201"/>
                </a:xfrm>
                <a:prstGeom prst="upArrow">
                  <a:avLst/>
                </a:prstGeom>
                <a:grpFill/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99CCFF"/>
                    </a:solidFill>
                    <a:effectLst/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2891844" y="4837293"/>
                <a:ext cx="4568423" cy="467697"/>
                <a:chOff x="2891844" y="4837293"/>
                <a:chExt cx="4568423" cy="467697"/>
              </a:xfrm>
            </p:grpSpPr>
            <p:sp>
              <p:nvSpPr>
                <p:cNvPr id="16" name="Up Arrow 15"/>
                <p:cNvSpPr/>
                <p:nvPr/>
              </p:nvSpPr>
              <p:spPr bwMode="auto">
                <a:xfrm rot="10800000">
                  <a:off x="7155467" y="4837293"/>
                  <a:ext cx="304800" cy="457200"/>
                </a:xfrm>
                <a:prstGeom prst="upArrow">
                  <a:avLst/>
                </a:prstGeom>
                <a:solidFill>
                  <a:srgbClr val="FFFF00"/>
                </a:solidFill>
                <a:ln w="15875">
                  <a:solidFill>
                    <a:srgbClr val="FF0000"/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99CCFF"/>
                    </a:solidFill>
                    <a:effectLst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Up Arrow 16"/>
                <p:cNvSpPr/>
                <p:nvPr/>
              </p:nvSpPr>
              <p:spPr bwMode="auto">
                <a:xfrm rot="10800000">
                  <a:off x="5710172" y="4847788"/>
                  <a:ext cx="304800" cy="457201"/>
                </a:xfrm>
                <a:prstGeom prst="upArrow">
                  <a:avLst/>
                </a:prstGeom>
                <a:solidFill>
                  <a:srgbClr val="FFFF00"/>
                </a:solidFill>
                <a:ln w="15875">
                  <a:solidFill>
                    <a:srgbClr val="FF0000"/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99CCFF"/>
                    </a:solidFill>
                    <a:effectLst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Up Arrow 17"/>
                <p:cNvSpPr/>
                <p:nvPr/>
              </p:nvSpPr>
              <p:spPr bwMode="auto">
                <a:xfrm rot="10800000">
                  <a:off x="2891844" y="4847789"/>
                  <a:ext cx="304800" cy="457201"/>
                </a:xfrm>
                <a:prstGeom prst="upArrow">
                  <a:avLst/>
                </a:prstGeom>
                <a:solidFill>
                  <a:srgbClr val="FFFF00"/>
                </a:solidFill>
                <a:ln w="15875">
                  <a:solidFill>
                    <a:srgbClr val="FF0000"/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99CCFF"/>
                    </a:solidFill>
                    <a:effectLst/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5" name="Group 4"/>
          <p:cNvGrpSpPr/>
          <p:nvPr/>
        </p:nvGrpSpPr>
        <p:grpSpPr>
          <a:xfrm>
            <a:off x="914400" y="2133600"/>
            <a:ext cx="6629400" cy="1685488"/>
            <a:chOff x="659551" y="1828800"/>
            <a:chExt cx="6629400" cy="1685488"/>
          </a:xfrm>
        </p:grpSpPr>
        <p:pic>
          <p:nvPicPr>
            <p:cNvPr id="9" name="Picture 8"/>
            <p:cNvPicPr/>
            <p:nvPr/>
          </p:nvPicPr>
          <p:blipFill rotWithShape="1">
            <a:blip r:embed="rId2">
              <a:biLevel thresh="75000"/>
            </a:blip>
            <a:srcRect l="1797" t="19172" r="29237" b="16336"/>
            <a:stretch/>
          </p:blipFill>
          <p:spPr bwMode="auto">
            <a:xfrm>
              <a:off x="3505200" y="1828800"/>
              <a:ext cx="3783751" cy="168548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Pentagon 2"/>
            <p:cNvSpPr/>
            <p:nvPr/>
          </p:nvSpPr>
          <p:spPr bwMode="auto">
            <a:xfrm>
              <a:off x="659551" y="2058392"/>
              <a:ext cx="2286000" cy="1455895"/>
            </a:xfrm>
            <a:prstGeom prst="homePlate">
              <a:avLst>
                <a:gd name="adj" fmla="val 28343"/>
              </a:avLst>
            </a:prstGeom>
            <a:solidFill>
              <a:srgbClr val="FFC000"/>
            </a:solidFill>
            <a:ln w="19050"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US" sz="2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Variance of the variable; X</a:t>
              </a:r>
              <a:r>
                <a:rPr lang="si-LK" sz="2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, </a:t>
              </a:r>
              <a:r>
                <a:rPr lang="en-US" sz="2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Arial" panose="020B0604020202020204" pitchFamily="34" charset="0"/>
                </a:rPr>
                <a:t>(</a:t>
              </a:r>
              <a:r>
                <a:rPr lang="el-GR" sz="24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si-LK" sz="2400" b="0" baseline="3000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sz="2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Arial" panose="020B0604020202020204" pitchFamily="34" charset="0"/>
                </a:rPr>
                <a:t>)</a:t>
              </a:r>
              <a:r>
                <a:rPr lang="en-US" sz="2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 bwMode="auto">
          <a:xfrm>
            <a:off x="304800" y="1905000"/>
            <a:ext cx="8534400" cy="993"/>
          </a:xfrm>
          <a:prstGeom prst="line">
            <a:avLst/>
          </a:prstGeom>
          <a:gradFill rotWithShape="0">
            <a:gsLst>
              <a:gs pos="0">
                <a:srgbClr val="3366FF">
                  <a:gamma/>
                  <a:shade val="42353"/>
                  <a:invGamma/>
                </a:srgbClr>
              </a:gs>
              <a:gs pos="100000">
                <a:srgbClr val="3366FF"/>
              </a:gs>
            </a:gsLst>
            <a:lin ang="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304800" y="4114800"/>
            <a:ext cx="8534400" cy="993"/>
          </a:xfrm>
          <a:prstGeom prst="line">
            <a:avLst/>
          </a:prstGeom>
          <a:gradFill rotWithShape="0">
            <a:gsLst>
              <a:gs pos="0">
                <a:srgbClr val="3366FF">
                  <a:gamma/>
                  <a:shade val="42353"/>
                  <a:invGamma/>
                </a:srgbClr>
              </a:gs>
              <a:gs pos="100000">
                <a:srgbClr val="3366FF"/>
              </a:gs>
            </a:gsLst>
            <a:lin ang="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609600" y="518886"/>
            <a:ext cx="1752600" cy="121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Variance </a:t>
            </a:r>
            <a:r>
              <a:rPr lang="en-US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endParaRPr lang="si-LK" altLang="en-US" sz="24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086428" y="533400"/>
            <a:ext cx="6295572" cy="121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 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</a:t>
            </a:r>
            <a:r>
              <a:rPr lang="en-US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squares of deviations from the mean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600" b="0" dirty="0" smtClean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0" dirty="0" smtClean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Total </a:t>
            </a:r>
            <a:r>
              <a:rPr lang="en-US" sz="2400" b="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number </a:t>
            </a:r>
            <a:r>
              <a:rPr lang="en-US" sz="2400" b="0" dirty="0" smtClean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data</a:t>
            </a:r>
            <a:endParaRPr lang="si-LK" altLang="en-US" sz="2400" b="0" dirty="0" smtClean="0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2238828" y="1128486"/>
            <a:ext cx="6019800" cy="14514"/>
          </a:xfrm>
          <a:prstGeom prst="line">
            <a:avLst/>
          </a:prstGeom>
          <a:gradFill rotWithShape="0">
            <a:gsLst>
              <a:gs pos="0">
                <a:srgbClr val="3366FF">
                  <a:gamma/>
                  <a:shade val="42353"/>
                  <a:invGamma/>
                </a:srgbClr>
              </a:gs>
              <a:gs pos="100000">
                <a:srgbClr val="3366FF"/>
              </a:gs>
            </a:gsLst>
            <a:lin ang="0" scaled="1"/>
          </a:gradFill>
          <a:ln w="190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/>
          <p:cNvSpPr/>
          <p:nvPr/>
        </p:nvSpPr>
        <p:spPr>
          <a:xfrm>
            <a:off x="1137" y="96711"/>
            <a:ext cx="8232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Quantitative Data 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Analysis  </a:t>
            </a:r>
            <a:r>
              <a:rPr lang="en-US" sz="2000" b="0" i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Cont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…</a:t>
            </a:r>
            <a:endParaRPr lang="en-US" sz="2000" b="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2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95300" y="4038600"/>
            <a:ext cx="7353300" cy="2286000"/>
          </a:xfrm>
          <a:prstGeom prst="rect">
            <a:avLst/>
          </a:prstGeom>
          <a:solidFill>
            <a:srgbClr val="FFFF75"/>
          </a:solidFill>
          <a:ln w="31750">
            <a:solidFill>
              <a:srgbClr val="FF0000"/>
            </a:solidFill>
          </a:ln>
          <a:effectLst/>
          <a:extLst/>
        </p:spPr>
        <p:txBody>
          <a:bodyPr vert="horz" wrap="square" lIns="365760" tIns="274320" rIns="457200" bIns="36576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a dataset, if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the values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</a:t>
            </a:r>
            <a:r>
              <a:rPr lang="en-US" b="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equal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then</a:t>
            </a:r>
          </a:p>
          <a:p>
            <a:pPr marL="0" indent="0">
              <a:buNone/>
            </a:pPr>
            <a:r>
              <a:rPr lang="en-US" sz="10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Variance = 0</a:t>
            </a:r>
            <a:endParaRPr lang="si-LK" altLang="en-U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300" y="786487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Spreading of data </a:t>
            </a:r>
            <a:r>
              <a:rPr lang="si-LK" sz="2400" b="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No deviation from </a:t>
            </a:r>
            <a:r>
              <a:rPr lang="el-GR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  <a:r>
              <a:rPr lang="si-LK" sz="2400" b="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si-LK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si-LK" sz="2400" b="0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2 </a:t>
            </a:r>
            <a:r>
              <a:rPr lang="si-LK" sz="2400" dirty="0">
                <a:solidFill>
                  <a:srgbClr val="FF0000"/>
                </a:solidFill>
                <a:latin typeface="Arial" panose="020B0604020202020204" pitchFamily="34" charset="0"/>
              </a:rPr>
              <a:t>= </a:t>
            </a:r>
            <a:r>
              <a:rPr lang="si-LK" sz="2400" b="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" y="1956573"/>
            <a:ext cx="76750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That means, same values in a dataset gives zero variance</a:t>
            </a:r>
            <a:endParaRPr lang="si-LK" sz="2400" b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endParaRPr lang="si-LK" sz="2800" b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sym typeface="Symbol" panose="05050102010706020507" pitchFamily="18" charset="2"/>
              </a:rPr>
              <a:t>6,6,6,6,6,6,6,6,6 </a:t>
            </a:r>
            <a:r>
              <a:rPr lang="si-LK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l-GR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σ</a:t>
            </a:r>
            <a:r>
              <a:rPr lang="en-US" sz="2800" b="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en-US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= 0</a:t>
            </a:r>
            <a:endParaRPr lang="en-US" sz="24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7" y="96711"/>
            <a:ext cx="8232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Quantitative Data 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Analysis  </a:t>
            </a:r>
            <a:r>
              <a:rPr lang="en-US" sz="2000" b="0" i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Cont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…</a:t>
            </a:r>
            <a:endParaRPr lang="en-US" sz="2000" b="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-18143" y="2438400"/>
            <a:ext cx="9144000" cy="3724096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txBody>
          <a:bodyPr tIns="182880" bIns="182880">
            <a:spAutoFit/>
          </a:bodyPr>
          <a:lstStyle>
            <a:lvl1pPr eaLnBrk="0" hangingPunct="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9pPr>
          </a:lstStyle>
          <a:p>
            <a:pPr marL="1828800" lvl="3" indent="-45720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Range                       </a:t>
            </a:r>
          </a:p>
          <a:p>
            <a:pPr marL="1828800" lvl="3" indent="-45720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Inter Quartile Range	</a:t>
            </a:r>
          </a:p>
          <a:p>
            <a:pPr marL="1828800" lvl="3" indent="-45720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Mean Deviation         </a:t>
            </a:r>
          </a:p>
          <a:p>
            <a:pPr marL="1828800" lvl="3" indent="-45720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Variance                   </a:t>
            </a:r>
          </a:p>
          <a:p>
            <a:pPr marL="1828800" lvl="3" indent="-45720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Standard Deviation</a:t>
            </a:r>
          </a:p>
          <a:p>
            <a:pPr marL="1828800" lvl="3" indent="-45720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Coefficient of Variation  </a:t>
            </a:r>
            <a:r>
              <a:rPr lang="en-US" sz="2800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ahoma" panose="020B0604030504040204" pitchFamily="34" charset="0"/>
              </a:rPr>
              <a:t>  </a:t>
            </a:r>
            <a:endParaRPr lang="en-US" sz="2800" b="0" dirty="0" smtClean="0">
              <a:solidFill>
                <a:schemeClr val="accent4">
                  <a:lumMod val="95000"/>
                  <a:lumOff val="5000"/>
                </a:schemeClr>
              </a:solidFill>
              <a:latin typeface="DL-Anurada" pitchFamily="2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-18143" y="914400"/>
            <a:ext cx="9144000" cy="877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tIns="91440" bIns="91440">
            <a:spAutoFit/>
          </a:bodyPr>
          <a:lstStyle>
            <a:lvl1pPr eaLnBrk="0" hangingPunct="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2800" b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ahoma" panose="020B0604030504040204" pitchFamily="34" charset="0"/>
              </a:rPr>
              <a:t>	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Measures on Variability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7" y="96711"/>
            <a:ext cx="8232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Quantitative Data 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Analysis  </a:t>
            </a:r>
            <a:r>
              <a:rPr lang="en-US" sz="2000" b="0" i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Cont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…</a:t>
            </a:r>
            <a:endParaRPr lang="en-US" sz="2000" b="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8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201" y="250993"/>
            <a:ext cx="2017604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Overview</a:t>
            </a:r>
            <a:endParaRPr lang="en-US" sz="36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676400"/>
            <a:ext cx="5921686" cy="39035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Power of Numbers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Summary </a:t>
            </a:r>
            <a:r>
              <a:rPr lang="en-US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Measurements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Quantitative </a:t>
            </a:r>
            <a:r>
              <a:rPr lang="en-US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Qualitative </a:t>
            </a:r>
            <a:r>
              <a:rPr lang="en-US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Misuse of </a:t>
            </a:r>
            <a:r>
              <a:rPr lang="en-US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Graphs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Alternative ways of data </a:t>
            </a:r>
            <a:r>
              <a:rPr lang="en-US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presentation</a:t>
            </a:r>
            <a:endParaRPr lang="en-US" sz="28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-15688" y="0"/>
            <a:ext cx="9159688" cy="61555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 tIns="91440" bIns="9144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Qualitative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0824" y="941031"/>
            <a:ext cx="9154825" cy="683661"/>
            <a:chOff x="-10824" y="941031"/>
            <a:chExt cx="9154825" cy="683661"/>
          </a:xfrm>
        </p:grpSpPr>
        <p:sp>
          <p:nvSpPr>
            <p:cNvPr id="20489" name="Text Box 3"/>
            <p:cNvSpPr txBox="1">
              <a:spLocks noChangeArrowheads="1"/>
            </p:cNvSpPr>
            <p:nvPr/>
          </p:nvSpPr>
          <p:spPr bwMode="auto">
            <a:xfrm>
              <a:off x="0" y="1224582"/>
              <a:ext cx="9144001" cy="400110"/>
            </a:xfrm>
            <a:prstGeom prst="rect">
              <a:avLst/>
            </a:prstGeom>
            <a:solidFill>
              <a:srgbClr val="FFDD7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           </a:t>
              </a:r>
              <a:r>
                <a:rPr lang="en-US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Mode = item, which gives the highest frequency</a:t>
              </a:r>
              <a:endPara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Oval 1"/>
            <p:cNvSpPr/>
            <p:nvPr/>
          </p:nvSpPr>
          <p:spPr bwMode="auto">
            <a:xfrm>
              <a:off x="-10824" y="941031"/>
              <a:ext cx="515565" cy="4977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15688" y="1709636"/>
            <a:ext cx="9159688" cy="1110879"/>
            <a:chOff x="-15688" y="1709636"/>
            <a:chExt cx="9159688" cy="1110879"/>
          </a:xfrm>
        </p:grpSpPr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-1685" y="1958502"/>
              <a:ext cx="9145685" cy="862013"/>
              <a:chOff x="1079" y="864"/>
              <a:chExt cx="2558" cy="543"/>
            </a:xfrm>
            <a:solidFill>
              <a:srgbClr val="FFDD71"/>
            </a:solidFill>
          </p:grpSpPr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>
                <a:off x="1079" y="864"/>
                <a:ext cx="2558" cy="5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</a:rPr>
                  <a:t>                 (</a:t>
                </a:r>
                <a:r>
                  <a:rPr lang="en-US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</a:rPr>
                  <a:t>Number of considered “item”)*100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</a:rPr>
                  <a:t>                       Total </a:t>
                </a:r>
                <a:r>
                  <a:rPr lang="en-US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</a:rPr>
                  <a:t>No of Items</a:t>
                </a:r>
              </a:p>
            </p:txBody>
          </p:sp>
          <p:sp>
            <p:nvSpPr>
              <p:cNvPr id="17" name="Text Box 3"/>
              <p:cNvSpPr txBox="1">
                <a:spLocks noChangeArrowheads="1"/>
              </p:cNvSpPr>
              <p:nvPr/>
            </p:nvSpPr>
            <p:spPr bwMode="auto">
              <a:xfrm>
                <a:off x="1296" y="912"/>
                <a:ext cx="444" cy="44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</a:rPr>
                  <a:t>Proportion  (%) </a:t>
                </a:r>
                <a:endParaRPr lang="en-US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Line 5"/>
              <p:cNvSpPr>
                <a:spLocks noChangeShapeType="1"/>
              </p:cNvSpPr>
              <p:nvPr/>
            </p:nvSpPr>
            <p:spPr bwMode="auto">
              <a:xfrm>
                <a:off x="1932" y="1142"/>
                <a:ext cx="1232" cy="0"/>
              </a:xfrm>
              <a:prstGeom prst="line">
                <a:avLst/>
              </a:prstGeom>
              <a:grp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2286000" y="2179638"/>
              <a:ext cx="61066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162B6C"/>
                      </a:gs>
                      <a:gs pos="100000">
                        <a:srgbClr val="3366FF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=</a:t>
              </a:r>
              <a:endPara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-15688" y="1709636"/>
              <a:ext cx="515565" cy="4977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384766" y="3276600"/>
            <a:ext cx="8378234" cy="312420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  <a:extLst/>
        </p:spPr>
        <p:txBody>
          <a:bodyPr vert="horz" wrap="square" lIns="365760" tIns="274320" rIns="457200" bIns="36576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anose="02020603050405020304" pitchFamily="18" charset="0"/>
                <a:cs typeface="Arial" pitchFamily="34" charset="0"/>
              </a:rPr>
              <a:t>Eg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800" i="1" dirty="0" err="1" smtClean="0">
                <a:solidFill>
                  <a:srgbClr val="FF0000"/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a</a:t>
            </a:r>
            <a:r>
              <a:rPr lang="en-US" sz="2800" b="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,</a:t>
            </a:r>
            <a:r>
              <a:rPr lang="en-US" sz="2800" i="1" dirty="0" err="1" smtClean="0">
                <a:solidFill>
                  <a:srgbClr val="FF0000"/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a</a:t>
            </a:r>
            <a:r>
              <a:rPr lang="en-US" sz="2800" b="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,</a:t>
            </a:r>
            <a:r>
              <a:rPr lang="en-US" sz="2800" i="1" dirty="0" err="1" smtClean="0">
                <a:solidFill>
                  <a:srgbClr val="000099"/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b</a:t>
            </a:r>
            <a:r>
              <a:rPr lang="en-US" sz="2800" b="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,</a:t>
            </a:r>
            <a:r>
              <a:rPr lang="en-US" sz="2800" i="1" dirty="0" err="1" smtClean="0">
                <a:solidFill>
                  <a:srgbClr val="006C00"/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c</a:t>
            </a:r>
            <a:r>
              <a:rPr lang="en-US" sz="2800" b="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,</a:t>
            </a:r>
            <a:r>
              <a:rPr lang="en-US" sz="2800" i="1" dirty="0" err="1" smtClean="0">
                <a:solidFill>
                  <a:srgbClr val="000099"/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b</a:t>
            </a:r>
            <a:r>
              <a:rPr lang="en-US" sz="2800" b="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,</a:t>
            </a:r>
            <a:r>
              <a:rPr lang="en-US" sz="2800" i="1" dirty="0" err="1" smtClean="0">
                <a:solidFill>
                  <a:srgbClr val="000099"/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b</a:t>
            </a:r>
            <a:r>
              <a:rPr lang="en-US" sz="2800" b="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,</a:t>
            </a:r>
            <a:r>
              <a:rPr lang="en-US" sz="2800" i="1" dirty="0" err="1" smtClean="0">
                <a:solidFill>
                  <a:srgbClr val="006C00"/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c</a:t>
            </a:r>
            <a:r>
              <a:rPr lang="en-US" sz="2800" b="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,</a:t>
            </a:r>
            <a:r>
              <a:rPr lang="en-US" sz="2800" i="1" dirty="0" err="1" smtClean="0">
                <a:solidFill>
                  <a:srgbClr val="FF0000"/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a</a:t>
            </a:r>
            <a:r>
              <a:rPr lang="en-US" sz="2800" b="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,</a:t>
            </a:r>
            <a:r>
              <a:rPr lang="en-US" sz="2800" i="1" dirty="0" err="1" smtClean="0">
                <a:solidFill>
                  <a:srgbClr val="FF0000"/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a</a:t>
            </a:r>
            <a:r>
              <a:rPr lang="en-US" sz="2800" b="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,</a:t>
            </a:r>
            <a:r>
              <a:rPr lang="en-US" sz="2800" i="1" dirty="0" err="1" smtClean="0">
                <a:solidFill>
                  <a:srgbClr val="000099"/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b</a:t>
            </a:r>
            <a:r>
              <a:rPr lang="en-US" sz="2800" b="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,</a:t>
            </a:r>
            <a:r>
              <a:rPr lang="en-US" sz="2800" i="1" dirty="0" err="1" smtClean="0">
                <a:solidFill>
                  <a:srgbClr val="006C00"/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c</a:t>
            </a:r>
            <a:r>
              <a:rPr lang="en-US" sz="2800" b="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,</a:t>
            </a:r>
            <a:r>
              <a:rPr lang="en-US" sz="2800" i="1" dirty="0" err="1" smtClean="0">
                <a:solidFill>
                  <a:srgbClr val="006C00"/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c</a:t>
            </a:r>
            <a:r>
              <a:rPr lang="en-US" sz="2800" b="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,</a:t>
            </a:r>
            <a:r>
              <a:rPr lang="en-US" sz="2800" i="1" dirty="0" err="1" smtClean="0">
                <a:solidFill>
                  <a:srgbClr val="006C00"/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c</a:t>
            </a:r>
            <a:r>
              <a:rPr lang="en-US" sz="2800" b="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,</a:t>
            </a:r>
            <a:r>
              <a:rPr lang="en-US" sz="2800" i="1" dirty="0" err="1" smtClean="0">
                <a:solidFill>
                  <a:srgbClr val="000099"/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b</a:t>
            </a:r>
            <a:r>
              <a:rPr lang="en-US" sz="2800" b="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,</a:t>
            </a:r>
            <a:r>
              <a:rPr lang="en-US" sz="2800" i="1" dirty="0" err="1" smtClean="0">
                <a:solidFill>
                  <a:srgbClr val="FF0000"/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a</a:t>
            </a:r>
            <a:r>
              <a:rPr lang="en-US" sz="2800" b="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,</a:t>
            </a:r>
            <a:r>
              <a:rPr lang="en-US" sz="2800" i="1" dirty="0" err="1" smtClean="0">
                <a:solidFill>
                  <a:srgbClr val="006C00"/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c</a:t>
            </a:r>
            <a:r>
              <a:rPr lang="en-US" sz="2800" b="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,</a:t>
            </a:r>
            <a:r>
              <a:rPr lang="en-US" sz="2800" i="1" dirty="0" err="1" smtClean="0">
                <a:solidFill>
                  <a:srgbClr val="006C00"/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c</a:t>
            </a:r>
            <a:r>
              <a:rPr lang="en-US" sz="2800" b="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,</a:t>
            </a:r>
            <a:r>
              <a:rPr lang="en-US" sz="2800" i="1" dirty="0" err="1" smtClean="0">
                <a:solidFill>
                  <a:srgbClr val="006C00"/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c</a:t>
            </a:r>
            <a:r>
              <a:rPr lang="en-US" sz="2800" b="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,</a:t>
            </a:r>
            <a:r>
              <a:rPr lang="en-US" sz="2800" i="1" dirty="0" err="1" smtClean="0">
                <a:solidFill>
                  <a:srgbClr val="FF0000"/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a</a:t>
            </a:r>
            <a:r>
              <a:rPr lang="en-US" sz="2800" b="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,</a:t>
            </a:r>
            <a:r>
              <a:rPr lang="en-US" sz="2800" i="1" dirty="0" err="1" smtClean="0">
                <a:solidFill>
                  <a:srgbClr val="FF0000"/>
                </a:solidFill>
                <a:latin typeface="Bookman Old Style" pitchFamily="18" charset="0"/>
                <a:ea typeface="Times New Roman" panose="02020603050405020304" pitchFamily="18" charset="0"/>
                <a:cs typeface="Arial" pitchFamily="34" charset="0"/>
              </a:rPr>
              <a:t>a</a:t>
            </a:r>
            <a:endParaRPr lang="en-US" sz="2800" i="1" dirty="0" smtClean="0">
              <a:solidFill>
                <a:srgbClr val="FF0000"/>
              </a:solidFill>
              <a:latin typeface="Bookman Old Style" pitchFamily="18" charset="0"/>
              <a:ea typeface="Times New Roman" panose="020206030504050203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en-US" altLang="en-US" sz="2400" i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Mode = c</a:t>
            </a:r>
          </a:p>
          <a:p>
            <a:pPr marL="0" indent="0">
              <a:buNone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Proportion of “a” = 7*100/20 = 35%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i-LK" altLang="en-US" sz="2800" i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64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5688" y="0"/>
            <a:ext cx="9159688" cy="61555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 tIns="91440" bIns="9144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Misuse of Graphs</a:t>
            </a:r>
          </a:p>
        </p:txBody>
      </p:sp>
      <p:pic>
        <p:nvPicPr>
          <p:cNvPr id="2050" name="Picture 2" descr="Bar Graph Graphics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99"/>
          <a:stretch/>
        </p:blipFill>
        <p:spPr bwMode="auto">
          <a:xfrm>
            <a:off x="3597358" y="1600200"/>
            <a:ext cx="371784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Image result for misus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4312102" cy="31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1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514" y="196314"/>
            <a:ext cx="7886700" cy="1325563"/>
          </a:xfrm>
          <a:noFill/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1. Incorrect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Type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sz="27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Eg</a:t>
            </a:r>
            <a:r>
              <a:rPr lang="en-US" sz="27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 a line chart is drawn instead of a bar chart</a:t>
            </a:r>
            <a:endParaRPr lang="en-US" sz="24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334608"/>
              </p:ext>
            </p:extLst>
          </p:nvPr>
        </p:nvGraphicFramePr>
        <p:xfrm>
          <a:off x="600514" y="1752601"/>
          <a:ext cx="8180711" cy="4400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08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351864" cy="1107415"/>
          </a:xfrm>
          <a:noFill/>
        </p:spPr>
        <p:txBody>
          <a:bodyPr>
            <a:normAutofit/>
          </a:bodyPr>
          <a:lstStyle/>
          <a:p>
            <a:r>
              <a:rPr lang="en-US" sz="2400" b="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Incorrect type </a:t>
            </a:r>
            <a:r>
              <a:rPr lang="en-US" sz="2400" b="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Cont</a:t>
            </a:r>
            <a:r>
              <a:rPr lang="en-US" sz="2400" b="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…</a:t>
            </a:r>
            <a:br>
              <a:rPr lang="en-US" sz="2400" b="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1100" b="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1100" b="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Correct Graph</a:t>
            </a:r>
            <a:endParaRPr lang="en-US" sz="20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172123"/>
              </p:ext>
            </p:extLst>
          </p:nvPr>
        </p:nvGraphicFramePr>
        <p:xfrm>
          <a:off x="381000" y="1600200"/>
          <a:ext cx="8361386" cy="427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81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52885"/>
            <a:ext cx="8610600" cy="1451538"/>
          </a:xfrm>
          <a:noFill/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2. Inaccurately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drawn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sz="27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Eg</a:t>
            </a:r>
            <a:r>
              <a:rPr lang="en-US" sz="27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 a pictogram where the areas of the pictures are not proportional to data</a:t>
            </a:r>
            <a:r>
              <a:rPr lang="en-US" sz="2700" dirty="0">
                <a:latin typeface="+mn-lt"/>
              </a:rPr>
              <a:t/>
            </a:r>
            <a:br>
              <a:rPr lang="en-US" sz="2700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pic>
        <p:nvPicPr>
          <p:cNvPr id="12294" name="Picture 6" descr="Image result for issues of pit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6054114" cy="449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3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381000"/>
          </a:xfrm>
          <a:noFill/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3. Difficult to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interpret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sz="27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Eg</a:t>
            </a:r>
            <a:r>
              <a:rPr lang="en-US" sz="27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 Including too much data on one chart</a:t>
            </a:r>
            <a:endParaRPr lang="en-US" sz="31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8" name="Picture 4" descr="Image result for complex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7808259" cy="464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84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27" y="196314"/>
            <a:ext cx="9443759" cy="710640"/>
          </a:xfrm>
          <a:noFill/>
        </p:spPr>
        <p:txBody>
          <a:bodyPr>
            <a:normAutofit/>
          </a:bodyPr>
          <a:lstStyle/>
          <a:p>
            <a:r>
              <a:rPr lang="en-US" sz="24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Difficult to interpret </a:t>
            </a:r>
            <a:r>
              <a:rPr lang="en-US" sz="24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Cont</a:t>
            </a:r>
            <a:r>
              <a:rPr lang="en-US" sz="24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…</a:t>
            </a:r>
          </a:p>
        </p:txBody>
      </p:sp>
      <p:pic>
        <p:nvPicPr>
          <p:cNvPr id="4098" name="Picture 2" descr="Image result for complex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41" y="1075767"/>
            <a:ext cx="7859788" cy="54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7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omplex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0" y="1397751"/>
            <a:ext cx="8075691" cy="48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5083" y="154111"/>
            <a:ext cx="8496886" cy="71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Difficult to interpret </a:t>
            </a:r>
            <a:r>
              <a:rPr lang="en-US" sz="24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Cont</a:t>
            </a:r>
            <a:r>
              <a:rPr lang="en-US" sz="24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092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381000"/>
          </a:xfrm>
          <a:noFill/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4. Inappropriate to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audience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sz="27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Eg</a:t>
            </a:r>
            <a:r>
              <a:rPr lang="en-US" sz="27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US" sz="27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Using </a:t>
            </a:r>
            <a:r>
              <a:rPr lang="en-US" sz="27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 logarithmic scale in a tabloid newspaper article</a:t>
            </a:r>
            <a:endParaRPr lang="en-US" sz="31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Image result for logarithmic scal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07" y="1690689"/>
            <a:ext cx="5858248" cy="500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9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99" y="228600"/>
            <a:ext cx="9626112" cy="1325563"/>
          </a:xfrm>
          <a:noFill/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5.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Misleading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Not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including the zero point on the y-axis of a bar chart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Picture 2" descr="Image result for misuse of graph without zero scale on Y ax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b="3921"/>
          <a:stretch/>
        </p:blipFill>
        <p:spPr bwMode="auto">
          <a:xfrm>
            <a:off x="149899" y="1668760"/>
            <a:ext cx="8736623" cy="499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icators Clip Art and Stock Illustrations. 61,489 Indicators EPS  illustrations and vector clip art graphics available to search from  thousands of royalty free stock art creator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/>
        </p:blipFill>
        <p:spPr bwMode="auto">
          <a:xfrm>
            <a:off x="3581400" y="2171699"/>
            <a:ext cx="55372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7741" y="1143000"/>
            <a:ext cx="823282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Indicators</a:t>
            </a:r>
          </a:p>
          <a:p>
            <a:pPr lvl="0">
              <a:lnSpc>
                <a:spcPct val="150000"/>
              </a:lnSpc>
            </a:pP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Estimates</a:t>
            </a:r>
          </a:p>
          <a:p>
            <a:pPr lvl="0">
              <a:lnSpc>
                <a:spcPct val="150000"/>
              </a:lnSpc>
            </a:pP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Statistics</a:t>
            </a:r>
          </a:p>
          <a:p>
            <a:pPr lvl="0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5688" y="0"/>
            <a:ext cx="9159688" cy="61555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 tIns="91440" bIns="9144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Power of Numbers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8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65" y="76200"/>
            <a:ext cx="8510954" cy="710640"/>
          </a:xfrm>
          <a:noFill/>
        </p:spPr>
        <p:txBody>
          <a:bodyPr>
            <a:normAutofit/>
          </a:bodyPr>
          <a:lstStyle/>
          <a:p>
            <a:r>
              <a:rPr lang="en-US" sz="24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Misleading </a:t>
            </a:r>
            <a:r>
              <a:rPr lang="en-US" sz="24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Cont</a:t>
            </a:r>
            <a:r>
              <a:rPr lang="en-US" sz="24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…</a:t>
            </a:r>
          </a:p>
        </p:txBody>
      </p:sp>
      <p:pic>
        <p:nvPicPr>
          <p:cNvPr id="7170" name="Picture 2" descr="Image result for misuse of graph without zero scale on Y ax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" t="15770" r="6334" b="19951"/>
          <a:stretch/>
        </p:blipFill>
        <p:spPr bwMode="auto">
          <a:xfrm>
            <a:off x="425825" y="1425390"/>
            <a:ext cx="8068234" cy="468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9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08212" y="1465729"/>
            <a:ext cx="7465921" cy="4539772"/>
            <a:chOff x="1745069" y="1493838"/>
            <a:chExt cx="5748865" cy="3079750"/>
          </a:xfrm>
        </p:grpSpPr>
        <p:pic>
          <p:nvPicPr>
            <p:cNvPr id="9" name="Picture 8" descr="http://www.statisticshowto.com/wp-content/uploads/2014/01/Bush_cuts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" t="15682" r="6895" b="21835"/>
            <a:stretch/>
          </p:blipFill>
          <p:spPr bwMode="auto">
            <a:xfrm>
              <a:off x="1745069" y="1493838"/>
              <a:ext cx="5748865" cy="307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307617" y="3514631"/>
              <a:ext cx="507111" cy="1679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31985" y="2292308"/>
              <a:ext cx="507111" cy="16798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671235" y="4311932"/>
            <a:ext cx="990600" cy="423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35%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40709" y="2520309"/>
            <a:ext cx="990600" cy="423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39.6%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667458" y="2890353"/>
            <a:ext cx="1323887" cy="1801792"/>
            <a:chOff x="2609940" y="2727535"/>
            <a:chExt cx="1323887" cy="1194434"/>
          </a:xfrm>
        </p:grpSpPr>
        <p:sp>
          <p:nvSpPr>
            <p:cNvPr id="15" name="Rectangle 14"/>
            <p:cNvSpPr/>
            <p:nvPr/>
          </p:nvSpPr>
          <p:spPr>
            <a:xfrm>
              <a:off x="2609940" y="3021171"/>
              <a:ext cx="9906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Calibri" panose="020F0502020204030204" pitchFamily="34" charset="0"/>
                </a:rPr>
                <a:t>4.6%</a:t>
              </a:r>
            </a:p>
          </p:txBody>
        </p:sp>
        <p:sp>
          <p:nvSpPr>
            <p:cNvPr id="16" name="Left Brace 15"/>
            <p:cNvSpPr/>
            <p:nvPr/>
          </p:nvSpPr>
          <p:spPr>
            <a:xfrm>
              <a:off x="3629027" y="2727535"/>
              <a:ext cx="304800" cy="1194434"/>
            </a:xfrm>
            <a:prstGeom prst="leftBrace">
              <a:avLst>
                <a:gd name="adj1" fmla="val 11822"/>
                <a:gd name="adj2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 bwMode="auto">
          <a:xfrm>
            <a:off x="204465" y="76200"/>
            <a:ext cx="8510954" cy="71064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Times New Roman" pitchFamily="18" charset="0"/>
              </a:defRPr>
            </a:lvl9pPr>
          </a:lstStyle>
          <a:p>
            <a:r>
              <a:rPr lang="en-US" sz="2400" b="0" i="1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Misleading Cont…</a:t>
            </a:r>
            <a:endParaRPr lang="en-US" sz="2400" b="0" i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2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" t="3865" r="3774" b="53235"/>
          <a:stretch/>
        </p:blipFill>
        <p:spPr>
          <a:xfrm>
            <a:off x="159760" y="1129287"/>
            <a:ext cx="8755640" cy="408167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126" y="5787733"/>
            <a:ext cx="8277339" cy="761088"/>
          </a:xfrm>
          <a:noFill/>
        </p:spPr>
        <p:txBody>
          <a:bodyPr>
            <a:normAutofit/>
          </a:bodyPr>
          <a:lstStyle/>
          <a:p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Relevant authorities of the TV channel apologized for the fault</a:t>
            </a:r>
            <a:endParaRPr lang="en-US" sz="32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0126" y="65522"/>
            <a:ext cx="9013874" cy="71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Misleading </a:t>
            </a:r>
            <a:r>
              <a:rPr lang="en-US" sz="24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Cont</a:t>
            </a:r>
            <a:r>
              <a:rPr lang="en-US" sz="24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183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30656"/>
            <a:ext cx="7990450" cy="1528199"/>
          </a:xfrm>
          <a:noFill/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6. Three-dimensional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effects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sz="24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Eg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US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Using 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 three-dimensional chart when a two-dimensional chart would do</a:t>
            </a:r>
          </a:p>
        </p:txBody>
      </p:sp>
      <p:pic>
        <p:nvPicPr>
          <p:cNvPr id="8194" name="Picture 2" descr="Image result for misuse of graph - Three-dimensional effec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9"/>
          <a:stretch/>
        </p:blipFill>
        <p:spPr bwMode="auto">
          <a:xfrm>
            <a:off x="365760" y="2111395"/>
            <a:ext cx="8609428" cy="451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3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09097" cy="710640"/>
          </a:xfrm>
          <a:noFill/>
        </p:spPr>
        <p:txBody>
          <a:bodyPr>
            <a:normAutofit/>
          </a:bodyPr>
          <a:lstStyle/>
          <a:p>
            <a:r>
              <a:rPr lang="en-US" sz="2400" b="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Three-dimensional effects  </a:t>
            </a:r>
            <a:r>
              <a:rPr lang="en-US" sz="2400" b="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Cont</a:t>
            </a:r>
            <a:r>
              <a:rPr lang="en-US" sz="2400" b="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…</a:t>
            </a:r>
          </a:p>
        </p:txBody>
      </p:sp>
      <p:pic>
        <p:nvPicPr>
          <p:cNvPr id="10242" name="Picture 2" descr="Image result for misuse of graph - Three-dimensional eff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31" y="1617785"/>
            <a:ext cx="7992042" cy="408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4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604" t="26112" r="48021" b="21110"/>
          <a:stretch/>
        </p:blipFill>
        <p:spPr>
          <a:xfrm>
            <a:off x="2320178" y="1981200"/>
            <a:ext cx="4487956" cy="3383776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5688" y="0"/>
            <a:ext cx="9159688" cy="61555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 tIns="91440" bIns="9144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Alternative ways of data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830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5166" y="228600"/>
            <a:ext cx="8610600" cy="1137709"/>
          </a:xfrm>
          <a:noFill/>
        </p:spPr>
        <p:txBody>
          <a:bodyPr>
            <a:normAutofit fontScale="90000"/>
          </a:bodyPr>
          <a:lstStyle/>
          <a:p>
            <a:pPr marL="1538288" indent="-1538288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Option 1: Statement</a:t>
            </a: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sz="27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comparing the size of an item with a well-known one</a:t>
            </a:r>
            <a:endParaRPr lang="en-US" sz="12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166" y="1569644"/>
            <a:ext cx="8822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9900CC"/>
                </a:solidFill>
                <a:latin typeface="Calibri" panose="020F0502020204030204" pitchFamily="34" charset="0"/>
              </a:rPr>
              <a:t>Eg.1 - India is 60 times bigger than Sri Lanka</a:t>
            </a:r>
          </a:p>
        </p:txBody>
      </p:sp>
      <p:pic>
        <p:nvPicPr>
          <p:cNvPr id="1026" name="Picture 2" descr="Image result for Sri Lanka and 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39085"/>
            <a:ext cx="4650707" cy="41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972" y="722856"/>
            <a:ext cx="84690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5050" indent="-974725"/>
            <a:r>
              <a:rPr lang="en-US" sz="2800" b="0" dirty="0">
                <a:solidFill>
                  <a:srgbClr val="9900CC"/>
                </a:solidFill>
                <a:latin typeface="Calibri" panose="020F0502020204030204" pitchFamily="34" charset="0"/>
              </a:rPr>
              <a:t>Eg.2 - The height of Vitoria dam is 3 times higher than </a:t>
            </a:r>
            <a:r>
              <a:rPr lang="en-US" sz="2800" b="0" dirty="0" err="1">
                <a:solidFill>
                  <a:srgbClr val="9900CC"/>
                </a:solidFill>
                <a:latin typeface="Calibri" panose="020F0502020204030204" pitchFamily="34" charset="0"/>
              </a:rPr>
              <a:t>Ceylinco</a:t>
            </a:r>
            <a:r>
              <a:rPr lang="en-US" sz="2800" b="0" dirty="0">
                <a:solidFill>
                  <a:srgbClr val="9900CC"/>
                </a:solidFill>
                <a:latin typeface="Calibri" panose="020F0502020204030204" pitchFamily="34" charset="0"/>
              </a:rPr>
              <a:t> tower</a:t>
            </a:r>
          </a:p>
        </p:txBody>
      </p:sp>
      <p:sp>
        <p:nvSpPr>
          <p:cNvPr id="3" name="AutoShape 2" descr="Image result for Ceylinco tower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395" t="46945" r="58022" b="16389"/>
          <a:stretch/>
        </p:blipFill>
        <p:spPr>
          <a:xfrm>
            <a:off x="685800" y="2667000"/>
            <a:ext cx="2595611" cy="2733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604" t="26111" r="48021" b="20371"/>
          <a:stretch/>
        </p:blipFill>
        <p:spPr>
          <a:xfrm>
            <a:off x="3631293" y="2074887"/>
            <a:ext cx="5124450" cy="39179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93972" y="160338"/>
            <a:ext cx="8983377" cy="394760"/>
          </a:xfrm>
          <a:noFill/>
        </p:spPr>
        <p:txBody>
          <a:bodyPr>
            <a:noAutofit/>
          </a:bodyPr>
          <a:lstStyle/>
          <a:p>
            <a:pPr marL="1885950" indent="-1885950"/>
            <a:r>
              <a:rPr lang="en-US" sz="24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Statement </a:t>
            </a:r>
            <a:r>
              <a:rPr lang="en-US" sz="24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Cont</a:t>
            </a:r>
            <a:r>
              <a:rPr lang="en-US" sz="24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…</a:t>
            </a:r>
            <a:endParaRPr lang="en-US" sz="1100" b="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355" t="34259" r="60729" b="41852"/>
          <a:stretch/>
        </p:blipFill>
        <p:spPr>
          <a:xfrm>
            <a:off x="3962400" y="2743200"/>
            <a:ext cx="3352800" cy="3487994"/>
          </a:xfrm>
          <a:prstGeom prst="rect">
            <a:avLst/>
          </a:prstGeom>
        </p:spPr>
      </p:pic>
      <p:pic>
        <p:nvPicPr>
          <p:cNvPr id="3074" name="Picture 2" descr="Image result for Populatio and housing census 2001 Sri lan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1804491" cy="177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3972" y="722856"/>
            <a:ext cx="846902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5050" indent="-974725" algn="just">
              <a:lnSpc>
                <a:spcPct val="150000"/>
              </a:lnSpc>
            </a:pPr>
            <a:r>
              <a:rPr lang="en-US" sz="2400" b="0" dirty="0">
                <a:solidFill>
                  <a:srgbClr val="9900CC"/>
                </a:solidFill>
                <a:latin typeface="Calibri" panose="020F0502020204030204" pitchFamily="34" charset="0"/>
              </a:rPr>
              <a:t>Eg.3 - Using the amount of paper used by DCS for the population and housing census in 2001, Sri Lanka can be rapped from point-</a:t>
            </a:r>
            <a:r>
              <a:rPr lang="en-US" sz="2400" b="0" dirty="0" err="1">
                <a:solidFill>
                  <a:srgbClr val="9900CC"/>
                </a:solidFill>
                <a:latin typeface="Calibri" panose="020F0502020204030204" pitchFamily="34" charset="0"/>
              </a:rPr>
              <a:t>Devinuwara</a:t>
            </a:r>
            <a:r>
              <a:rPr lang="en-US" sz="2400" b="0" dirty="0">
                <a:solidFill>
                  <a:srgbClr val="9900CC"/>
                </a:solidFill>
                <a:latin typeface="Calibri" panose="020F0502020204030204" pitchFamily="34" charset="0"/>
              </a:rPr>
              <a:t> to Point-</a:t>
            </a:r>
            <a:r>
              <a:rPr lang="en-US" sz="2400" b="0" dirty="0" err="1">
                <a:solidFill>
                  <a:srgbClr val="9900CC"/>
                </a:solidFill>
                <a:latin typeface="Calibri" panose="020F0502020204030204" pitchFamily="34" charset="0"/>
              </a:rPr>
              <a:t>Peduru</a:t>
            </a:r>
            <a:r>
              <a:rPr lang="en-US" sz="2400" b="0" dirty="0">
                <a:solidFill>
                  <a:srgbClr val="9900CC"/>
                </a:solidFill>
                <a:latin typeface="Calibri" panose="020F0502020204030204" pitchFamily="34" charset="0"/>
              </a:rPr>
              <a:t> </a:t>
            </a:r>
            <a:r>
              <a:rPr lang="en-US" sz="2400" b="0" dirty="0" smtClean="0">
                <a:solidFill>
                  <a:srgbClr val="9900CC"/>
                </a:solidFill>
                <a:latin typeface="Calibri" panose="020F0502020204030204" pitchFamily="34" charset="0"/>
              </a:rPr>
              <a:t>by </a:t>
            </a:r>
            <a:r>
              <a:rPr lang="en-US" sz="2400" dirty="0" smtClean="0">
                <a:solidFill>
                  <a:srgbClr val="9900CC"/>
                </a:solidFill>
                <a:latin typeface="Calibri" panose="020F0502020204030204" pitchFamily="34" charset="0"/>
              </a:rPr>
              <a:t>6</a:t>
            </a:r>
            <a:r>
              <a:rPr lang="en-US" sz="2400" b="0" dirty="0" smtClean="0">
                <a:solidFill>
                  <a:srgbClr val="9900CC"/>
                </a:solidFill>
                <a:latin typeface="Calibri" panose="020F0502020204030204" pitchFamily="34" charset="0"/>
              </a:rPr>
              <a:t> </a:t>
            </a:r>
            <a:r>
              <a:rPr lang="en-US" sz="2400" b="0" dirty="0">
                <a:solidFill>
                  <a:srgbClr val="9900CC"/>
                </a:solidFill>
                <a:latin typeface="Calibri" panose="020F0502020204030204" pitchFamily="34" charset="0"/>
              </a:rPr>
              <a:t>times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93972" y="160338"/>
            <a:ext cx="8983377" cy="3947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Times New Roman" pitchFamily="18" charset="0"/>
              </a:defRPr>
            </a:lvl9pPr>
          </a:lstStyle>
          <a:p>
            <a:pPr marL="1885950" indent="-1885950"/>
            <a:r>
              <a:rPr lang="en-US" sz="2400" b="0" i="1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Statement Cont…</a:t>
            </a:r>
            <a:endParaRPr lang="en-US" sz="1100" b="0" i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912" t="6841" r="25175" b="12597"/>
          <a:stretch/>
        </p:blipFill>
        <p:spPr>
          <a:xfrm>
            <a:off x="293972" y="1476406"/>
            <a:ext cx="4772658" cy="43331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6259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55563"/>
            <a:r>
              <a:rPr lang="en-US" sz="2800" b="0" dirty="0">
                <a:solidFill>
                  <a:srgbClr val="9900CC"/>
                </a:solidFill>
                <a:latin typeface="Calibri" panose="020F0502020204030204" pitchFamily="34" charset="0"/>
              </a:rPr>
              <a:t>The World </a:t>
            </a:r>
            <a:r>
              <a:rPr lang="en-US" sz="2800" b="0" dirty="0" err="1">
                <a:solidFill>
                  <a:srgbClr val="9900CC"/>
                </a:solidFill>
                <a:latin typeface="Calibri" panose="020F0502020204030204" pitchFamily="34" charset="0"/>
              </a:rPr>
              <a:t>Factbook</a:t>
            </a:r>
            <a:r>
              <a:rPr lang="en-US" sz="2800" b="0" dirty="0">
                <a:solidFill>
                  <a:srgbClr val="9900CC"/>
                </a:solidFill>
                <a:latin typeface="Calibri" panose="020F0502020204030204" pitchFamily="34" charset="0"/>
              </a:rPr>
              <a:t> — Central Intelligence </a:t>
            </a:r>
            <a:r>
              <a:rPr lang="en-US" sz="2800" b="0" dirty="0" smtClean="0">
                <a:solidFill>
                  <a:srgbClr val="9900CC"/>
                </a:solidFill>
                <a:latin typeface="Calibri" panose="020F0502020204030204" pitchFamily="34" charset="0"/>
              </a:rPr>
              <a:t>Agency Website : </a:t>
            </a:r>
            <a:r>
              <a:rPr lang="en-US" sz="2000" b="0" dirty="0" smtClean="0">
                <a:solidFill>
                  <a:srgbClr val="9900CC"/>
                </a:solidFill>
                <a:latin typeface="Calibri" panose="020F0502020204030204" pitchFamily="34" charset="0"/>
              </a:rPr>
              <a:t>https</a:t>
            </a:r>
            <a:r>
              <a:rPr lang="en-US" sz="2000" b="0" dirty="0">
                <a:solidFill>
                  <a:srgbClr val="9900CC"/>
                </a:solidFill>
                <a:latin typeface="Calibri" panose="020F0502020204030204" pitchFamily="34" charset="0"/>
              </a:rPr>
              <a:t>://www.cia.gov/library/Publications/the-world-factbook/geos/xx.html</a:t>
            </a:r>
            <a:endParaRPr lang="en-US" b="0" dirty="0">
              <a:solidFill>
                <a:srgbClr val="9900CC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93972" y="160338"/>
            <a:ext cx="8983377" cy="3947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Times New Roman" pitchFamily="18" charset="0"/>
              </a:defRPr>
            </a:lvl9pPr>
          </a:lstStyle>
          <a:p>
            <a:pPr marL="1885950" indent="-1885950"/>
            <a:r>
              <a:rPr lang="en-US" sz="2400" b="0" i="1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Statement Cont…</a:t>
            </a:r>
            <a:endParaRPr lang="en-US" sz="1100" b="0" i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1241374" y="2362200"/>
            <a:ext cx="7735712" cy="435133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1969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352800" y="1147986"/>
            <a:ext cx="1905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>
                        <a:gamma/>
                        <a:shade val="42353"/>
                        <a:invGamma/>
                      </a:srgbClr>
                    </a:gs>
                    <a:gs pos="100000">
                      <a:srgbClr val="3366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400" dirty="0">
                <a:solidFill>
                  <a:srgbClr val="FF3300"/>
                </a:solidFill>
                <a:latin typeface="Calibri" panose="020F0502020204030204" pitchFamily="34" charset="0"/>
              </a:rPr>
              <a:t>Why ?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14300" y="2306184"/>
            <a:ext cx="8839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162B6C"/>
                    </a:gs>
                    <a:gs pos="100000">
                      <a:srgbClr val="3366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2400" b="0" i="1" dirty="0" err="1">
                <a:solidFill>
                  <a:schemeClr val="tx1"/>
                </a:solidFill>
                <a:latin typeface="Calibri" panose="020F0502020204030204" pitchFamily="34" charset="0"/>
              </a:rPr>
              <a:t>Eg</a:t>
            </a:r>
            <a:r>
              <a:rPr lang="en-US" altLang="en-US" sz="2400" b="0" i="1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r>
              <a:rPr lang="en-US" altLang="en-US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 Marks for Mathematics of Grade 10 students in 2 schools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	 </a:t>
            </a:r>
            <a:r>
              <a:rPr lang="en-US" altLang="en-US" sz="2400" u="sng" dirty="0">
                <a:solidFill>
                  <a:schemeClr val="tx1"/>
                </a:solidFill>
                <a:latin typeface="Calibri" panose="020F0502020204030204" pitchFamily="34" charset="0"/>
              </a:rPr>
              <a:t>School A</a:t>
            </a:r>
            <a:r>
              <a:rPr lang="en-US" altLang="en-US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		  </a:t>
            </a:r>
            <a:r>
              <a:rPr lang="en-US" altLang="en-US" sz="2400" u="sng" dirty="0">
                <a:solidFill>
                  <a:schemeClr val="tx1"/>
                </a:solidFill>
                <a:latin typeface="Calibri" panose="020F0502020204030204" pitchFamily="34" charset="0"/>
              </a:rPr>
              <a:t>School B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	Stud. 1 -  53		 Stud. 1 -  80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	Stud. 2 -  60		 Stud. 2 -  84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	Stud. 3 -  67		 Stud. 3 -  91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81000" y="5105400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>
                        <a:gamma/>
                        <a:shade val="42353"/>
                        <a:invGamma/>
                      </a:srgbClr>
                    </a:gs>
                    <a:gs pos="100000">
                      <a:srgbClr val="3366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Considering the figures it can be suggested that students of school B have performed well.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81000" y="6099909"/>
            <a:ext cx="830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>
                        <a:gamma/>
                        <a:shade val="42353"/>
                        <a:invGamma/>
                      </a:srgbClr>
                    </a:gs>
                    <a:gs pos="100000">
                      <a:srgbClr val="3366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What about a Large amount of data </a:t>
            </a:r>
            <a:r>
              <a:rPr lang="en-US" alt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set?…</a:t>
            </a:r>
            <a:endParaRPr lang="en-US" alt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6019800" y="3048000"/>
            <a:ext cx="2209800" cy="1981200"/>
          </a:xfrm>
          <a:prstGeom prst="ellipse">
            <a:avLst/>
          </a:prstGeom>
          <a:solidFill>
            <a:srgbClr val="00B050"/>
          </a:solidFill>
          <a:ln w="19050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 dirty="0">
                <a:solidFill>
                  <a:srgbClr val="FFFF00"/>
                </a:solidFill>
                <a:latin typeface="Calibri" panose="020F0502020204030204" pitchFamily="34" charset="0"/>
              </a:rPr>
              <a:t>Which </a:t>
            </a:r>
          </a:p>
          <a:p>
            <a:pPr algn="ctr" eaLnBrk="1" hangingPunct="1"/>
            <a:r>
              <a:rPr lang="en-US" altLang="en-US" sz="3000" dirty="0">
                <a:solidFill>
                  <a:srgbClr val="FFFF00"/>
                </a:solidFill>
                <a:latin typeface="Calibri" panose="020F0502020204030204" pitchFamily="34" charset="0"/>
              </a:rPr>
              <a:t>one is </a:t>
            </a:r>
          </a:p>
          <a:p>
            <a:pPr algn="ctr" eaLnBrk="1" hangingPunct="1"/>
            <a:r>
              <a:rPr lang="en-US" altLang="en-US" sz="3000" dirty="0">
                <a:solidFill>
                  <a:srgbClr val="FFFF00"/>
                </a:solidFill>
                <a:latin typeface="Calibri" panose="020F0502020204030204" pitchFamily="34" charset="0"/>
              </a:rPr>
              <a:t>Better?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15688" y="0"/>
            <a:ext cx="9159688" cy="61555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 tIns="91440" bIns="9144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Summary 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Measurements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39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3557" grpId="0"/>
      <p:bldP spid="23558" grpId="0"/>
      <p:bldP spid="2356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1343" y="304800"/>
            <a:ext cx="8992657" cy="642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85950" indent="-1885950"/>
            <a:r>
              <a:rPr lang="en-US" sz="3200" b="1" dirty="0">
                <a:latin typeface="Calibri" panose="020F0502020204030204" pitchFamily="34" charset="0"/>
              </a:rPr>
              <a:t>Option 2: </a:t>
            </a:r>
            <a:r>
              <a:rPr lang="en-US" sz="3200" dirty="0">
                <a:latin typeface="Calibri" panose="020F0502020204030204" pitchFamily="34" charset="0"/>
              </a:rPr>
              <a:t>Cartoon</a:t>
            </a:r>
          </a:p>
        </p:txBody>
      </p:sp>
      <p:pic>
        <p:nvPicPr>
          <p:cNvPr id="5" name="Picture 4" descr="https://fbcdn-sphotos-h-a.akamaihd.net/hphotos-ak-xfp1/v/t1.0-9/s720x720/10620734_884026184959084_8747884259120757476_n.jpg?oh=30ed8055a69b8b720a7387c65c72aff8&amp;oe=546CA522&amp;__gda__=1415382546_28c3fb3bb621b31c0b4ebdc19fa0019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5943600" cy="468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6743" y="1828800"/>
            <a:ext cx="2447925" cy="2609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2800" b="0" dirty="0">
                <a:solidFill>
                  <a:srgbClr val="7030A0"/>
                </a:solidFill>
                <a:latin typeface="Calibri" panose="020F0502020204030204" pitchFamily="34" charset="0"/>
              </a:rPr>
              <a:t>Illustrating  income disparity using numbers</a:t>
            </a:r>
          </a:p>
        </p:txBody>
      </p:sp>
    </p:spTree>
    <p:extLst>
      <p:ext uri="{BB962C8B-B14F-4D97-AF65-F5344CB8AC3E}">
        <p14:creationId xmlns:p14="http://schemas.microsoft.com/office/powerpoint/2010/main" val="10630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0338"/>
            <a:ext cx="4141739" cy="643361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5732" y="1800226"/>
            <a:ext cx="2447925" cy="2609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2800" b="0" dirty="0">
                <a:solidFill>
                  <a:srgbClr val="7030A0"/>
                </a:solidFill>
                <a:latin typeface="Calibri" panose="020F0502020204030204" pitchFamily="34" charset="0"/>
              </a:rPr>
              <a:t>Comparing relevance of mean and median measurements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5732" y="160338"/>
            <a:ext cx="8659668" cy="394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85950" indent="-1885950"/>
            <a:r>
              <a:rPr lang="en-US" sz="2400" b="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Cartoon </a:t>
            </a:r>
            <a:r>
              <a:rPr lang="en-US" sz="2400" b="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Cont</a:t>
            </a:r>
            <a:r>
              <a:rPr lang="en-US" sz="2400" b="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…</a:t>
            </a:r>
            <a:endParaRPr lang="en-US" sz="1100" b="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44846" y="587755"/>
            <a:ext cx="6400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2800" b="0" dirty="0">
                <a:solidFill>
                  <a:srgbClr val="7030A0"/>
                </a:solidFill>
                <a:latin typeface="Calibri" panose="020F0502020204030204" pitchFamily="34" charset="0"/>
              </a:rPr>
              <a:t>Illustrating the nature of inequality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5" y="1476755"/>
            <a:ext cx="7298001" cy="507211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5732" y="160338"/>
            <a:ext cx="8659668" cy="394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85950" indent="-1885950"/>
            <a:r>
              <a:rPr lang="en-US" sz="2400" b="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Cartoon </a:t>
            </a:r>
            <a:r>
              <a:rPr lang="en-US" sz="2400" b="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Cont</a:t>
            </a:r>
            <a:r>
              <a:rPr lang="en-US" sz="2400" b="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…</a:t>
            </a:r>
            <a:endParaRPr lang="en-US" sz="1100" b="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5732" y="551469"/>
            <a:ext cx="8583469" cy="1381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2800" b="0" dirty="0">
                <a:solidFill>
                  <a:srgbClr val="7030A0"/>
                </a:solidFill>
                <a:latin typeface="Calibri" panose="020F0502020204030204" pitchFamily="34" charset="0"/>
              </a:rPr>
              <a:t>Comparison of income disparity between all the countries in the globe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1" y="2133600"/>
            <a:ext cx="8782050" cy="439102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5732" y="160338"/>
            <a:ext cx="8659668" cy="394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85950" indent="-1885950"/>
            <a:r>
              <a:rPr lang="en-US" sz="2400" b="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Cartoon </a:t>
            </a:r>
            <a:r>
              <a:rPr lang="en-US" sz="2400" b="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Cont</a:t>
            </a:r>
            <a:r>
              <a:rPr lang="en-US" sz="2400" b="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…</a:t>
            </a:r>
            <a:endParaRPr lang="en-US" sz="1100" b="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8208" y="146257"/>
            <a:ext cx="7237943" cy="642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85950" indent="-1885950"/>
            <a:r>
              <a:rPr lang="en-US" sz="3200" b="1" dirty="0">
                <a:latin typeface="Calibri" panose="020F0502020204030204" pitchFamily="34" charset="0"/>
              </a:rPr>
              <a:t>Option 3: </a:t>
            </a:r>
            <a:r>
              <a:rPr lang="en-US" sz="3200" b="1" dirty="0" smtClean="0">
                <a:latin typeface="Calibri" panose="020F0502020204030204" pitchFamily="34" charset="0"/>
              </a:rPr>
              <a:t>P</a:t>
            </a:r>
            <a:r>
              <a:rPr lang="en-US" sz="3200" dirty="0" smtClean="0">
                <a:latin typeface="Calibri" panose="020F0502020204030204" pitchFamily="34" charset="0"/>
              </a:rPr>
              <a:t>ictures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807934"/>
            <a:ext cx="7561793" cy="7238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Graphs using pictures</a:t>
            </a:r>
            <a:endParaRPr lang="en-US" sz="28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6633882" cy="405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8208" y="146257"/>
            <a:ext cx="7237943" cy="642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85950" indent="-1885950"/>
            <a:r>
              <a:rPr lang="en-US" sz="2400" b="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Pictures</a:t>
            </a:r>
            <a:endParaRPr lang="en-US" sz="2400" b="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0493" y="870584"/>
            <a:ext cx="3200400" cy="7238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2800" b="0" dirty="0" smtClean="0">
                <a:solidFill>
                  <a:srgbClr val="7030A0"/>
                </a:solidFill>
                <a:latin typeface="Calibri" panose="020F0502020204030204" pitchFamily="34" charset="0"/>
              </a:rPr>
              <a:t>Conventional Graph</a:t>
            </a:r>
            <a:endParaRPr lang="en-US" sz="2800" b="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98" b="11111"/>
          <a:stretch/>
        </p:blipFill>
        <p:spPr>
          <a:xfrm>
            <a:off x="228600" y="1676400"/>
            <a:ext cx="4040186" cy="4461038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268786" y="850104"/>
            <a:ext cx="4672013" cy="7238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2800" b="0" dirty="0" smtClean="0">
                <a:solidFill>
                  <a:srgbClr val="7030A0"/>
                </a:solidFill>
                <a:latin typeface="Calibri" panose="020F0502020204030204" pitchFamily="34" charset="0"/>
              </a:rPr>
              <a:t>Creative display using pictures</a:t>
            </a:r>
            <a:endParaRPr lang="en-US" sz="2800" b="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8" b="11111"/>
          <a:stretch/>
        </p:blipFill>
        <p:spPr bwMode="auto">
          <a:xfrm>
            <a:off x="4446586" y="1635441"/>
            <a:ext cx="4316414" cy="4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208" y="146257"/>
            <a:ext cx="7237943" cy="642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85950" indent="-1885950"/>
            <a:r>
              <a:rPr lang="en-US" sz="3200" b="1" dirty="0" smtClean="0">
                <a:latin typeface="Calibri" panose="020F0502020204030204" pitchFamily="34" charset="0"/>
              </a:rPr>
              <a:t>Option 4: </a:t>
            </a:r>
            <a:r>
              <a:rPr lang="en-US" sz="3200" dirty="0" smtClean="0">
                <a:latin typeface="Calibri" panose="020F0502020204030204" pitchFamily="34" charset="0"/>
              </a:rPr>
              <a:t>Posters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807934"/>
            <a:ext cx="7561793" cy="7238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2800" b="0" dirty="0">
                <a:solidFill>
                  <a:srgbClr val="7030A0"/>
                </a:solidFill>
                <a:latin typeface="Calibri" panose="020F0502020204030204" pitchFamily="34" charset="0"/>
              </a:rPr>
              <a:t>Displaying the consequence of global warming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10001" r="5555" b="4722"/>
          <a:stretch/>
        </p:blipFill>
        <p:spPr>
          <a:xfrm>
            <a:off x="762000" y="1616415"/>
            <a:ext cx="3581400" cy="4712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16415"/>
            <a:ext cx="3507424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2176030"/>
            <a:ext cx="3856568" cy="2419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2800" b="0" dirty="0">
                <a:solidFill>
                  <a:srgbClr val="7030A0"/>
                </a:solidFill>
                <a:latin typeface="Calibri" panose="020F0502020204030204" pitchFamily="34" charset="0"/>
              </a:rPr>
              <a:t>Comparison of level of education for </a:t>
            </a:r>
            <a:r>
              <a:rPr lang="en-US" sz="2800" b="0" dirty="0" err="1">
                <a:solidFill>
                  <a:srgbClr val="7030A0"/>
                </a:solidFill>
                <a:latin typeface="Calibri" panose="020F0502020204030204" pitchFamily="34" charset="0"/>
              </a:rPr>
              <a:t>Maths</a:t>
            </a:r>
            <a:r>
              <a:rPr lang="en-US" sz="2800" b="0" dirty="0">
                <a:solidFill>
                  <a:srgbClr val="7030A0"/>
                </a:solidFill>
                <a:latin typeface="Calibri" panose="020F0502020204030204" pitchFamily="34" charset="0"/>
              </a:rPr>
              <a:t> and Science in  Indiana state in USA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0"/>
            <a:ext cx="4381500" cy="677141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8208" y="146257"/>
            <a:ext cx="7237943" cy="642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85950" indent="-1885950"/>
            <a:r>
              <a:rPr lang="en-US" sz="3200" b="1" dirty="0">
                <a:latin typeface="Calibri" panose="020F0502020204030204" pitchFamily="34" charset="0"/>
              </a:rPr>
              <a:t>Option </a:t>
            </a:r>
            <a:r>
              <a:rPr lang="en-US" sz="3200" dirty="0">
                <a:latin typeface="Calibri" panose="020F0502020204030204" pitchFamily="34" charset="0"/>
              </a:rPr>
              <a:t>5</a:t>
            </a:r>
            <a:r>
              <a:rPr lang="en-US" sz="3200" b="1" dirty="0" smtClean="0">
                <a:latin typeface="Calibri" panose="020F0502020204030204" pitchFamily="34" charset="0"/>
              </a:rPr>
              <a:t>: B</a:t>
            </a:r>
            <a:r>
              <a:rPr lang="en-US" sz="3200" dirty="0" smtClean="0">
                <a:latin typeface="Calibri" panose="020F0502020204030204" pitchFamily="34" charset="0"/>
              </a:rPr>
              <a:t>rochures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0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8208" y="788667"/>
            <a:ext cx="7543800" cy="632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2800" b="0" dirty="0">
                <a:solidFill>
                  <a:srgbClr val="7030A0"/>
                </a:solidFill>
                <a:latin typeface="Calibri" panose="020F0502020204030204" pitchFamily="34" charset="0"/>
              </a:rPr>
              <a:t>Displaying the degree of disparity of city dwellers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715250" cy="513397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8208" y="146257"/>
            <a:ext cx="7237943" cy="642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85950" indent="-1885950"/>
            <a:r>
              <a:rPr lang="en-US" sz="3200" b="1" dirty="0">
                <a:latin typeface="Calibri" panose="020F0502020204030204" pitchFamily="34" charset="0"/>
              </a:rPr>
              <a:t>Option </a:t>
            </a:r>
            <a:r>
              <a:rPr lang="en-US" sz="3200" b="1" dirty="0" smtClean="0">
                <a:latin typeface="Calibri" panose="020F0502020204030204" pitchFamily="34" charset="0"/>
              </a:rPr>
              <a:t>6: </a:t>
            </a:r>
            <a:r>
              <a:rPr lang="en-US" sz="3200" dirty="0" smtClean="0">
                <a:latin typeface="Calibri" panose="020F0502020204030204" pitchFamily="34" charset="0"/>
              </a:rPr>
              <a:t>Photographs 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1219200" y="2819400"/>
            <a:ext cx="6934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6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Thank You</a:t>
            </a:r>
          </a:p>
        </p:txBody>
      </p:sp>
      <p:cxnSp>
        <p:nvCxnSpPr>
          <p:cNvPr id="47108" name="Straight Connector 2"/>
          <p:cNvCxnSpPr>
            <a:cxnSpLocks noChangeShapeType="1"/>
          </p:cNvCxnSpPr>
          <p:nvPr/>
        </p:nvCxnSpPr>
        <p:spPr bwMode="auto">
          <a:xfrm flipH="1">
            <a:off x="0" y="2667000"/>
            <a:ext cx="6705600" cy="0"/>
          </a:xfrm>
          <a:prstGeom prst="line">
            <a:avLst/>
          </a:prstGeom>
          <a:noFill/>
          <a:ln w="2540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7109" name="Straight Connector 5"/>
          <p:cNvCxnSpPr>
            <a:cxnSpLocks noChangeShapeType="1"/>
          </p:cNvCxnSpPr>
          <p:nvPr/>
        </p:nvCxnSpPr>
        <p:spPr bwMode="auto">
          <a:xfrm flipH="1">
            <a:off x="2819400" y="4038600"/>
            <a:ext cx="6324600" cy="0"/>
          </a:xfrm>
          <a:prstGeom prst="line">
            <a:avLst/>
          </a:prstGeom>
          <a:noFill/>
          <a:ln w="2540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772966"/>
            <a:ext cx="8534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>
                        <a:gamma/>
                        <a:shade val="42353"/>
                        <a:invGamma/>
                      </a:srgbClr>
                    </a:gs>
                    <a:gs pos="100000">
                      <a:srgbClr val="3366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Analysis depends on the types of data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 smtClean="0">
                <a:solidFill>
                  <a:srgbClr val="FF3300"/>
                </a:solidFill>
                <a:latin typeface="Calibri" panose="020F0502020204030204" pitchFamily="34" charset="0"/>
              </a:rPr>
              <a:t>Two types of data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07521618"/>
              </p:ext>
            </p:extLst>
          </p:nvPr>
        </p:nvGraphicFramePr>
        <p:xfrm>
          <a:off x="896470" y="2032000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018063" y="4978400"/>
            <a:ext cx="6059137" cy="1270000"/>
            <a:chOff x="1103662" y="1143000"/>
            <a:chExt cx="6059137" cy="1270000"/>
          </a:xfrm>
          <a:solidFill>
            <a:srgbClr val="FFCC66"/>
          </a:solidFill>
        </p:grpSpPr>
        <p:sp>
          <p:nvSpPr>
            <p:cNvPr id="17" name="Right Arrow 16"/>
            <p:cNvSpPr/>
            <p:nvPr/>
          </p:nvSpPr>
          <p:spPr>
            <a:xfrm>
              <a:off x="1103662" y="1143000"/>
              <a:ext cx="6059137" cy="1270000"/>
            </a:xfrm>
            <a:prstGeom prst="rightArrow">
              <a:avLst>
                <a:gd name="adj1" fmla="val 7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ight Arrow 4"/>
            <p:cNvSpPr/>
            <p:nvPr/>
          </p:nvSpPr>
          <p:spPr>
            <a:xfrm>
              <a:off x="2618447" y="1333500"/>
              <a:ext cx="4099852" cy="889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12700" rIns="254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Mode</a:t>
              </a:r>
              <a:endPara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Proportion </a:t>
              </a:r>
              <a:endPara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8192" y="4911611"/>
            <a:ext cx="2434608" cy="1412989"/>
            <a:chOff x="0" y="990598"/>
            <a:chExt cx="2434608" cy="1412989"/>
          </a:xfrm>
          <a:solidFill>
            <a:srgbClr val="FF6600"/>
          </a:solidFill>
        </p:grpSpPr>
        <p:sp>
          <p:nvSpPr>
            <p:cNvPr id="15" name="Oval 14"/>
            <p:cNvSpPr/>
            <p:nvPr/>
          </p:nvSpPr>
          <p:spPr>
            <a:xfrm>
              <a:off x="0" y="990598"/>
              <a:ext cx="2434608" cy="141298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6"/>
            <p:cNvSpPr/>
            <p:nvPr/>
          </p:nvSpPr>
          <p:spPr>
            <a:xfrm>
              <a:off x="356540" y="1197525"/>
              <a:ext cx="1721528" cy="9991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400" kern="1200" dirty="0" smtClean="0">
                  <a:latin typeface="Calibri" panose="020F0502020204030204" pitchFamily="34" charset="0"/>
                </a:rPr>
                <a:t>Qualitative</a:t>
              </a:r>
              <a:endParaRPr lang="en-US" sz="2400" kern="1200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 bwMode="auto">
          <a:xfrm>
            <a:off x="228600" y="1295400"/>
            <a:ext cx="8686800" cy="0"/>
          </a:xfrm>
          <a:prstGeom prst="line">
            <a:avLst/>
          </a:prstGeom>
          <a:gradFill rotWithShape="0">
            <a:gsLst>
              <a:gs pos="0">
                <a:srgbClr val="3366FF">
                  <a:gamma/>
                  <a:shade val="42353"/>
                  <a:invGamma/>
                </a:srgbClr>
              </a:gs>
              <a:gs pos="100000">
                <a:srgbClr val="3366FF"/>
              </a:gs>
            </a:gsLst>
            <a:lin ang="0" scaled="1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0" y="21798"/>
            <a:ext cx="8232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Summary 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Measurements  </a:t>
            </a:r>
            <a:r>
              <a:rPr lang="en-US" sz="2000" b="0" i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Cont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…</a:t>
            </a:r>
            <a:endParaRPr lang="en-US" sz="2000" b="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40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411256" y="3341135"/>
            <a:ext cx="8305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>
                        <a:gamma/>
                        <a:shade val="42353"/>
                        <a:invGamma/>
                      </a:srgbClr>
                    </a:gs>
                    <a:gs pos="100000">
                      <a:srgbClr val="3366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Eg</a:t>
            </a:r>
            <a:r>
              <a:rPr lang="en-US" alt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. Mean value of mathematics for each school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		</a:t>
            </a:r>
            <a:r>
              <a:rPr lang="en-US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          </a:t>
            </a:r>
            <a:r>
              <a:rPr lang="en-US" altLang="en-US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School A</a:t>
            </a:r>
            <a:r>
              <a:rPr lang="en-US" alt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                           </a:t>
            </a:r>
            <a:r>
              <a:rPr lang="en-US" alt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School B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Mean value </a:t>
            </a:r>
            <a:r>
              <a:rPr lang="en-US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   = </a:t>
            </a:r>
            <a:r>
              <a:rPr lang="en-US" alt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 (</a:t>
            </a:r>
            <a:r>
              <a:rPr lang="en-US" alt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53+60+67)/3 = </a:t>
            </a:r>
            <a:r>
              <a:rPr lang="en-US" altLang="en-US" sz="2400" b="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60</a:t>
            </a:r>
            <a:r>
              <a:rPr lang="en-US" alt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	  </a:t>
            </a:r>
            <a:r>
              <a:rPr lang="en-US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     </a:t>
            </a:r>
            <a:r>
              <a:rPr lang="en-US" alt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(80+84+91)/3 = </a:t>
            </a:r>
            <a:r>
              <a:rPr lang="en-US" altLang="en-US" sz="2400" b="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85</a:t>
            </a:r>
            <a:endParaRPr lang="en-US" altLang="en-US" sz="2400" b="0" u="sng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-28433" y="5353593"/>
            <a:ext cx="9159688" cy="103105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 tIns="91440" bIns="91440">
            <a:spAutoFit/>
          </a:bodyPr>
          <a:lstStyle/>
          <a:p>
            <a:pPr marL="568325" indent="-222250" eaLnBrk="1" hangingPunct="1">
              <a:lnSpc>
                <a:spcPct val="12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alt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Students of school B have shown higher mean </a:t>
            </a:r>
            <a:r>
              <a:rPr lang="en-US" alt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value</a:t>
            </a:r>
            <a:endParaRPr lang="en-US" altLang="en-US" sz="22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568325" indent="-222250" eaLnBrk="1" hangingPunct="1">
              <a:lnSpc>
                <a:spcPct val="12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alt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They </a:t>
            </a:r>
            <a:r>
              <a:rPr lang="en-US" alt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are cleverer in mathematics than those of school </a:t>
            </a:r>
            <a:r>
              <a:rPr lang="en-US" alt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</a:t>
            </a:r>
            <a:endParaRPr lang="en-US" altLang="en-US" sz="22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-15688" y="0"/>
            <a:ext cx="9159688" cy="61555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 tIns="91440" bIns="9144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Quantitative 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6414" y="2139377"/>
            <a:ext cx="7620000" cy="908623"/>
            <a:chOff x="-731762" y="940891"/>
            <a:chExt cx="9144000" cy="908623"/>
          </a:xfrm>
        </p:grpSpPr>
        <p:grpSp>
          <p:nvGrpSpPr>
            <p:cNvPr id="25614" name="Group 14"/>
            <p:cNvGrpSpPr>
              <a:grpSpLocks/>
            </p:cNvGrpSpPr>
            <p:nvPr/>
          </p:nvGrpSpPr>
          <p:grpSpPr bwMode="auto">
            <a:xfrm>
              <a:off x="-731762" y="940891"/>
              <a:ext cx="9144000" cy="908623"/>
              <a:chOff x="478" y="871"/>
              <a:chExt cx="3024" cy="403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0490" name="Text Box 4"/>
              <p:cNvSpPr txBox="1">
                <a:spLocks noChangeArrowheads="1"/>
              </p:cNvSpPr>
              <p:nvPr/>
            </p:nvSpPr>
            <p:spPr bwMode="auto">
              <a:xfrm>
                <a:off x="478" y="871"/>
                <a:ext cx="3024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</a:pPr>
                <a:r>
                  <a:rPr lang="en-US" altLang="en-US" sz="500" dirty="0" smtClean="0">
                    <a:solidFill>
                      <a:srgbClr val="000099"/>
                    </a:solidFill>
                    <a:latin typeface="Calibri" panose="020F0502020204030204" pitchFamily="34" charset="0"/>
                  </a:rPr>
                  <a:t>                                    </a:t>
                </a:r>
                <a:r>
                  <a:rPr lang="en-US" altLang="en-US" sz="2400" dirty="0" smtClean="0">
                    <a:solidFill>
                      <a:srgbClr val="004200"/>
                    </a:solidFill>
                    <a:latin typeface="Calibri" panose="020F0502020204030204" pitchFamily="34" charset="0"/>
                  </a:rPr>
                  <a:t>                                  </a:t>
                </a:r>
                <a:r>
                  <a:rPr lang="en-US" altLang="en-US" sz="2400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Sum </a:t>
                </a:r>
                <a:r>
                  <a:rPr lang="en-US" altLang="en-US" sz="24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of the data values </a:t>
                </a:r>
                <a:endParaRPr lang="en-US" altLang="en-US" sz="2000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ts val="600"/>
                  </a:spcBef>
                </a:pPr>
                <a:r>
                  <a:rPr lang="en-US" altLang="en-US" sz="2000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                                                    </a:t>
                </a:r>
                <a:r>
                  <a:rPr lang="en-US" altLang="en-US" sz="2400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No. </a:t>
                </a:r>
                <a:r>
                  <a:rPr lang="en-US" altLang="en-US" sz="24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of observations</a:t>
                </a:r>
                <a:endParaRPr lang="en-US" altLang="en-US" sz="2000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89" name="Text Box 3"/>
              <p:cNvSpPr txBox="1">
                <a:spLocks noChangeArrowheads="1"/>
              </p:cNvSpPr>
              <p:nvPr/>
            </p:nvSpPr>
            <p:spPr bwMode="auto">
              <a:xfrm>
                <a:off x="1052" y="958"/>
                <a:ext cx="374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CCFF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Mean</a:t>
                </a:r>
              </a:p>
            </p:txBody>
          </p:sp>
          <p:sp>
            <p:nvSpPr>
              <p:cNvPr id="20491" name="Line 5"/>
              <p:cNvSpPr>
                <a:spLocks noChangeShapeType="1"/>
              </p:cNvSpPr>
              <p:nvPr/>
            </p:nvSpPr>
            <p:spPr bwMode="auto">
              <a:xfrm>
                <a:off x="1667" y="1079"/>
                <a:ext cx="1078" cy="0"/>
              </a:xfrm>
              <a:prstGeom prst="line">
                <a:avLst/>
              </a:prstGeom>
              <a:grpFill/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en-US" dirty="0" smtClean="0">
                    <a:latin typeface="Calibri" panose="020F0502020204030204" pitchFamily="34" charset="0"/>
                  </a:rPr>
                  <a:t>  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6" name="Text Box 3"/>
            <p:cNvSpPr txBox="1">
              <a:spLocks noChangeArrowheads="1"/>
            </p:cNvSpPr>
            <p:nvPr/>
          </p:nvSpPr>
          <p:spPr bwMode="auto">
            <a:xfrm>
              <a:off x="2133600" y="1203325"/>
              <a:ext cx="4572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162B6C"/>
                      </a:gs>
                      <a:gs pos="100000">
                        <a:srgbClr val="3366FF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99CCFF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=</a:t>
              </a:r>
              <a:endParaRPr lang="en-US" altLang="en-US" sz="20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05154" y="681833"/>
            <a:ext cx="8232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Measures of central tendency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28600" y="1456313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4200"/>
                </a:solidFill>
                <a:latin typeface="Calibri" panose="020F0502020204030204" pitchFamily="34" charset="0"/>
              </a:rPr>
              <a:t>1. Mean</a:t>
            </a:r>
            <a:endParaRPr lang="en-US" altLang="en-US" sz="2400" dirty="0">
              <a:solidFill>
                <a:srgbClr val="004200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06414" y="1205053"/>
            <a:ext cx="8608986" cy="1"/>
          </a:xfrm>
          <a:prstGeom prst="line">
            <a:avLst/>
          </a:prstGeom>
          <a:gradFill rotWithShape="0">
            <a:gsLst>
              <a:gs pos="0">
                <a:srgbClr val="3366FF">
                  <a:gamma/>
                  <a:shade val="42353"/>
                  <a:invGamma/>
                </a:srgbClr>
              </a:gs>
              <a:gs pos="100000">
                <a:srgbClr val="3366FF"/>
              </a:gs>
            </a:gsLst>
            <a:lin ang="0" scaled="1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629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451" y="2812451"/>
            <a:ext cx="76962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5000"/>
              </a:lnSpc>
              <a:spcAft>
                <a:spcPts val="0"/>
              </a:spcAft>
            </a:pPr>
            <a:r>
              <a:rPr lang="en-US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228600">
              <a:lnSpc>
                <a:spcPct val="125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Advantage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76263" lvl="0" indent="-350838">
              <a:lnSpc>
                <a:spcPct val="12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Outliers do not affect on the Median </a:t>
            </a:r>
          </a:p>
          <a:p>
            <a:pPr marL="576263" lvl="0" indent="-350838">
              <a:lnSpc>
                <a:spcPct val="12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Usually 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preferred measure of central tendency when the distribution is not symmetrical</a:t>
            </a:r>
            <a:endParaRPr lang="en-US" sz="24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2400" y="1651467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9pPr>
          </a:lstStyle>
          <a:p>
            <a:pPr marL="1027113" indent="-1027113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Median: M</a:t>
            </a:r>
            <a:r>
              <a:rPr lang="en-US" altLang="en-U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iddle value of the data set, after arraigning it in to ascending or descending order</a:t>
            </a:r>
            <a:endParaRPr lang="en-US" alt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-32748" y="5486400"/>
            <a:ext cx="9159688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2400" dirty="0" smtClean="0">
                <a:ln w="9525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Are mean &amp; median values enough </a:t>
            </a:r>
            <a:r>
              <a:rPr lang="en-US" altLang="en-US" sz="2400" dirty="0">
                <a:ln w="9525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to make </a:t>
            </a:r>
          </a:p>
          <a:p>
            <a:pPr algn="ctr" eaLnBrk="1" hangingPunct="1">
              <a:defRPr/>
            </a:pPr>
            <a:r>
              <a:rPr lang="en-US" altLang="en-US" sz="2400" dirty="0">
                <a:ln w="9525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 reasonable conclusion?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7" y="96711"/>
            <a:ext cx="8232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Quantitative Data 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Analysis  </a:t>
            </a:r>
            <a:r>
              <a:rPr lang="en-US" sz="2000" b="0" i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Cont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…</a:t>
            </a:r>
            <a:endParaRPr lang="en-US" sz="2000" b="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754" y="729755"/>
            <a:ext cx="1473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004200"/>
                </a:solidFill>
                <a:latin typeface="Calibri" panose="020F0502020204030204" pitchFamily="34" charset="0"/>
              </a:rPr>
              <a:t>2. Median</a:t>
            </a:r>
            <a:endParaRPr lang="en-US" sz="2400" dirty="0">
              <a:solidFill>
                <a:srgbClr val="004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6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1628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Eg</a:t>
            </a:r>
            <a:r>
              <a:rPr lang="en-US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 1 - Suppose  Marks for Mathematics in 2 schools</a:t>
            </a:r>
          </a:p>
          <a:p>
            <a:pPr marL="627063" indent="-627063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	    </a:t>
            </a:r>
            <a:r>
              <a:rPr lang="en-US" alt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School C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		     </a:t>
            </a:r>
            <a:r>
              <a:rPr lang="en-US" alt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School D</a:t>
            </a:r>
          </a:p>
          <a:p>
            <a:pPr marL="627063" indent="-627063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	Stud. 1 -  53		 Stud. 1 -  25</a:t>
            </a:r>
          </a:p>
          <a:p>
            <a:pPr marL="627063" indent="-627063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	Stud. 2 -  60		 Stud. 2 -  60</a:t>
            </a:r>
          </a:p>
          <a:p>
            <a:pPr marL="627063" indent="-627063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	Stud. 3 -  67		 Stud. 3 -  95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85800" y="6096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162B6C"/>
                    </a:gs>
                    <a:gs pos="100000">
                      <a:srgbClr val="3366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Let See…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52400" y="3347166"/>
            <a:ext cx="632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162B6C"/>
                    </a:gs>
                    <a:gs pos="100000">
                      <a:srgbClr val="3366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0" dirty="0">
                <a:solidFill>
                  <a:srgbClr val="FF0000"/>
                </a:solidFill>
                <a:latin typeface="Arial" panose="020B0604020202020204" pitchFamily="34" charset="0"/>
              </a:rPr>
              <a:t>Considering the </a:t>
            </a:r>
            <a:r>
              <a:rPr lang="en-US" altLang="en-US" sz="2000" b="0" dirty="0" smtClean="0">
                <a:solidFill>
                  <a:srgbClr val="FF0000"/>
                </a:solidFill>
                <a:latin typeface="Arial" panose="020B0604020202020204" pitchFamily="34" charset="0"/>
              </a:rPr>
              <a:t>Mean &amp; Median  </a:t>
            </a:r>
            <a:r>
              <a:rPr lang="en-US" altLang="en-US" sz="2000" b="0" dirty="0">
                <a:solidFill>
                  <a:srgbClr val="FF0000"/>
                </a:solidFill>
                <a:latin typeface="Arial" panose="020B0604020202020204" pitchFamily="34" charset="0"/>
              </a:rPr>
              <a:t>values</a:t>
            </a:r>
            <a:r>
              <a:rPr lang="en-US" altLang="en-US" sz="2400" b="0" dirty="0" smtClean="0">
                <a:solidFill>
                  <a:srgbClr val="FF0000"/>
                </a:solidFill>
                <a:latin typeface="Arial" panose="020B0604020202020204" pitchFamily="34" charset="0"/>
              </a:rPr>
              <a:t>…</a:t>
            </a:r>
            <a:endParaRPr lang="en-US" altLang="en-US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6781800" y="4648200"/>
            <a:ext cx="2133600" cy="1981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0" dirty="0">
                <a:solidFill>
                  <a:srgbClr val="FF0000"/>
                </a:solidFill>
                <a:latin typeface="Calibri" panose="020F0502020204030204" pitchFamily="34" charset="0"/>
              </a:rPr>
              <a:t>Answer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  <a:latin typeface="Calibri" panose="020F0502020204030204" pitchFamily="34" charset="0"/>
              </a:rPr>
              <a:t>NO…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19100" y="5257800"/>
            <a:ext cx="6324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162B6C"/>
                    </a:gs>
                    <a:gs pos="100000">
                      <a:srgbClr val="3366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All </a:t>
            </a:r>
            <a:r>
              <a:rPr lang="en-US" altLang="en-US" sz="2400" b="0" dirty="0">
                <a:solidFill>
                  <a:srgbClr val="FF0000"/>
                </a:solidFill>
                <a:latin typeface="Calibri" panose="020F0502020204030204" pitchFamily="34" charset="0"/>
              </a:rPr>
              <a:t>values are equal…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/>
            <a:endParaRPr lang="en-US" altLang="en-US" sz="1600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Are two schools’ performance are equal?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974467"/>
              </p:ext>
            </p:extLst>
          </p:nvPr>
        </p:nvGraphicFramePr>
        <p:xfrm>
          <a:off x="820738" y="3955597"/>
          <a:ext cx="4589462" cy="122600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662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6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</a:rPr>
                        <a:t>Measurement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</a:rPr>
                        <a:t>School C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</a:rPr>
                        <a:t>School D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6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6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137" y="96711"/>
            <a:ext cx="8232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Quantitative Data 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Analysis  </a:t>
            </a:r>
            <a:r>
              <a:rPr lang="en-US" sz="2000" b="0" i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Cont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…</a:t>
            </a:r>
            <a:endParaRPr lang="en-US" sz="2000" b="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3" grpId="0"/>
      <p:bldP spid="27654" grpId="0"/>
      <p:bldP spid="27657" grpId="0" animBg="1"/>
      <p:bldP spid="276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3657600"/>
            <a:ext cx="9144000" cy="27432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99CCFF"/>
              </a:solidFill>
              <a:effectLst/>
              <a:latin typeface="Times New Roman" pitchFamily="18" charset="0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2743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err="1" smtClean="0">
                <a:latin typeface="Calibri" panose="020F0502020204030204" pitchFamily="34" charset="0"/>
              </a:rPr>
              <a:t>Eg</a:t>
            </a:r>
            <a:r>
              <a:rPr lang="en-US" altLang="en-US" sz="2400" dirty="0" smtClean="0">
                <a:latin typeface="Calibri" panose="020F0502020204030204" pitchFamily="34" charset="0"/>
              </a:rPr>
              <a:t>. 2 – Let’s consider the batting scores of two Cricketers in 3 matches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i="1" dirty="0" smtClean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i="1" dirty="0" smtClean="0">
                <a:latin typeface="Arial" panose="020B0604020202020204" pitchFamily="34" charset="0"/>
              </a:rPr>
              <a:t>	           </a:t>
            </a:r>
            <a:r>
              <a:rPr lang="en-US" altLang="en-US" sz="2400" b="1" dirty="0" smtClean="0">
                <a:latin typeface="Calibri" panose="020F0502020204030204" pitchFamily="34" charset="0"/>
              </a:rPr>
              <a:t>Cricketer A		     Cricketer B	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FontTx/>
              <a:buNone/>
            </a:pPr>
            <a:r>
              <a:rPr lang="en-US" altLang="en-US" sz="2400" dirty="0" smtClean="0">
                <a:latin typeface="Calibri" panose="020F0502020204030204" pitchFamily="34" charset="0"/>
              </a:rPr>
              <a:t>			45			 100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FontTx/>
              <a:buNone/>
            </a:pPr>
            <a:r>
              <a:rPr lang="en-US" altLang="en-US" sz="2400" dirty="0" smtClean="0">
                <a:latin typeface="Calibri" panose="020F0502020204030204" pitchFamily="34" charset="0"/>
              </a:rPr>
              <a:t>			50			     0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FontTx/>
              <a:buNone/>
            </a:pPr>
            <a:r>
              <a:rPr lang="en-US" altLang="en-US" sz="2400" dirty="0" smtClean="0">
                <a:latin typeface="Calibri" panose="020F0502020204030204" pitchFamily="34" charset="0"/>
              </a:rPr>
              <a:t>			55			  50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dirty="0" smtClean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228600" y="3810000"/>
            <a:ext cx="8686800" cy="2438400"/>
          </a:xfrm>
          <a:prstGeom prst="irregularSeal2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CC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0" i="1" dirty="0">
                <a:solidFill>
                  <a:srgbClr val="FF0000"/>
                </a:solidFill>
                <a:latin typeface="Calibri" panose="020F0502020204030204" pitchFamily="34" charset="0"/>
              </a:rPr>
              <a:t>Who will be more </a:t>
            </a:r>
          </a:p>
          <a:p>
            <a:pPr algn="ctr" eaLnBrk="1" hangingPunct="1"/>
            <a:r>
              <a:rPr lang="en-US" altLang="en-US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DANGEROUS  </a:t>
            </a:r>
          </a:p>
          <a:p>
            <a:pPr algn="ctr" eaLnBrk="1" hangingPunct="1"/>
            <a:r>
              <a:rPr lang="en-US" altLang="en-US" sz="2000" b="0" i="1" dirty="0">
                <a:solidFill>
                  <a:srgbClr val="FF0000"/>
                </a:solidFill>
                <a:latin typeface="Calibri" panose="020F0502020204030204" pitchFamily="34" charset="0"/>
              </a:rPr>
              <a:t>to the bowling side???</a:t>
            </a:r>
            <a:r>
              <a:rPr lang="en-US" altLang="en-US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7" y="96711"/>
            <a:ext cx="8232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Quantitative Data 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Analysis  </a:t>
            </a:r>
            <a:r>
              <a:rPr lang="en-US" sz="2000" b="0" i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Cont</a:t>
            </a:r>
            <a:r>
              <a:rPr lang="en-US" sz="2000" b="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…</a:t>
            </a:r>
            <a:endParaRPr lang="en-US" sz="2000" b="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9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797" grpId="0"/>
      <p:bldP spid="33798" grpId="0" uiExpan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3366FF">
                <a:gamma/>
                <a:shade val="42353"/>
                <a:invGamma/>
              </a:srgbClr>
            </a:gs>
            <a:gs pos="100000">
              <a:srgbClr val="3366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99CC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3366FF">
                <a:gamma/>
                <a:shade val="42353"/>
                <a:invGamma/>
              </a:srgbClr>
            </a:gs>
            <a:gs pos="100000">
              <a:srgbClr val="3366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99CC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1019</Words>
  <Application>Microsoft Office PowerPoint</Application>
  <PresentationFormat>On-screen Show (4:3)</PresentationFormat>
  <Paragraphs>258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Arial</vt:lpstr>
      <vt:lpstr>Arial Narrow</vt:lpstr>
      <vt:lpstr>Book Antiqua</vt:lpstr>
      <vt:lpstr>Bookman Old Style</vt:lpstr>
      <vt:lpstr>Calibri</vt:lpstr>
      <vt:lpstr>Comic Sans MS</vt:lpstr>
      <vt:lpstr>DL-Anurada</vt:lpstr>
      <vt:lpstr>Iskoola Pota</vt:lpstr>
      <vt:lpstr>Latha</vt:lpstr>
      <vt:lpstr>Symbol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Incorrect Type  Eg. a line chart is drawn instead of a bar chart</vt:lpstr>
      <vt:lpstr>Incorrect type Cont…  Correct Graph</vt:lpstr>
      <vt:lpstr>2. Inaccurately drawn  Eg. a pictogram where the areas of the pictures are not proportional to data </vt:lpstr>
      <vt:lpstr>3. Difficult to interpret  Eg. Including too much data on one chart</vt:lpstr>
      <vt:lpstr>Difficult to interpret Cont…</vt:lpstr>
      <vt:lpstr>PowerPoint Presentation</vt:lpstr>
      <vt:lpstr>4. Inappropriate to audience  Eg. Using a logarithmic scale in a tabloid newspaper article</vt:lpstr>
      <vt:lpstr>5. Misleading  Eg. Not including the zero point on the y-axis of a bar chart</vt:lpstr>
      <vt:lpstr>Misleading Cont…</vt:lpstr>
      <vt:lpstr>PowerPoint Presentation</vt:lpstr>
      <vt:lpstr>Relevant authorities of the TV channel apologized for the fault</vt:lpstr>
      <vt:lpstr>6. Three-dimensional effects  Eg. Using a three-dimensional chart when a two-dimensional chart would do</vt:lpstr>
      <vt:lpstr>Three-dimensional effects  Cont…</vt:lpstr>
      <vt:lpstr>PowerPoint Presentation</vt:lpstr>
      <vt:lpstr>Option 1: Statement  comparing the size of an item with a well-known one</vt:lpstr>
      <vt:lpstr>Statement Cont…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Priyadarshana</dc:creator>
  <cp:lastModifiedBy>Dell</cp:lastModifiedBy>
  <cp:revision>179</cp:revision>
  <dcterms:created xsi:type="dcterms:W3CDTF">2005-07-13T11:14:04Z</dcterms:created>
  <dcterms:modified xsi:type="dcterms:W3CDTF">2021-10-18T05:10:54Z</dcterms:modified>
</cp:coreProperties>
</file>