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7.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4"/>
  </p:notesMasterIdLst>
  <p:sldIdLst>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290" r:id="rId43"/>
    <p:sldId id="257" r:id="rId44"/>
    <p:sldId id="260" r:id="rId45"/>
    <p:sldId id="259" r:id="rId46"/>
    <p:sldId id="291" r:id="rId47"/>
    <p:sldId id="261" r:id="rId48"/>
    <p:sldId id="262" r:id="rId49"/>
    <p:sldId id="265" r:id="rId50"/>
    <p:sldId id="264" r:id="rId51"/>
    <p:sldId id="288" r:id="rId52"/>
    <p:sldId id="270" r:id="rId53"/>
    <p:sldId id="289" r:id="rId54"/>
    <p:sldId id="269" r:id="rId55"/>
    <p:sldId id="271" r:id="rId56"/>
    <p:sldId id="272" r:id="rId57"/>
    <p:sldId id="273" r:id="rId58"/>
    <p:sldId id="274" r:id="rId59"/>
    <p:sldId id="278" r:id="rId60"/>
    <p:sldId id="281" r:id="rId61"/>
    <p:sldId id="282" r:id="rId62"/>
    <p:sldId id="284" r:id="rId63"/>
    <p:sldId id="285" r:id="rId64"/>
    <p:sldId id="286" r:id="rId65"/>
    <p:sldId id="287" r:id="rId66"/>
    <p:sldId id="332" r:id="rId67"/>
    <p:sldId id="333" r:id="rId68"/>
    <p:sldId id="334" r:id="rId69"/>
    <p:sldId id="335" r:id="rId70"/>
    <p:sldId id="336" r:id="rId71"/>
    <p:sldId id="337" r:id="rId72"/>
    <p:sldId id="33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93C7"/>
    <a:srgbClr val="B621C1"/>
    <a:srgbClr val="C91BC9"/>
    <a:srgbClr val="D50EC7"/>
    <a:srgbClr val="DC5A79"/>
    <a:srgbClr val="72325B"/>
    <a:srgbClr val="7D5F59"/>
    <a:srgbClr val="926F68"/>
    <a:srgbClr val="793F5B"/>
    <a:srgbClr val="AE6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86" d="100"/>
          <a:sy n="86" d="100"/>
        </p:scale>
        <p:origin x="46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oleObject" Target="file:///F:\Data%20files-final\Finalized\CC1%20Tabulation\Tables%20CC1.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Data%20files-final\Tabulations\CC2%20Tabulation\Tables%20CC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Data%20files-final\Tabulations\CC2%20Tabulation\Tables%20CC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Data%20files-final\Final%20Report\All%20graphs%2027%20Sep%20202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792397399188736"/>
          <c:y val="2.7969458363159144E-2"/>
          <c:w val="0.80236869098259267"/>
          <c:h val="0.90138462200421665"/>
        </c:manualLayout>
      </c:layout>
      <c:barChart>
        <c:barDir val="bar"/>
        <c:grouping val="clustered"/>
        <c:varyColors val="0"/>
        <c:ser>
          <c:idx val="0"/>
          <c:order val="0"/>
          <c:tx>
            <c:strRef>
              <c:f>A3b!$B$65</c:f>
              <c:strCache>
                <c:ptCount val="1"/>
                <c:pt idx="0">
                  <c:v>Number</c:v>
                </c:pt>
              </c:strCache>
            </c:strRef>
          </c:tx>
          <c:invertIfNegative val="0"/>
          <c:dLbls>
            <c:spPr>
              <a:noFill/>
              <a:ln>
                <a:noFill/>
              </a:ln>
              <a:effectLst/>
            </c:spPr>
            <c:txPr>
              <a:bodyPr rot="0" vert="horz"/>
              <a:lstStyle/>
              <a:p>
                <a:pPr>
                  <a:defRPr sz="1100">
                    <a:solidFill>
                      <a:schemeClr val="tx2">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A3b!$A$66:$A$90</c:f>
              <c:strCache>
                <c:ptCount val="25"/>
                <c:pt idx="0">
                  <c:v>Polonnaruwa</c:v>
                </c:pt>
                <c:pt idx="1">
                  <c:v>Hambantota</c:v>
                </c:pt>
                <c:pt idx="2">
                  <c:v>Vavuniya</c:v>
                </c:pt>
                <c:pt idx="3">
                  <c:v>Mullaitivu</c:v>
                </c:pt>
                <c:pt idx="4">
                  <c:v>Moneragala</c:v>
                </c:pt>
                <c:pt idx="5">
                  <c:v>Matara</c:v>
                </c:pt>
                <c:pt idx="6">
                  <c:v>Mannar</c:v>
                </c:pt>
                <c:pt idx="7">
                  <c:v>Kegalle</c:v>
                </c:pt>
                <c:pt idx="8">
                  <c:v>Matale</c:v>
                </c:pt>
                <c:pt idx="9">
                  <c:v>Nuwaraeliya</c:v>
                </c:pt>
                <c:pt idx="10">
                  <c:v>Kilinochchi</c:v>
                </c:pt>
                <c:pt idx="11">
                  <c:v>Anuradhapura</c:v>
                </c:pt>
                <c:pt idx="12">
                  <c:v>Ampara</c:v>
                </c:pt>
                <c:pt idx="13">
                  <c:v>Badulla</c:v>
                </c:pt>
                <c:pt idx="14">
                  <c:v>Ratnapura</c:v>
                </c:pt>
                <c:pt idx="15">
                  <c:v>Jaffna</c:v>
                </c:pt>
                <c:pt idx="16">
                  <c:v>Trincomalee</c:v>
                </c:pt>
                <c:pt idx="17">
                  <c:v>Puttalam</c:v>
                </c:pt>
                <c:pt idx="18">
                  <c:v>Kurunegala</c:v>
                </c:pt>
                <c:pt idx="19">
                  <c:v>Galle</c:v>
                </c:pt>
                <c:pt idx="20">
                  <c:v>Kalutara</c:v>
                </c:pt>
                <c:pt idx="21">
                  <c:v>Kandy</c:v>
                </c:pt>
                <c:pt idx="22">
                  <c:v>Batticaloa</c:v>
                </c:pt>
                <c:pt idx="23">
                  <c:v>Colombo</c:v>
                </c:pt>
                <c:pt idx="24">
                  <c:v>Gampaha</c:v>
                </c:pt>
              </c:strCache>
            </c:strRef>
          </c:cat>
          <c:val>
            <c:numRef>
              <c:f>A3b!$B$66:$B$90</c:f>
              <c:numCache>
                <c:formatCode>###0</c:formatCode>
                <c:ptCount val="25"/>
                <c:pt idx="0">
                  <c:v>4</c:v>
                </c:pt>
                <c:pt idx="1">
                  <c:v>5</c:v>
                </c:pt>
                <c:pt idx="2">
                  <c:v>5</c:v>
                </c:pt>
                <c:pt idx="3">
                  <c:v>5</c:v>
                </c:pt>
                <c:pt idx="4">
                  <c:v>5</c:v>
                </c:pt>
                <c:pt idx="5">
                  <c:v>6</c:v>
                </c:pt>
                <c:pt idx="6">
                  <c:v>6</c:v>
                </c:pt>
                <c:pt idx="7">
                  <c:v>7</c:v>
                </c:pt>
                <c:pt idx="8">
                  <c:v>8</c:v>
                </c:pt>
                <c:pt idx="9">
                  <c:v>8</c:v>
                </c:pt>
                <c:pt idx="10">
                  <c:v>11</c:v>
                </c:pt>
                <c:pt idx="11">
                  <c:v>11</c:v>
                </c:pt>
                <c:pt idx="12">
                  <c:v>12</c:v>
                </c:pt>
                <c:pt idx="13">
                  <c:v>12</c:v>
                </c:pt>
                <c:pt idx="14">
                  <c:v>12</c:v>
                </c:pt>
                <c:pt idx="15">
                  <c:v>14</c:v>
                </c:pt>
                <c:pt idx="16">
                  <c:v>17</c:v>
                </c:pt>
                <c:pt idx="17">
                  <c:v>17</c:v>
                </c:pt>
                <c:pt idx="18">
                  <c:v>19</c:v>
                </c:pt>
                <c:pt idx="19">
                  <c:v>20</c:v>
                </c:pt>
                <c:pt idx="20">
                  <c:v>22</c:v>
                </c:pt>
                <c:pt idx="21">
                  <c:v>22</c:v>
                </c:pt>
                <c:pt idx="22">
                  <c:v>32</c:v>
                </c:pt>
                <c:pt idx="23">
                  <c:v>44</c:v>
                </c:pt>
                <c:pt idx="24">
                  <c:v>55</c:v>
                </c:pt>
              </c:numCache>
            </c:numRef>
          </c:val>
          <c:extLst>
            <c:ext xmlns:c16="http://schemas.microsoft.com/office/drawing/2014/chart" uri="{C3380CC4-5D6E-409C-BE32-E72D297353CC}">
              <c16:uniqueId val="{00000000-885B-4346-A447-4A522F37157D}"/>
            </c:ext>
          </c:extLst>
        </c:ser>
        <c:dLbls>
          <c:showLegendKey val="0"/>
          <c:showVal val="0"/>
          <c:showCatName val="0"/>
          <c:showSerName val="0"/>
          <c:showPercent val="0"/>
          <c:showBubbleSize val="0"/>
        </c:dLbls>
        <c:gapWidth val="78"/>
        <c:axId val="120690176"/>
        <c:axId val="100693056"/>
      </c:barChart>
      <c:catAx>
        <c:axId val="120690176"/>
        <c:scaling>
          <c:orientation val="minMax"/>
        </c:scaling>
        <c:delete val="0"/>
        <c:axPos val="l"/>
        <c:numFmt formatCode="General" sourceLinked="0"/>
        <c:majorTickMark val="out"/>
        <c:minorTickMark val="none"/>
        <c:tickLblPos val="nextTo"/>
        <c:txPr>
          <a:bodyPr rot="-60000000" vert="horz"/>
          <a:lstStyle/>
          <a:p>
            <a:pPr>
              <a:defRPr sz="1100">
                <a:solidFill>
                  <a:schemeClr val="tx2">
                    <a:lumMod val="50000"/>
                  </a:schemeClr>
                </a:solidFill>
              </a:defRPr>
            </a:pPr>
            <a:endParaRPr lang="en-US"/>
          </a:p>
        </c:txPr>
        <c:crossAx val="100693056"/>
        <c:crosses val="autoZero"/>
        <c:auto val="1"/>
        <c:lblAlgn val="ctr"/>
        <c:lblOffset val="100"/>
        <c:noMultiLvlLbl val="0"/>
      </c:catAx>
      <c:valAx>
        <c:axId val="100693056"/>
        <c:scaling>
          <c:orientation val="minMax"/>
        </c:scaling>
        <c:delete val="0"/>
        <c:axPos val="b"/>
        <c:numFmt formatCode="###0" sourceLinked="1"/>
        <c:majorTickMark val="out"/>
        <c:minorTickMark val="none"/>
        <c:tickLblPos val="nextTo"/>
        <c:txPr>
          <a:bodyPr rot="-60000000" vert="horz"/>
          <a:lstStyle/>
          <a:p>
            <a:pPr>
              <a:defRPr sz="1200">
                <a:solidFill>
                  <a:schemeClr val="tx2">
                    <a:lumMod val="50000"/>
                  </a:schemeClr>
                </a:solidFill>
              </a:defRPr>
            </a:pPr>
            <a:endParaRPr lang="en-US"/>
          </a:p>
        </c:txPr>
        <c:crossAx val="120690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76385463672833E-4"/>
          <c:y val="5.7574024284915122E-3"/>
          <c:w val="0.98343692984033104"/>
          <c:h val="0.99424259757150846"/>
        </c:manualLayout>
      </c:layout>
      <c:barChart>
        <c:barDir val="bar"/>
        <c:grouping val="stacked"/>
        <c:varyColors val="0"/>
        <c:ser>
          <c:idx val="0"/>
          <c:order val="0"/>
          <c:tx>
            <c:strRef>
              <c:f>'Figure 9'!$A$4</c:f>
              <c:strCache>
                <c:ptCount val="1"/>
                <c:pt idx="0">
                  <c:v>Being an orphan</c:v>
                </c:pt>
              </c:strCache>
            </c:strRef>
          </c:tx>
          <c:spPr>
            <a:solidFill>
              <a:schemeClr val="accent1"/>
            </a:solidFill>
            <a:ln>
              <a:noFill/>
            </a:ln>
            <a:effectLst/>
          </c:spPr>
          <c:invertIfNegative val="0"/>
          <c:dLbls>
            <c:dLbl>
              <c:idx val="0"/>
              <c:layout>
                <c:manualLayout>
                  <c:x val="0"/>
                  <c:y val="-0.28798663309116884"/>
                </c:manualLayout>
              </c:layout>
              <c:tx>
                <c:rich>
                  <a:bodyPr rot="0" spcFirstLastPara="1" vertOverflow="ellipsis" vert="horz" wrap="square"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793F5B"/>
                        </a:solidFill>
                        <a:latin typeface="Avenir LT Std 45 Book" pitchFamily="34" charset="0"/>
                        <a:ea typeface="+mn-ea"/>
                        <a:cs typeface="+mn-cs"/>
                      </a:defRPr>
                    </a:pPr>
                    <a:r>
                      <a:rPr lang="en-US" sz="1600" b="0" i="0" u="none" strike="noStrike" kern="1200" baseline="0" dirty="0" err="1">
                        <a:solidFill>
                          <a:srgbClr val="793F5B"/>
                        </a:solidFill>
                        <a:latin typeface="Avenir LT Std 45 Book" pitchFamily="34" charset="0"/>
                      </a:rPr>
                      <a:t>අනාථ</a:t>
                    </a:r>
                    <a:r>
                      <a:rPr lang="en-US" sz="1600" b="0" i="0" u="none" strike="noStrike" kern="1200" baseline="0" dirty="0">
                        <a:solidFill>
                          <a:srgbClr val="793F5B"/>
                        </a:solidFill>
                        <a:latin typeface="Avenir LT Std 45 Book" pitchFamily="34" charset="0"/>
                      </a:rPr>
                      <a:t> </a:t>
                    </a:r>
                    <a:r>
                      <a:rPr lang="en-US" sz="1600" b="0" i="0" u="none" strike="noStrike" kern="1200" baseline="0" dirty="0" err="1">
                        <a:solidFill>
                          <a:srgbClr val="793F5B"/>
                        </a:solidFill>
                        <a:latin typeface="Avenir LT Std 45 Book" pitchFamily="34" charset="0"/>
                      </a:rPr>
                      <a:t>ළමයකු</a:t>
                    </a:r>
                    <a:r>
                      <a:rPr lang="en-US" sz="1600" b="0" i="0" u="none" strike="noStrike" kern="1200" baseline="0" dirty="0">
                        <a:solidFill>
                          <a:srgbClr val="793F5B"/>
                        </a:solidFill>
                        <a:latin typeface="Avenir LT Std 45 Book" pitchFamily="34" charset="0"/>
                      </a:rPr>
                      <a:t> </a:t>
                    </a:r>
                    <a:r>
                      <a:rPr lang="en-US" sz="1600" b="0" i="0" u="none" strike="noStrike" kern="1200" baseline="0" dirty="0" err="1">
                        <a:solidFill>
                          <a:srgbClr val="793F5B"/>
                        </a:solidFill>
                        <a:latin typeface="Avenir LT Std 45 Book" pitchFamily="34" charset="0"/>
                      </a:rPr>
                      <a:t>වීම</a:t>
                    </a:r>
                    <a:r>
                      <a:rPr lang="en-US" sz="1600" b="0" i="0" u="none" strike="noStrike" kern="1200" baseline="0" dirty="0">
                        <a:solidFill>
                          <a:srgbClr val="793F5B"/>
                        </a:solidFill>
                        <a:latin typeface="Avenir LT Std 45 Book"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793F5B"/>
                        </a:solidFill>
                        <a:latin typeface="Avenir LT Std 45 Book" pitchFamily="34" charset="0"/>
                        <a:ea typeface="+mn-ea"/>
                        <a:cs typeface="+mn-cs"/>
                      </a:defRPr>
                    </a:pPr>
                    <a:r>
                      <a:rPr lang="en-US" sz="1600" dirty="0">
                        <a:solidFill>
                          <a:srgbClr val="793F5B"/>
                        </a:solidFill>
                        <a:latin typeface="Avenir LT Std 45 Book" pitchFamily="34" charset="0"/>
                      </a:rPr>
                      <a:t>Being an </a:t>
                    </a: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793F5B"/>
                        </a:solidFill>
                        <a:latin typeface="Avenir LT Std 45 Book" pitchFamily="34" charset="0"/>
                        <a:ea typeface="+mn-ea"/>
                        <a:cs typeface="+mn-cs"/>
                      </a:defRPr>
                    </a:pPr>
                    <a:r>
                      <a:rPr lang="en-US" sz="1600" dirty="0">
                        <a:solidFill>
                          <a:srgbClr val="793F5B"/>
                        </a:solidFill>
                        <a:latin typeface="Avenir LT Std 45 Book" pitchFamily="34" charset="0"/>
                      </a:rPr>
                      <a:t>orphan,  267 (2.5%) </a:t>
                    </a:r>
                    <a:endParaRPr lang="en-US" sz="1600" dirty="0">
                      <a:solidFill>
                        <a:srgbClr val="793F5B"/>
                      </a:solidFill>
                    </a:endParaRPr>
                  </a:p>
                </c:rich>
              </c:tx>
              <c:spPr>
                <a:noFill/>
                <a:ln>
                  <a:noFill/>
                </a:ln>
                <a:effectLst/>
              </c:spPr>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3D5-4A6B-8ADF-DB440969DBFF}"/>
                </c:ext>
              </c:extLst>
            </c:dLbl>
            <c:spPr>
              <a:noFill/>
              <a:ln>
                <a:noFill/>
              </a:ln>
              <a:effectLst/>
            </c:spPr>
            <c:txPr>
              <a:bodyPr rot="0" spcFirstLastPara="1" vertOverflow="ellipsis" vert="horz" wrap="square" anchor="ctr" anchorCtr="1"/>
              <a:lstStyle/>
              <a:p>
                <a:pPr>
                  <a:defRPr sz="2000" b="0" i="0" u="none" strike="noStrike" kern="1200" baseline="0">
                    <a:solidFill>
                      <a:srgbClr val="B06588"/>
                    </a:solidFill>
                    <a:latin typeface="Avenir LT Std 45 Book" pitchFamily="34" charset="0"/>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val>
            <c:numRef>
              <c:f>'Figure 9'!$B$4</c:f>
              <c:numCache>
                <c:formatCode>_(* #,##0_);_(* \(#,##0\);_(* "-"??_);_(@_)</c:formatCode>
                <c:ptCount val="1"/>
                <c:pt idx="0">
                  <c:v>267</c:v>
                </c:pt>
              </c:numCache>
            </c:numRef>
          </c:val>
          <c:extLst>
            <c:ext xmlns:c16="http://schemas.microsoft.com/office/drawing/2014/chart" uri="{C3380CC4-5D6E-409C-BE32-E72D297353CC}">
              <c16:uniqueId val="{00000001-13D5-4A6B-8ADF-DB440969DBFF}"/>
            </c:ext>
          </c:extLst>
        </c:ser>
        <c:ser>
          <c:idx val="1"/>
          <c:order val="1"/>
          <c:tx>
            <c:strRef>
              <c:f>'Figure 9'!$A$5</c:f>
              <c:strCache>
                <c:ptCount val="1"/>
                <c:pt idx="0">
                  <c:v>Being an abandoned child</c:v>
                </c:pt>
              </c:strCache>
            </c:strRef>
          </c:tx>
          <c:spPr>
            <a:solidFill>
              <a:srgbClr val="D18096"/>
            </a:solidFill>
            <a:ln>
              <a:noFill/>
            </a:ln>
            <a:effectLst/>
          </c:spPr>
          <c:invertIfNegative val="0"/>
          <c:dLbls>
            <c:dLbl>
              <c:idx val="0"/>
              <c:layout>
                <c:manualLayout>
                  <c:x val="3.5797318494762337E-2"/>
                  <c:y val="0.31727788183516231"/>
                </c:manualLayout>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DC5A79"/>
                        </a:solidFill>
                        <a:latin typeface="Avenir LT Std 45 Book" pitchFamily="34" charset="0"/>
                        <a:ea typeface="+mn-ea"/>
                        <a:cs typeface="+mn-cs"/>
                      </a:defRPr>
                    </a:pPr>
                    <a:r>
                      <a:rPr lang="en-US" sz="1600" b="0" i="0" u="none" strike="noStrike" kern="1200" baseline="0" dirty="0" err="1">
                        <a:solidFill>
                          <a:srgbClr val="DC5A79"/>
                        </a:solidFill>
                        <a:latin typeface="Avenir LT Std 45 Book" pitchFamily="34" charset="0"/>
                      </a:rPr>
                      <a:t>අත්හල</a:t>
                    </a:r>
                    <a:r>
                      <a:rPr lang="en-US" sz="1600" b="0" i="0" u="none" strike="noStrike" kern="1200" baseline="0" dirty="0">
                        <a:solidFill>
                          <a:srgbClr val="DC5A79"/>
                        </a:solidFill>
                        <a:latin typeface="Avenir LT Std 45 Book" pitchFamily="34" charset="0"/>
                      </a:rPr>
                      <a:t> </a:t>
                    </a:r>
                    <a:r>
                      <a:rPr lang="en-US" sz="1600" b="0" i="0" u="none" strike="noStrike" kern="1200" baseline="0" dirty="0" err="1">
                        <a:solidFill>
                          <a:srgbClr val="DC5A79"/>
                        </a:solidFill>
                        <a:latin typeface="Avenir LT Std 45 Book" pitchFamily="34" charset="0"/>
                      </a:rPr>
                      <a:t>ළමයකු</a:t>
                    </a:r>
                    <a:r>
                      <a:rPr lang="en-US" sz="1600" b="0" i="0" u="none" strike="noStrike" kern="1200" baseline="0" dirty="0">
                        <a:solidFill>
                          <a:srgbClr val="DC5A79"/>
                        </a:solidFill>
                        <a:latin typeface="Avenir LT Std 45 Book" pitchFamily="34" charset="0"/>
                      </a:rPr>
                      <a:t> </a:t>
                    </a:r>
                    <a:r>
                      <a:rPr lang="en-US" sz="1600" b="0" i="0" u="none" strike="noStrike" kern="1200" baseline="0" dirty="0" err="1">
                        <a:solidFill>
                          <a:srgbClr val="DC5A79"/>
                        </a:solidFill>
                        <a:latin typeface="Avenir LT Std 45 Book" pitchFamily="34" charset="0"/>
                      </a:rPr>
                      <a:t>වීම</a:t>
                    </a:r>
                    <a:r>
                      <a:rPr lang="en-US" sz="1600" b="0" i="0" u="none" strike="noStrike" kern="1200" baseline="0" dirty="0">
                        <a:solidFill>
                          <a:srgbClr val="DC5A79"/>
                        </a:solidFill>
                        <a:latin typeface="Avenir LT Std 45 Book"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DC5A79"/>
                        </a:solidFill>
                        <a:latin typeface="Avenir LT Std 45 Book" pitchFamily="34" charset="0"/>
                        <a:ea typeface="+mn-ea"/>
                        <a:cs typeface="+mn-cs"/>
                      </a:defRPr>
                    </a:pPr>
                    <a:r>
                      <a:rPr lang="en-US" sz="1800" b="0" i="0" u="none" strike="noStrike" baseline="0" dirty="0"/>
                      <a:t>Being an abandoned</a:t>
                    </a: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DC5A79"/>
                        </a:solidFill>
                        <a:latin typeface="Avenir LT Std 45 Book" pitchFamily="34" charset="0"/>
                        <a:ea typeface="+mn-ea"/>
                        <a:cs typeface="+mn-cs"/>
                      </a:defRPr>
                    </a:pPr>
                    <a:r>
                      <a:rPr lang="en-US" sz="1800" b="0" i="0" u="none" strike="noStrike" baseline="0" dirty="0"/>
                      <a:t>child</a:t>
                    </a:r>
                    <a:r>
                      <a:rPr lang="en-US" sz="1600" baseline="0" dirty="0">
                        <a:solidFill>
                          <a:srgbClr val="DC5A79"/>
                        </a:solidFill>
                      </a:rPr>
                      <a:t>, 1,112 (10.5)</a:t>
                    </a:r>
                  </a:p>
                </c:rich>
              </c:tx>
              <c:spPr>
                <a:noFill/>
                <a:ln>
                  <a:noFill/>
                </a:ln>
                <a:effectLst/>
              </c:spPr>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3D5-4A6B-8ADF-DB440969DBFF}"/>
                </c:ext>
              </c:extLst>
            </c:dLbl>
            <c:spPr>
              <a:noFill/>
              <a:ln>
                <a:noFill/>
              </a:ln>
              <a:effectLst/>
            </c:spPr>
            <c:txPr>
              <a:bodyPr rot="0" spcFirstLastPara="1" vertOverflow="ellipsis" vert="horz" wrap="square" anchor="ctr" anchorCtr="1"/>
              <a:lstStyle/>
              <a:p>
                <a:pPr>
                  <a:defRPr sz="1600" b="0" i="0" u="none" strike="noStrike" kern="1200" baseline="0">
                    <a:solidFill>
                      <a:srgbClr val="D18096"/>
                    </a:solidFill>
                    <a:latin typeface="Avenir LT Std 45 Book"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'Figure 9'!$B$5</c:f>
              <c:numCache>
                <c:formatCode>_(* #,##0_);_(* \(#,##0\);_(* "-"??_);_(@_)</c:formatCode>
                <c:ptCount val="1"/>
                <c:pt idx="0">
                  <c:v>1112</c:v>
                </c:pt>
              </c:numCache>
            </c:numRef>
          </c:val>
          <c:extLst>
            <c:ext xmlns:c16="http://schemas.microsoft.com/office/drawing/2014/chart" uri="{C3380CC4-5D6E-409C-BE32-E72D297353CC}">
              <c16:uniqueId val="{00000003-13D5-4A6B-8ADF-DB440969DBFF}"/>
            </c:ext>
          </c:extLst>
        </c:ser>
        <c:ser>
          <c:idx val="2"/>
          <c:order val="2"/>
          <c:tx>
            <c:strRef>
              <c:f>'Figure 9'!$A$6</c:f>
              <c:strCache>
                <c:ptCount val="1"/>
                <c:pt idx="0">
                  <c:v>Being a destitute child</c:v>
                </c:pt>
              </c:strCache>
            </c:strRef>
          </c:tx>
          <c:spPr>
            <a:solidFill>
              <a:schemeClr val="accent3"/>
            </a:solidFill>
            <a:ln>
              <a:noFill/>
            </a:ln>
            <a:effectLst/>
          </c:spPr>
          <c:invertIfNegative val="0"/>
          <c:dPt>
            <c:idx val="0"/>
            <c:invertIfNegative val="0"/>
            <c:bubble3D val="0"/>
            <c:spPr>
              <a:solidFill>
                <a:srgbClr val="C695DB"/>
              </a:solidFill>
              <a:ln>
                <a:noFill/>
              </a:ln>
              <a:effectLst/>
            </c:spPr>
            <c:extLst>
              <c:ext xmlns:c16="http://schemas.microsoft.com/office/drawing/2014/chart" uri="{C3380CC4-5D6E-409C-BE32-E72D297353CC}">
                <c16:uniqueId val="{00000005-13D5-4A6B-8ADF-DB440969DBFF}"/>
              </c:ext>
            </c:extLst>
          </c:dPt>
          <c:dLbls>
            <c:dLbl>
              <c:idx val="0"/>
              <c:layout>
                <c:manualLayout>
                  <c:x val="-4.8971916275620938E-3"/>
                  <c:y val="-0.28165551858587634"/>
                </c:manualLayout>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AE6ACC"/>
                        </a:solidFill>
                        <a:latin typeface="Avenir LT Std 45 Book" pitchFamily="34" charset="0"/>
                        <a:ea typeface="+mn-ea"/>
                        <a:cs typeface="+mn-cs"/>
                      </a:defRPr>
                    </a:pPr>
                    <a:r>
                      <a:rPr lang="si-LK" sz="1600" b="0" i="0" u="none" strike="noStrike" kern="1200" baseline="0" dirty="0" err="1">
                        <a:solidFill>
                          <a:srgbClr val="AE6ACC"/>
                        </a:solidFill>
                        <a:latin typeface="Avenir LT Std 45 Book" pitchFamily="34" charset="0"/>
                      </a:rPr>
                      <a:t>අසරණ</a:t>
                    </a:r>
                    <a:r>
                      <a:rPr lang="si-LK" sz="1600" b="0" i="0" u="none" strike="noStrike" kern="1200" baseline="0" dirty="0">
                        <a:solidFill>
                          <a:srgbClr val="AE6ACC"/>
                        </a:solidFill>
                        <a:latin typeface="Avenir LT Std 45 Book" pitchFamily="34" charset="0"/>
                      </a:rPr>
                      <a:t> </a:t>
                    </a:r>
                    <a:r>
                      <a:rPr lang="si-LK" sz="1600" b="0" i="0" u="none" strike="noStrike" kern="1200" baseline="0" dirty="0" err="1">
                        <a:solidFill>
                          <a:srgbClr val="AE6ACC"/>
                        </a:solidFill>
                        <a:latin typeface="Avenir LT Std 45 Book" pitchFamily="34" charset="0"/>
                      </a:rPr>
                      <a:t>ළමයකු</a:t>
                    </a:r>
                    <a:r>
                      <a:rPr lang="si-LK" sz="1600" b="0" i="0" u="none" strike="noStrike" kern="1200" baseline="0" dirty="0">
                        <a:solidFill>
                          <a:srgbClr val="AE6ACC"/>
                        </a:solidFill>
                        <a:latin typeface="Avenir LT Std 45 Book" pitchFamily="34" charset="0"/>
                      </a:rPr>
                      <a:t> </a:t>
                    </a:r>
                    <a:r>
                      <a:rPr lang="si-LK" sz="1600" b="0" i="0" u="none" strike="noStrike" kern="1200" baseline="0" dirty="0" err="1">
                        <a:solidFill>
                          <a:srgbClr val="AE6ACC"/>
                        </a:solidFill>
                        <a:latin typeface="Avenir LT Std 45 Book" pitchFamily="34" charset="0"/>
                      </a:rPr>
                      <a:t>වීම</a:t>
                    </a:r>
                    <a:endParaRPr lang="si-LK" sz="1600" b="0" i="0" u="none" strike="noStrike" kern="1200" baseline="0" dirty="0">
                      <a:solidFill>
                        <a:srgbClr val="AE6ACC"/>
                      </a:solidFill>
                      <a:latin typeface="Avenir LT Std 45 Book"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AE6ACC"/>
                        </a:solidFill>
                        <a:latin typeface="Avenir LT Std 45 Book" pitchFamily="34" charset="0"/>
                        <a:ea typeface="+mn-ea"/>
                        <a:cs typeface="+mn-cs"/>
                      </a:defRPr>
                    </a:pPr>
                    <a:r>
                      <a:rPr lang="en-US" sz="1600" dirty="0">
                        <a:solidFill>
                          <a:srgbClr val="AE6ACC"/>
                        </a:solidFill>
                        <a:latin typeface="Avenir LT Std 45 Book" panose="020B0502020203020204" pitchFamily="34" charset="0"/>
                      </a:rPr>
                      <a:t>Being a destitute,</a:t>
                    </a:r>
                    <a:r>
                      <a:rPr lang="en-US" sz="1600" baseline="0" dirty="0">
                        <a:solidFill>
                          <a:srgbClr val="AE6ACC"/>
                        </a:solidFill>
                        <a:latin typeface="Avenir LT Std 45 Book" panose="020B0502020203020204" pitchFamily="34" charset="0"/>
                      </a:rPr>
                      <a:t> 7,452 (70.1%)</a:t>
                    </a:r>
                  </a:p>
                </c:rich>
              </c:tx>
              <c:spPr>
                <a:noFill/>
                <a:ln>
                  <a:noFill/>
                </a:ln>
                <a:effectLst/>
              </c:spPr>
              <c:dLblPos val="ctr"/>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3D5-4A6B-8ADF-DB440969DBFF}"/>
                </c:ext>
              </c:extLst>
            </c:dLbl>
            <c:spPr>
              <a:noFill/>
              <a:ln>
                <a:noFill/>
              </a:ln>
              <a:effectLst/>
            </c:spPr>
            <c:txPr>
              <a:bodyPr rot="60000" spcFirstLastPara="1" vertOverflow="ellipsis" wrap="square" anchor="ctr" anchorCtr="1"/>
              <a:lstStyle/>
              <a:p>
                <a:pPr>
                  <a:defRPr sz="1600" b="0" i="0" u="none" strike="noStrike" kern="1200" baseline="0">
                    <a:solidFill>
                      <a:sysClr val="windowText" lastClr="000000"/>
                    </a:solidFill>
                    <a:latin typeface="Avenir LT Std 45 Book" pitchFamily="34" charset="0"/>
                    <a:ea typeface="+mn-ea"/>
                    <a:cs typeface="+mn-cs"/>
                  </a:defRPr>
                </a:pPr>
                <a:endParaRPr lang="en-US"/>
              </a:p>
            </c:txPr>
            <c:dLblPos val="ct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val>
            <c:numRef>
              <c:f>'Figure 9'!$B$6</c:f>
              <c:numCache>
                <c:formatCode>_(* #,##0_);_(* \(#,##0\);_(* "-"??_);_(@_)</c:formatCode>
                <c:ptCount val="1"/>
                <c:pt idx="0">
                  <c:v>7452</c:v>
                </c:pt>
              </c:numCache>
            </c:numRef>
          </c:val>
          <c:extLst>
            <c:ext xmlns:c16="http://schemas.microsoft.com/office/drawing/2014/chart" uri="{C3380CC4-5D6E-409C-BE32-E72D297353CC}">
              <c16:uniqueId val="{00000006-13D5-4A6B-8ADF-DB440969DBFF}"/>
            </c:ext>
          </c:extLst>
        </c:ser>
        <c:ser>
          <c:idx val="3"/>
          <c:order val="3"/>
          <c:tx>
            <c:strRef>
              <c:f>'Figure 9'!$A$7</c:f>
              <c:strCache>
                <c:ptCount val="1"/>
                <c:pt idx="0">
                  <c:v>Being a child victim</c:v>
                </c:pt>
              </c:strCache>
            </c:strRef>
          </c:tx>
          <c:spPr>
            <a:solidFill>
              <a:schemeClr val="accent4"/>
            </a:solidFill>
            <a:ln>
              <a:noFill/>
            </a:ln>
            <a:effectLst/>
          </c:spPr>
          <c:invertIfNegative val="0"/>
          <c:dLbls>
            <c:dLbl>
              <c:idx val="0"/>
              <c:layout>
                <c:manualLayout>
                  <c:x val="-5.3437041843395885E-2"/>
                  <c:y val="0.27891490527277851"/>
                </c:manualLayout>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ysClr val="windowText" lastClr="000000"/>
                        </a:solidFill>
                        <a:latin typeface="Avenir LT Std 45 Book" pitchFamily="34" charset="0"/>
                        <a:ea typeface="+mn-ea"/>
                        <a:cs typeface="+mn-cs"/>
                      </a:defRPr>
                    </a:pPr>
                    <a:r>
                      <a:rPr lang="en-US" sz="1600" b="0" i="0" u="none" strike="noStrike" kern="1200" baseline="0" dirty="0" err="1">
                        <a:solidFill>
                          <a:sysClr val="windowText" lastClr="000000"/>
                        </a:solidFill>
                        <a:latin typeface="Avenir LT Std 45 Book" pitchFamily="34" charset="0"/>
                      </a:rPr>
                      <a:t>ළමා</a:t>
                    </a:r>
                    <a:r>
                      <a:rPr lang="en-US" sz="1600" b="0" i="0" u="none" strike="noStrike" kern="1200" baseline="0" dirty="0">
                        <a:solidFill>
                          <a:sysClr val="windowText" lastClr="000000"/>
                        </a:solidFill>
                        <a:latin typeface="Avenir LT Std 45 Book" pitchFamily="34" charset="0"/>
                      </a:rPr>
                      <a:t> </a:t>
                    </a:r>
                    <a:r>
                      <a:rPr lang="en-US" sz="1600" b="0" i="0" u="none" strike="noStrike" kern="1200" baseline="0" dirty="0" err="1">
                        <a:solidFill>
                          <a:sysClr val="windowText" lastClr="000000"/>
                        </a:solidFill>
                        <a:latin typeface="Avenir LT Std 45 Book" pitchFamily="34" charset="0"/>
                      </a:rPr>
                      <a:t>වින්දිතයකු</a:t>
                    </a:r>
                    <a:r>
                      <a:rPr lang="en-US" sz="1600" b="0" i="0" u="none" strike="noStrike" kern="1200" baseline="0" dirty="0">
                        <a:solidFill>
                          <a:sysClr val="windowText" lastClr="000000"/>
                        </a:solidFill>
                        <a:latin typeface="Avenir LT Std 45 Book" pitchFamily="34" charset="0"/>
                      </a:rPr>
                      <a:t> </a:t>
                    </a:r>
                    <a:r>
                      <a:rPr lang="en-US" sz="1600" b="0" i="0" u="none" strike="noStrike" kern="1200" baseline="0" dirty="0" err="1">
                        <a:solidFill>
                          <a:sysClr val="windowText" lastClr="000000"/>
                        </a:solidFill>
                        <a:latin typeface="Avenir LT Std 45 Book" pitchFamily="34" charset="0"/>
                      </a:rPr>
                      <a:t>වීම</a:t>
                    </a:r>
                    <a:endParaRPr lang="en-US" sz="1600" b="0" i="0" u="none" strike="noStrike" kern="1200" baseline="0" dirty="0">
                      <a:solidFill>
                        <a:sysClr val="windowText" lastClr="000000"/>
                      </a:solidFill>
                      <a:latin typeface="Avenir LT Std 45 Book"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ysClr val="windowText" lastClr="000000"/>
                        </a:solidFill>
                        <a:latin typeface="Avenir LT Std 45 Book" pitchFamily="34" charset="0"/>
                        <a:ea typeface="+mn-ea"/>
                        <a:cs typeface="+mn-cs"/>
                      </a:defRPr>
                    </a:pPr>
                    <a:r>
                      <a:rPr lang="en-US" sz="1600" dirty="0"/>
                      <a:t>Being a child </a:t>
                    </a: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ysClr val="windowText" lastClr="000000"/>
                        </a:solidFill>
                        <a:latin typeface="Avenir LT Std 45 Book" pitchFamily="34" charset="0"/>
                        <a:ea typeface="+mn-ea"/>
                        <a:cs typeface="+mn-cs"/>
                      </a:defRPr>
                    </a:pPr>
                    <a:r>
                      <a:rPr lang="en-US" sz="1600" dirty="0"/>
                      <a:t>victim,  1,383 (13%) </a:t>
                    </a:r>
                  </a:p>
                </c:rich>
              </c:tx>
              <c:spPr>
                <a:noFill/>
                <a:ln>
                  <a:noFill/>
                </a:ln>
                <a:effectLst/>
              </c:spPr>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13D5-4A6B-8ADF-DB440969DBFF}"/>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venir LT Std 45 Book" pitchFamily="34" charset="0"/>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val>
            <c:numRef>
              <c:f>'Figure 9'!$B$7</c:f>
              <c:numCache>
                <c:formatCode>_(* #,##0_);_(* \(#,##0\);_(* "-"??_);_(@_)</c:formatCode>
                <c:ptCount val="1"/>
                <c:pt idx="0">
                  <c:v>1383</c:v>
                </c:pt>
              </c:numCache>
            </c:numRef>
          </c:val>
          <c:extLst>
            <c:ext xmlns:c16="http://schemas.microsoft.com/office/drawing/2014/chart" uri="{C3380CC4-5D6E-409C-BE32-E72D297353CC}">
              <c16:uniqueId val="{00000008-13D5-4A6B-8ADF-DB440969DBFF}"/>
            </c:ext>
          </c:extLst>
        </c:ser>
        <c:ser>
          <c:idx val="4"/>
          <c:order val="4"/>
          <c:tx>
            <c:strRef>
              <c:f>'Figure 9'!$A$8</c:f>
              <c:strCache>
                <c:ptCount val="1"/>
                <c:pt idx="0">
                  <c:v>Being a child suspect</c:v>
                </c:pt>
              </c:strCache>
            </c:strRef>
          </c:tx>
          <c:spPr>
            <a:solidFill>
              <a:schemeClr val="accent5"/>
            </a:solidFill>
            <a:ln>
              <a:noFill/>
            </a:ln>
            <a:effectLst/>
          </c:spPr>
          <c:invertIfNegative val="0"/>
          <c:dLbls>
            <c:dLbl>
              <c:idx val="0"/>
              <c:layout>
                <c:manualLayout>
                  <c:x val="2.1439949367021236E-2"/>
                  <c:y val="-0.2833572362051805"/>
                </c:manualLayout>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ysClr val="windowText" lastClr="000000"/>
                        </a:solidFill>
                        <a:latin typeface="Avenir LT Std 45 Book" pitchFamily="34" charset="0"/>
                        <a:ea typeface="+mn-ea"/>
                        <a:cs typeface="+mn-cs"/>
                      </a:defRPr>
                    </a:pPr>
                    <a:r>
                      <a:rPr lang="en-US" sz="1600" b="0" i="0" u="none" strike="noStrike" kern="1200" baseline="0" dirty="0" err="1">
                        <a:solidFill>
                          <a:sysClr val="windowText" lastClr="000000"/>
                        </a:solidFill>
                        <a:latin typeface="Avenir LT Std 45 Book" pitchFamily="34" charset="0"/>
                      </a:rPr>
                      <a:t>ළමා</a:t>
                    </a:r>
                    <a:r>
                      <a:rPr lang="en-US" sz="1600" b="0" i="0" u="none" strike="noStrike" kern="1200" baseline="0" dirty="0">
                        <a:solidFill>
                          <a:sysClr val="windowText" lastClr="000000"/>
                        </a:solidFill>
                        <a:latin typeface="Avenir LT Std 45 Book" pitchFamily="34" charset="0"/>
                      </a:rPr>
                      <a:t> </a:t>
                    </a:r>
                    <a:r>
                      <a:rPr lang="en-US" sz="1600" b="0" i="0" u="none" strike="noStrike" kern="1200" baseline="0" dirty="0" err="1">
                        <a:solidFill>
                          <a:sysClr val="windowText" lastClr="000000"/>
                        </a:solidFill>
                        <a:latin typeface="Avenir LT Std 45 Book" pitchFamily="34" charset="0"/>
                      </a:rPr>
                      <a:t>සැකකර</a:t>
                    </a:r>
                    <a:r>
                      <a:rPr lang="en-US" sz="1600" b="0" i="0" u="none" strike="noStrike" kern="1200" baseline="0" dirty="0">
                        <a:solidFill>
                          <a:sysClr val="windowText" lastClr="000000"/>
                        </a:solidFill>
                        <a:latin typeface="Avenir LT Std 45 Book" pitchFamily="34" charset="0"/>
                      </a:rPr>
                      <a:t>ු</a:t>
                    </a:r>
                    <a:r>
                      <a:rPr lang="en-US" sz="1600" b="0" i="0" u="none" strike="noStrike" kern="1200" baseline="0" dirty="0" err="1">
                        <a:solidFill>
                          <a:sysClr val="windowText" lastClr="000000"/>
                        </a:solidFill>
                        <a:latin typeface="Avenir LT Std 45 Book" pitchFamily="34" charset="0"/>
                      </a:rPr>
                      <a:t>වකු</a:t>
                    </a:r>
                    <a:r>
                      <a:rPr lang="en-US" sz="1600" b="0" i="0" u="none" strike="noStrike" kern="1200" baseline="0" dirty="0">
                        <a:solidFill>
                          <a:sysClr val="windowText" lastClr="000000"/>
                        </a:solidFill>
                        <a:latin typeface="Avenir LT Std 45 Book" pitchFamily="34" charset="0"/>
                      </a:rPr>
                      <a:t> </a:t>
                    </a:r>
                    <a:r>
                      <a:rPr lang="en-US" sz="1600" b="0" i="0" u="none" strike="noStrike" kern="1200" baseline="0" dirty="0" err="1">
                        <a:solidFill>
                          <a:sysClr val="windowText" lastClr="000000"/>
                        </a:solidFill>
                        <a:latin typeface="Avenir LT Std 45 Book" pitchFamily="34" charset="0"/>
                      </a:rPr>
                      <a:t>වීම</a:t>
                    </a:r>
                    <a:r>
                      <a:rPr lang="en-US" sz="1600" b="0" i="0" u="none" strike="noStrike" kern="1200" baseline="0" dirty="0">
                        <a:solidFill>
                          <a:sysClr val="windowText" lastClr="000000"/>
                        </a:solidFill>
                        <a:latin typeface="Avenir LT Std 45 Book"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ysClr val="windowText" lastClr="000000"/>
                        </a:solidFill>
                        <a:latin typeface="Avenir LT Std 45 Book" pitchFamily="34" charset="0"/>
                        <a:ea typeface="+mn-ea"/>
                        <a:cs typeface="+mn-cs"/>
                      </a:defRPr>
                    </a:pPr>
                    <a:r>
                      <a:rPr lang="en-US" sz="1600" dirty="0"/>
                      <a:t> </a:t>
                    </a:r>
                    <a:r>
                      <a:rPr lang="en-US" sz="1600" b="0" i="0" u="none" strike="noStrike" baseline="0" dirty="0"/>
                      <a:t>Being a child suspect</a:t>
                    </a:r>
                    <a:r>
                      <a:rPr lang="en-US" sz="1600" baseline="0" dirty="0"/>
                      <a:t>, (118)</a:t>
                    </a:r>
                  </a:p>
                </c:rich>
              </c:tx>
              <c:spPr>
                <a:noFill/>
                <a:ln>
                  <a:noFill/>
                </a:ln>
                <a:effectLst/>
              </c:spPr>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13D5-4A6B-8ADF-DB440969DBFF}"/>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venir LT Std 45 Book" pitchFamily="34" charset="0"/>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val>
            <c:numRef>
              <c:f>'Figure 9'!$B$8</c:f>
              <c:numCache>
                <c:formatCode>_(* #,##0_);_(* \(#,##0\);_(* "-"??_);_(@_)</c:formatCode>
                <c:ptCount val="1"/>
                <c:pt idx="0">
                  <c:v>118</c:v>
                </c:pt>
              </c:numCache>
            </c:numRef>
          </c:val>
          <c:extLst>
            <c:ext xmlns:c16="http://schemas.microsoft.com/office/drawing/2014/chart" uri="{C3380CC4-5D6E-409C-BE32-E72D297353CC}">
              <c16:uniqueId val="{0000000A-13D5-4A6B-8ADF-DB440969DBFF}"/>
            </c:ext>
          </c:extLst>
        </c:ser>
        <c:ser>
          <c:idx val="5"/>
          <c:order val="5"/>
          <c:tx>
            <c:strRef>
              <c:f>'Figure 9'!$A$9</c:f>
              <c:strCache>
                <c:ptCount val="1"/>
                <c:pt idx="0">
                  <c:v>Being a child offender</c:v>
                </c:pt>
              </c:strCache>
            </c:strRef>
          </c:tx>
          <c:spPr>
            <a:solidFill>
              <a:schemeClr val="accent6"/>
            </a:solidFill>
            <a:ln>
              <a:noFill/>
            </a:ln>
            <a:effectLst/>
          </c:spPr>
          <c:invertIfNegative val="0"/>
          <c:dLbls>
            <c:dLbl>
              <c:idx val="0"/>
              <c:layout>
                <c:manualLayout>
                  <c:x val="4.6427358514026865E-2"/>
                  <c:y val="0.27258422229217716"/>
                </c:manualLayout>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FF5D9F"/>
                        </a:solidFill>
                        <a:latin typeface="Avenir LT Std 45 Book" pitchFamily="34" charset="0"/>
                        <a:ea typeface="+mn-ea"/>
                        <a:cs typeface="+mn-cs"/>
                      </a:defRPr>
                    </a:pPr>
                    <a:r>
                      <a:rPr lang="en-US" sz="1600" b="0" i="0" u="none" strike="noStrike" kern="1200" baseline="0" dirty="0" err="1">
                        <a:solidFill>
                          <a:srgbClr val="FF5D9F"/>
                        </a:solidFill>
                        <a:latin typeface="Avenir LT Std 45 Book" pitchFamily="34" charset="0"/>
                      </a:rPr>
                      <a:t>ළමා</a:t>
                    </a:r>
                    <a:r>
                      <a:rPr lang="en-US" sz="1600" b="0" i="0" u="none" strike="noStrike" kern="1200" baseline="0" dirty="0">
                        <a:solidFill>
                          <a:srgbClr val="FF5D9F"/>
                        </a:solidFill>
                        <a:latin typeface="Avenir LT Std 45 Book" pitchFamily="34" charset="0"/>
                      </a:rPr>
                      <a:t> </a:t>
                    </a:r>
                    <a:r>
                      <a:rPr lang="en-US" sz="1600" b="0" i="0" u="none" strike="noStrike" kern="1200" baseline="0" dirty="0" err="1">
                        <a:solidFill>
                          <a:srgbClr val="FF5D9F"/>
                        </a:solidFill>
                        <a:latin typeface="Avenir LT Std 45 Book" pitchFamily="34" charset="0"/>
                      </a:rPr>
                      <a:t>වරදකරුවකු</a:t>
                    </a:r>
                    <a:r>
                      <a:rPr lang="en-US" sz="1600" b="0" i="0" u="none" strike="noStrike" kern="1200" baseline="0" dirty="0">
                        <a:solidFill>
                          <a:srgbClr val="FF5D9F"/>
                        </a:solidFill>
                        <a:latin typeface="Avenir LT Std 45 Book" pitchFamily="34" charset="0"/>
                      </a:rPr>
                      <a:t> </a:t>
                    </a:r>
                    <a:r>
                      <a:rPr lang="en-US" sz="1600" b="0" i="0" u="none" strike="noStrike" kern="1200" baseline="0" dirty="0" err="1">
                        <a:solidFill>
                          <a:srgbClr val="FF5D9F"/>
                        </a:solidFill>
                        <a:latin typeface="Avenir LT Std 45 Book" pitchFamily="34" charset="0"/>
                      </a:rPr>
                      <a:t>වීම</a:t>
                    </a:r>
                    <a:endParaRPr lang="en-US" sz="1600" b="0" i="0" u="none" strike="noStrike" kern="1200" baseline="0" dirty="0">
                      <a:solidFill>
                        <a:srgbClr val="FF5D9F"/>
                      </a:solidFill>
                      <a:latin typeface="Avenir LT Std 45 Book"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FF5D9F"/>
                        </a:solidFill>
                        <a:latin typeface="Avenir LT Std 45 Book" pitchFamily="34" charset="0"/>
                        <a:ea typeface="+mn-ea"/>
                        <a:cs typeface="+mn-cs"/>
                      </a:defRPr>
                    </a:pPr>
                    <a:r>
                      <a:rPr lang="en-US" sz="1600" dirty="0">
                        <a:solidFill>
                          <a:srgbClr val="FF5D9F"/>
                        </a:solidFill>
                      </a:rPr>
                      <a:t>Being a child </a:t>
                    </a: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FF5D9F"/>
                        </a:solidFill>
                        <a:latin typeface="Avenir LT Std 45 Book" pitchFamily="34" charset="0"/>
                        <a:ea typeface="+mn-ea"/>
                        <a:cs typeface="+mn-cs"/>
                      </a:defRPr>
                    </a:pPr>
                    <a:r>
                      <a:rPr lang="en-US" sz="1600" dirty="0">
                        <a:solidFill>
                          <a:srgbClr val="FF5D9F"/>
                        </a:solidFill>
                      </a:rPr>
                      <a:t>offender,  207 </a:t>
                    </a:r>
                  </a:p>
                </c:rich>
              </c:tx>
              <c:spPr>
                <a:noFill/>
                <a:ln>
                  <a:noFill/>
                </a:ln>
                <a:effectLst/>
              </c:spPr>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13D5-4A6B-8ADF-DB440969DBFF}"/>
                </c:ext>
              </c:extLst>
            </c:dLbl>
            <c:spPr>
              <a:noFill/>
              <a:ln>
                <a:noFill/>
              </a:ln>
              <a:effectLst/>
            </c:spPr>
            <c:txPr>
              <a:bodyPr rot="-2700000" spcFirstLastPara="1" vertOverflow="ellipsis" wrap="square" anchor="ctr" anchorCtr="1"/>
              <a:lstStyle/>
              <a:p>
                <a:pPr>
                  <a:defRPr sz="1600" b="0" i="0" u="none" strike="noStrike" kern="1200" baseline="0">
                    <a:solidFill>
                      <a:srgbClr val="FF5D9F"/>
                    </a:solidFill>
                    <a:latin typeface="Avenir LT Std 45 Book" pitchFamily="34" charset="0"/>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val>
            <c:numRef>
              <c:f>'Figure 9'!$B$9</c:f>
              <c:numCache>
                <c:formatCode>_(* #,##0_);_(* \(#,##0\);_(* "-"??_);_(@_)</c:formatCode>
                <c:ptCount val="1"/>
                <c:pt idx="0">
                  <c:v>207</c:v>
                </c:pt>
              </c:numCache>
            </c:numRef>
          </c:val>
          <c:extLst>
            <c:ext xmlns:c16="http://schemas.microsoft.com/office/drawing/2014/chart" uri="{C3380CC4-5D6E-409C-BE32-E72D297353CC}">
              <c16:uniqueId val="{0000000C-13D5-4A6B-8ADF-DB440969DBFF}"/>
            </c:ext>
          </c:extLst>
        </c:ser>
        <c:ser>
          <c:idx val="6"/>
          <c:order val="6"/>
          <c:tx>
            <c:strRef>
              <c:f>'Figure 9'!$A$10</c:f>
              <c:strCache>
                <c:ptCount val="1"/>
                <c:pt idx="0">
                  <c:v>Other</c:v>
                </c:pt>
              </c:strCache>
            </c:strRef>
          </c:tx>
          <c:spPr>
            <a:solidFill>
              <a:schemeClr val="accent1">
                <a:lumMod val="60000"/>
              </a:schemeClr>
            </a:solidFill>
            <a:ln>
              <a:noFill/>
            </a:ln>
            <a:effectLst/>
          </c:spPr>
          <c:invertIfNegative val="0"/>
          <c:dLbls>
            <c:dLbl>
              <c:idx val="0"/>
              <c:layout>
                <c:manualLayout>
                  <c:x val="5.8712101437568824E-2"/>
                  <c:y val="-1.473958887348116E-2"/>
                </c:manualLayout>
              </c:layout>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13D5-4A6B-8ADF-DB440969DBF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682E53"/>
                    </a:solidFill>
                    <a:latin typeface="Avenir LT Std 45 Book" pitchFamily="34" charset="0"/>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val>
            <c:numRef>
              <c:f>'Figure 9'!$B$10</c:f>
              <c:numCache>
                <c:formatCode>_(* #,##0_);_(* \(#,##0\);_(* "-"??_);_(@_)</c:formatCode>
                <c:ptCount val="1"/>
                <c:pt idx="0">
                  <c:v>93</c:v>
                </c:pt>
              </c:numCache>
            </c:numRef>
          </c:val>
          <c:extLst>
            <c:ext xmlns:c16="http://schemas.microsoft.com/office/drawing/2014/chart" uri="{C3380CC4-5D6E-409C-BE32-E72D297353CC}">
              <c16:uniqueId val="{0000000E-13D5-4A6B-8ADF-DB440969DBFF}"/>
            </c:ext>
          </c:extLst>
        </c:ser>
        <c:dLbls>
          <c:showLegendKey val="0"/>
          <c:showVal val="0"/>
          <c:showCatName val="0"/>
          <c:showSerName val="0"/>
          <c:showPercent val="0"/>
          <c:showBubbleSize val="0"/>
        </c:dLbls>
        <c:gapWidth val="150"/>
        <c:overlap val="100"/>
        <c:axId val="32611840"/>
        <c:axId val="35318016"/>
      </c:barChart>
      <c:valAx>
        <c:axId val="35318016"/>
        <c:scaling>
          <c:orientation val="minMax"/>
        </c:scaling>
        <c:delete val="1"/>
        <c:axPos val="b"/>
        <c:majorGridlines>
          <c:spPr>
            <a:ln w="9525" cap="flat" cmpd="sng" algn="ctr">
              <a:noFill/>
              <a:prstDash val="solid"/>
              <a:round/>
            </a:ln>
            <a:effectLst/>
          </c:spPr>
        </c:majorGridlines>
        <c:numFmt formatCode="_(* #,##0_);_(* \(#,##0\);_(* &quot;-&quot;??_);_(@_)" sourceLinked="1"/>
        <c:majorTickMark val="out"/>
        <c:minorTickMark val="none"/>
        <c:tickLblPos val="none"/>
        <c:crossAx val="32611840"/>
        <c:crosses val="autoZero"/>
        <c:crossBetween val="between"/>
      </c:valAx>
      <c:catAx>
        <c:axId val="32611840"/>
        <c:scaling>
          <c:orientation val="minMax"/>
        </c:scaling>
        <c:delete val="1"/>
        <c:axPos val="l"/>
        <c:majorTickMark val="out"/>
        <c:minorTickMark val="none"/>
        <c:tickLblPos val="none"/>
        <c:crossAx val="35318016"/>
        <c:crosses val="autoZero"/>
        <c:auto val="1"/>
        <c:lblAlgn val="ctr"/>
        <c:lblOffset val="100"/>
        <c:noMultiLvlLbl val="0"/>
      </c:catAx>
      <c:spPr>
        <a:solidFill>
          <a:schemeClr val="bg1"/>
        </a:solid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D59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venir LT Std 45 Book" panose="020B05020202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'B4.2'!$A$21:$A$26</c:f>
              <c:strCache>
                <c:ptCount val="6"/>
                <c:pt idx="0">
                  <c:v>School</c:v>
                </c:pt>
                <c:pt idx="1">
                  <c:v>Vocational/ Technical</c:v>
                </c:pt>
                <c:pt idx="2">
                  <c:v>Pre school </c:v>
                </c:pt>
                <c:pt idx="3">
                  <c:v>Other</c:v>
                </c:pt>
                <c:pt idx="4">
                  <c:v>University</c:v>
                </c:pt>
                <c:pt idx="5">
                  <c:v>Not specified</c:v>
                </c:pt>
              </c:strCache>
            </c:strRef>
          </c:cat>
          <c:val>
            <c:numRef>
              <c:f>'B4.2'!$B$21:$B$26</c:f>
              <c:numCache>
                <c:formatCode>_(* #,##0_);_(* \(#,##0\);_(* "-"??_);_(@_)</c:formatCode>
                <c:ptCount val="6"/>
                <c:pt idx="0">
                  <c:v>8832</c:v>
                </c:pt>
                <c:pt idx="1">
                  <c:v>394</c:v>
                </c:pt>
                <c:pt idx="2">
                  <c:v>251</c:v>
                </c:pt>
                <c:pt idx="3">
                  <c:v>115</c:v>
                </c:pt>
                <c:pt idx="4">
                  <c:v>39</c:v>
                </c:pt>
                <c:pt idx="5">
                  <c:v>27</c:v>
                </c:pt>
              </c:numCache>
            </c:numRef>
          </c:val>
          <c:extLst>
            <c:ext xmlns:c16="http://schemas.microsoft.com/office/drawing/2014/chart" uri="{C3380CC4-5D6E-409C-BE32-E72D297353CC}">
              <c16:uniqueId val="{00000000-883F-4B2D-A0A9-0B41B15E36BC}"/>
            </c:ext>
          </c:extLst>
        </c:ser>
        <c:dLbls>
          <c:showLegendKey val="0"/>
          <c:showVal val="0"/>
          <c:showCatName val="0"/>
          <c:showSerName val="0"/>
          <c:showPercent val="0"/>
          <c:showBubbleSize val="0"/>
        </c:dLbls>
        <c:gapWidth val="100"/>
        <c:axId val="142675456"/>
        <c:axId val="35317440"/>
      </c:barChart>
      <c:catAx>
        <c:axId val="142675456"/>
        <c:scaling>
          <c:orientation val="minMax"/>
        </c:scaling>
        <c:delete val="0"/>
        <c:axPos val="l"/>
        <c:numFmt formatCode="General" sourceLinked="1"/>
        <c:majorTickMark val="none"/>
        <c:minorTickMark val="none"/>
        <c:tickLblPos val="nextTo"/>
        <c:spPr>
          <a:noFill/>
          <a:ln w="9525" cap="flat" cmpd="sng" algn="ctr">
            <a:solidFill>
              <a:srgbClr val="D593C7"/>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LT Std 45 Book" panose="020B0502020203020204" pitchFamily="34" charset="0"/>
                <a:ea typeface="+mn-ea"/>
                <a:cs typeface="+mn-cs"/>
              </a:defRPr>
            </a:pPr>
            <a:endParaRPr lang="en-US"/>
          </a:p>
        </c:txPr>
        <c:crossAx val="35317440"/>
        <c:crosses val="autoZero"/>
        <c:auto val="1"/>
        <c:lblAlgn val="ctr"/>
        <c:lblOffset val="100"/>
        <c:noMultiLvlLbl val="0"/>
      </c:catAx>
      <c:valAx>
        <c:axId val="35317440"/>
        <c:scaling>
          <c:orientation val="minMax"/>
        </c:scaling>
        <c:delete val="1"/>
        <c:axPos val="b"/>
        <c:numFmt formatCode="_(* #,##0_);_(* \(#,##0\);_(* &quot;-&quot;??_);_(@_)" sourceLinked="1"/>
        <c:majorTickMark val="none"/>
        <c:minorTickMark val="none"/>
        <c:tickLblPos val="nextTo"/>
        <c:crossAx val="14267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593C7"/>
            </a:solidFill>
          </c:spPr>
          <c:invertIfNegative val="0"/>
          <c:dLbls>
            <c:spPr>
              <a:noFill/>
              <a:ln>
                <a:noFill/>
              </a:ln>
              <a:effectLst/>
            </c:spPr>
            <c:txPr>
              <a:bodyPr/>
              <a:lstStyle/>
              <a:p>
                <a:pPr>
                  <a:defRPr sz="1400">
                    <a:latin typeface="Avenir LT Std 45 Book"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'B4.3'!$A$19:$A$30</c:f>
              <c:strCache>
                <c:ptCount val="12"/>
                <c:pt idx="0">
                  <c:v>Legal reasons</c:v>
                </c:pt>
                <c:pt idx="1">
                  <c:v>Learning disabilities</c:v>
                </c:pt>
                <c:pt idx="2">
                  <c:v>Other</c:v>
                </c:pt>
                <c:pt idx="3">
                  <c:v>Disease/disability conditions</c:v>
                </c:pt>
                <c:pt idx="4">
                  <c:v>Awaiting exam results</c:v>
                </c:pt>
                <c:pt idx="5">
                  <c:v>Child mother</c:v>
                </c:pt>
                <c:pt idx="6">
                  <c:v>Recently reffered to institution</c:v>
                </c:pt>
                <c:pt idx="7">
                  <c:v>Hope to provide school</c:v>
                </c:pt>
                <c:pt idx="8">
                  <c:v>Employed</c:v>
                </c:pt>
                <c:pt idx="9">
                  <c:v>Education finished</c:v>
                </c:pt>
                <c:pt idx="10">
                  <c:v>Absence of relevant documents</c:v>
                </c:pt>
                <c:pt idx="11">
                  <c:v>Admission to a school rejected</c:v>
                </c:pt>
              </c:strCache>
            </c:strRef>
          </c:cat>
          <c:val>
            <c:numRef>
              <c:f>'B4.3'!$B$19:$B$30</c:f>
              <c:numCache>
                <c:formatCode>General</c:formatCode>
                <c:ptCount val="12"/>
                <c:pt idx="0">
                  <c:v>157</c:v>
                </c:pt>
                <c:pt idx="1">
                  <c:v>99</c:v>
                </c:pt>
                <c:pt idx="2">
                  <c:v>73</c:v>
                </c:pt>
                <c:pt idx="3">
                  <c:v>67</c:v>
                </c:pt>
                <c:pt idx="4">
                  <c:v>56</c:v>
                </c:pt>
                <c:pt idx="5">
                  <c:v>56</c:v>
                </c:pt>
                <c:pt idx="6">
                  <c:v>55</c:v>
                </c:pt>
                <c:pt idx="7">
                  <c:v>54</c:v>
                </c:pt>
                <c:pt idx="8">
                  <c:v>36</c:v>
                </c:pt>
                <c:pt idx="9">
                  <c:v>28</c:v>
                </c:pt>
                <c:pt idx="10">
                  <c:v>26</c:v>
                </c:pt>
                <c:pt idx="11">
                  <c:v>21</c:v>
                </c:pt>
              </c:numCache>
            </c:numRef>
          </c:val>
          <c:extLst>
            <c:ext xmlns:c16="http://schemas.microsoft.com/office/drawing/2014/chart" uri="{C3380CC4-5D6E-409C-BE32-E72D297353CC}">
              <c16:uniqueId val="{00000000-A0DD-433E-9047-71B6E4E9DA57}"/>
            </c:ext>
          </c:extLst>
        </c:ser>
        <c:dLbls>
          <c:showLegendKey val="0"/>
          <c:showVal val="0"/>
          <c:showCatName val="0"/>
          <c:showSerName val="0"/>
          <c:showPercent val="0"/>
          <c:showBubbleSize val="0"/>
        </c:dLbls>
        <c:gapWidth val="100"/>
        <c:axId val="143011840"/>
        <c:axId val="35316288"/>
      </c:barChart>
      <c:catAx>
        <c:axId val="143011840"/>
        <c:scaling>
          <c:orientation val="minMax"/>
        </c:scaling>
        <c:delete val="0"/>
        <c:axPos val="l"/>
        <c:numFmt formatCode="General" sourceLinked="0"/>
        <c:majorTickMark val="none"/>
        <c:minorTickMark val="none"/>
        <c:tickLblPos val="nextTo"/>
        <c:txPr>
          <a:bodyPr/>
          <a:lstStyle/>
          <a:p>
            <a:pPr>
              <a:defRPr sz="1400">
                <a:latin typeface="Avenir LT Std 45 Book" pitchFamily="34" charset="0"/>
              </a:defRPr>
            </a:pPr>
            <a:endParaRPr lang="en-US"/>
          </a:p>
        </c:txPr>
        <c:crossAx val="35316288"/>
        <c:crosses val="autoZero"/>
        <c:auto val="1"/>
        <c:lblAlgn val="ctr"/>
        <c:lblOffset val="100"/>
        <c:noMultiLvlLbl val="0"/>
      </c:catAx>
      <c:valAx>
        <c:axId val="35316288"/>
        <c:scaling>
          <c:orientation val="minMax"/>
        </c:scaling>
        <c:delete val="0"/>
        <c:axPos val="b"/>
        <c:numFmt formatCode="General" sourceLinked="1"/>
        <c:majorTickMark val="out"/>
        <c:minorTickMark val="none"/>
        <c:tickLblPos val="nextTo"/>
        <c:txPr>
          <a:bodyPr/>
          <a:lstStyle/>
          <a:p>
            <a:pPr>
              <a:defRPr sz="1400">
                <a:latin typeface="Avenir LT Std 45 Book" pitchFamily="34" charset="0"/>
              </a:defRPr>
            </a:pPr>
            <a:endParaRPr lang="en-US"/>
          </a:p>
        </c:txPr>
        <c:crossAx val="143011840"/>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402859634144191"/>
          <c:y val="3.7878561926974905E-2"/>
          <c:w val="0.51153390779687236"/>
          <c:h val="0.96212143807302508"/>
        </c:manualLayout>
      </c:layout>
      <c:barChart>
        <c:barDir val="bar"/>
        <c:grouping val="clustered"/>
        <c:varyColors val="0"/>
        <c:ser>
          <c:idx val="0"/>
          <c:order val="0"/>
          <c:spPr>
            <a:solidFill>
              <a:srgbClr val="D593C7"/>
            </a:solidFill>
          </c:spPr>
          <c:invertIfNegative val="0"/>
          <c:dLbls>
            <c:spPr>
              <a:noFill/>
              <a:ln>
                <a:noFill/>
              </a:ln>
              <a:effectLst/>
            </c:spPr>
            <c:txPr>
              <a:bodyPr/>
              <a:lstStyle/>
              <a:p>
                <a:pPr>
                  <a:defRPr sz="14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'C1.5.2&amp;2.5.2&amp;3.1.1'!$F$3:$F$9</c:f>
              <c:strCache>
                <c:ptCount val="7"/>
                <c:pt idx="0">
                  <c:v>Both parents were guardians  </c:v>
                </c:pt>
                <c:pt idx="1">
                  <c:v>Only father was a guardian </c:v>
                </c:pt>
                <c:pt idx="2">
                  <c:v>Only mother was a guardian </c:v>
                </c:pt>
                <c:pt idx="3">
                  <c:v>Someone else was the guardian</c:v>
                </c:pt>
                <c:pt idx="4">
                  <c:v>No guardian </c:v>
                </c:pt>
                <c:pt idx="5">
                  <c:v>Not known</c:v>
                </c:pt>
                <c:pt idx="6">
                  <c:v>Not specified</c:v>
                </c:pt>
              </c:strCache>
            </c:strRef>
          </c:cat>
          <c:val>
            <c:numRef>
              <c:f>'C1.5.2&amp;2.5.2&amp;3.1.1'!$G$3:$G$9</c:f>
              <c:numCache>
                <c:formatCode>_(* #,##0_);_(* \(#,##0\);_(* "-"??_);_(@_)</c:formatCode>
                <c:ptCount val="7"/>
                <c:pt idx="0">
                  <c:v>1071</c:v>
                </c:pt>
                <c:pt idx="1">
                  <c:v>1632</c:v>
                </c:pt>
                <c:pt idx="2">
                  <c:v>4399</c:v>
                </c:pt>
                <c:pt idx="3">
                  <c:v>1968</c:v>
                </c:pt>
                <c:pt idx="4">
                  <c:v>795</c:v>
                </c:pt>
                <c:pt idx="5">
                  <c:v>139</c:v>
                </c:pt>
                <c:pt idx="6">
                  <c:v>628</c:v>
                </c:pt>
              </c:numCache>
            </c:numRef>
          </c:val>
          <c:extLst>
            <c:ext xmlns:c16="http://schemas.microsoft.com/office/drawing/2014/chart" uri="{C3380CC4-5D6E-409C-BE32-E72D297353CC}">
              <c16:uniqueId val="{00000000-0BE0-4F41-AD0E-6010B971DF46}"/>
            </c:ext>
          </c:extLst>
        </c:ser>
        <c:dLbls>
          <c:showLegendKey val="0"/>
          <c:showVal val="0"/>
          <c:showCatName val="0"/>
          <c:showSerName val="0"/>
          <c:showPercent val="0"/>
          <c:showBubbleSize val="0"/>
        </c:dLbls>
        <c:gapWidth val="99"/>
        <c:axId val="93179904"/>
        <c:axId val="83652544"/>
      </c:barChart>
      <c:catAx>
        <c:axId val="93179904"/>
        <c:scaling>
          <c:orientation val="minMax"/>
        </c:scaling>
        <c:delete val="0"/>
        <c:axPos val="l"/>
        <c:numFmt formatCode="General" sourceLinked="0"/>
        <c:majorTickMark val="none"/>
        <c:minorTickMark val="none"/>
        <c:tickLblPos val="nextTo"/>
        <c:txPr>
          <a:bodyPr/>
          <a:lstStyle/>
          <a:p>
            <a:pPr>
              <a:defRPr sz="1400">
                <a:latin typeface="Avenir LT Std 45 Book"/>
              </a:defRPr>
            </a:pPr>
            <a:endParaRPr lang="en-US"/>
          </a:p>
        </c:txPr>
        <c:crossAx val="83652544"/>
        <c:crosses val="autoZero"/>
        <c:auto val="1"/>
        <c:lblAlgn val="ctr"/>
        <c:lblOffset val="100"/>
        <c:noMultiLvlLbl val="0"/>
      </c:catAx>
      <c:valAx>
        <c:axId val="83652544"/>
        <c:scaling>
          <c:orientation val="minMax"/>
        </c:scaling>
        <c:delete val="1"/>
        <c:axPos val="b"/>
        <c:numFmt formatCode="_(* #,##0_);_(* \(#,##0\);_(* &quot;-&quot;??_);_(@_)" sourceLinked="1"/>
        <c:majorTickMark val="out"/>
        <c:minorTickMark val="none"/>
        <c:tickLblPos val="none"/>
        <c:crossAx val="93179904"/>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150013481910138"/>
          <c:y val="4.5436387998619071E-2"/>
          <c:w val="0.59240117964701833"/>
          <c:h val="0.912636973618282"/>
        </c:manualLayout>
      </c:layout>
      <c:barChart>
        <c:barDir val="bar"/>
        <c:grouping val="clustered"/>
        <c:varyColors val="0"/>
        <c:ser>
          <c:idx val="0"/>
          <c:order val="0"/>
          <c:spPr>
            <a:solidFill>
              <a:srgbClr val="D593C7"/>
            </a:solidFill>
          </c:spPr>
          <c:invertIfNegative val="0"/>
          <c:dLbls>
            <c:spPr>
              <a:noFill/>
              <a:ln>
                <a:noFill/>
              </a:ln>
              <a:effectLst/>
            </c:spPr>
            <c:txPr>
              <a:bodyPr/>
              <a:lstStyle/>
              <a:p>
                <a:pPr>
                  <a:defRPr sz="14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'C1.6.1&amp;2.6.1&amp;3.2'!$A$3:$A$7</c:f>
              <c:strCache>
                <c:ptCount val="5"/>
                <c:pt idx="0">
                  <c:v>Both parents are guardians  </c:v>
                </c:pt>
                <c:pt idx="1">
                  <c:v>Only father is a guardian </c:v>
                </c:pt>
                <c:pt idx="2">
                  <c:v>Only mother is a guardian </c:v>
                </c:pt>
                <c:pt idx="3">
                  <c:v>Someone else is the guardian</c:v>
                </c:pt>
                <c:pt idx="4">
                  <c:v>No guardian </c:v>
                </c:pt>
              </c:strCache>
            </c:strRef>
          </c:cat>
          <c:val>
            <c:numRef>
              <c:f>'C1.6.1&amp;2.6.1&amp;3.2'!$B$3:$B$7</c:f>
              <c:numCache>
                <c:formatCode>_(* #,##0_);_(* \(#,##0\);_(* "-"??_);_(@_)</c:formatCode>
                <c:ptCount val="5"/>
                <c:pt idx="0">
                  <c:v>1127</c:v>
                </c:pt>
                <c:pt idx="1">
                  <c:v>1481</c:v>
                </c:pt>
                <c:pt idx="2">
                  <c:v>4338</c:v>
                </c:pt>
                <c:pt idx="3">
                  <c:v>1829</c:v>
                </c:pt>
                <c:pt idx="4">
                  <c:v>1857</c:v>
                </c:pt>
              </c:numCache>
            </c:numRef>
          </c:val>
          <c:extLst>
            <c:ext xmlns:c16="http://schemas.microsoft.com/office/drawing/2014/chart" uri="{C3380CC4-5D6E-409C-BE32-E72D297353CC}">
              <c16:uniqueId val="{00000000-BADB-4D4E-B2A2-94E994AE4760}"/>
            </c:ext>
          </c:extLst>
        </c:ser>
        <c:dLbls>
          <c:showLegendKey val="0"/>
          <c:showVal val="0"/>
          <c:showCatName val="0"/>
          <c:showSerName val="0"/>
          <c:showPercent val="0"/>
          <c:showBubbleSize val="0"/>
        </c:dLbls>
        <c:gapWidth val="150"/>
        <c:axId val="93180416"/>
        <c:axId val="83654272"/>
      </c:barChart>
      <c:catAx>
        <c:axId val="93180416"/>
        <c:scaling>
          <c:orientation val="minMax"/>
        </c:scaling>
        <c:delete val="0"/>
        <c:axPos val="l"/>
        <c:numFmt formatCode="General" sourceLinked="0"/>
        <c:majorTickMark val="none"/>
        <c:minorTickMark val="none"/>
        <c:tickLblPos val="nextTo"/>
        <c:txPr>
          <a:bodyPr/>
          <a:lstStyle/>
          <a:p>
            <a:pPr>
              <a:defRPr sz="1400">
                <a:latin typeface="Avenir LT Std 45 Book"/>
              </a:defRPr>
            </a:pPr>
            <a:endParaRPr lang="en-US"/>
          </a:p>
        </c:txPr>
        <c:crossAx val="83654272"/>
        <c:crosses val="autoZero"/>
        <c:auto val="1"/>
        <c:lblAlgn val="ctr"/>
        <c:lblOffset val="100"/>
        <c:noMultiLvlLbl val="0"/>
      </c:catAx>
      <c:valAx>
        <c:axId val="83654272"/>
        <c:scaling>
          <c:orientation val="minMax"/>
        </c:scaling>
        <c:delete val="1"/>
        <c:axPos val="b"/>
        <c:numFmt formatCode="_(* #,##0_);_(* \(#,##0\);_(* &quot;-&quot;??_);_(@_)" sourceLinked="1"/>
        <c:majorTickMark val="out"/>
        <c:minorTickMark val="none"/>
        <c:tickLblPos val="none"/>
        <c:crossAx val="93180416"/>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593C7"/>
            </a:solidFill>
          </c:spPr>
          <c:invertIfNegative val="0"/>
          <c:dLbls>
            <c:dLbl>
              <c:idx val="0"/>
              <c:tx>
                <c:rich>
                  <a:bodyPr/>
                  <a:lstStyle/>
                  <a:p>
                    <a:r>
                      <a:rPr lang="en-US" sz="1400" dirty="0">
                        <a:latin typeface="Avenir LT Std 45 Book"/>
                      </a:rPr>
                      <a:t>3</a:t>
                    </a:r>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D3-4B37-838A-74F34FE955D1}"/>
                </c:ext>
              </c:extLst>
            </c:dLbl>
            <c:dLbl>
              <c:idx val="1"/>
              <c:tx>
                <c:rich>
                  <a:bodyPr/>
                  <a:lstStyle/>
                  <a:p>
                    <a:r>
                      <a:rPr lang="en-US" sz="1400" dirty="0">
                        <a:latin typeface="Avenir LT Std 45 Book"/>
                      </a:rPr>
                      <a:t>3</a:t>
                    </a:r>
                    <a:r>
                      <a:rPr lang="en-US" dirty="0"/>
                      <a:t>9.1%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D3-4B37-838A-74F34FE955D1}"/>
                </c:ext>
              </c:extLst>
            </c:dLbl>
            <c:dLbl>
              <c:idx val="2"/>
              <c:tx>
                <c:rich>
                  <a:bodyPr/>
                  <a:lstStyle/>
                  <a:p>
                    <a:r>
                      <a:rPr lang="en-US" sz="1400" dirty="0">
                        <a:latin typeface="Avenir LT Std 45 Book"/>
                      </a:rPr>
                      <a:t>11.4</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D3-4B37-838A-74F34FE955D1}"/>
                </c:ext>
              </c:extLst>
            </c:dLbl>
            <c:dLbl>
              <c:idx val="3"/>
              <c:tx>
                <c:rich>
                  <a:bodyPr/>
                  <a:lstStyle/>
                  <a:p>
                    <a:r>
                      <a:rPr lang="en-US" sz="1400" dirty="0">
                        <a:latin typeface="Avenir LT Std 45 Book"/>
                      </a:rPr>
                      <a:t>3</a:t>
                    </a:r>
                    <a:r>
                      <a:rPr lang="en-US" dirty="0"/>
                      <a:t>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D3-4B37-838A-74F34FE955D1}"/>
                </c:ext>
              </c:extLst>
            </c:dLbl>
            <c:dLbl>
              <c:idx val="4"/>
              <c:tx>
                <c:rich>
                  <a:bodyPr/>
                  <a:lstStyle/>
                  <a:p>
                    <a:r>
                      <a:rPr lang="en-US" sz="1400" dirty="0">
                        <a:latin typeface="Avenir LT Std 45 Book"/>
                      </a:rPr>
                      <a:t>1</a:t>
                    </a:r>
                    <a:r>
                      <a:rPr lang="en-US" dirty="0"/>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D3-4B37-838A-74F34FE955D1}"/>
                </c:ext>
              </c:extLst>
            </c:dLbl>
            <c:spPr>
              <a:noFill/>
              <a:ln>
                <a:noFill/>
              </a:ln>
              <a:effectLst/>
            </c:spPr>
            <c:txPr>
              <a:bodyPr/>
              <a:lstStyle/>
              <a:p>
                <a:pPr>
                  <a:defRPr sz="14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'C1.5.1-5'!$E$4:$E$8</c:f>
              <c:strCache>
                <c:ptCount val="5"/>
                <c:pt idx="0">
                  <c:v>Unmarried</c:v>
                </c:pt>
                <c:pt idx="1">
                  <c:v>Married to child's mother</c:v>
                </c:pt>
                <c:pt idx="2">
                  <c:v>Married to someone else</c:v>
                </c:pt>
                <c:pt idx="3">
                  <c:v>Widowed/ divorced/ separated </c:v>
                </c:pt>
                <c:pt idx="4">
                  <c:v>Not known</c:v>
                </c:pt>
              </c:strCache>
            </c:strRef>
          </c:cat>
          <c:val>
            <c:numRef>
              <c:f>'C1.5.1-5'!$F$4:$F$8</c:f>
              <c:numCache>
                <c:formatCode>0.0</c:formatCode>
                <c:ptCount val="5"/>
                <c:pt idx="0">
                  <c:v>3.3558030480656509</c:v>
                </c:pt>
                <c:pt idx="1">
                  <c:v>39.317116060961318</c:v>
                </c:pt>
                <c:pt idx="2">
                  <c:v>11.972450175849943</c:v>
                </c:pt>
                <c:pt idx="3">
                  <c:v>34.041617819460733</c:v>
                </c:pt>
                <c:pt idx="4">
                  <c:v>11.31301289566237</c:v>
                </c:pt>
              </c:numCache>
            </c:numRef>
          </c:val>
          <c:extLst>
            <c:ext xmlns:c16="http://schemas.microsoft.com/office/drawing/2014/chart" uri="{C3380CC4-5D6E-409C-BE32-E72D297353CC}">
              <c16:uniqueId val="{00000005-A3D3-4B37-838A-74F34FE955D1}"/>
            </c:ext>
          </c:extLst>
        </c:ser>
        <c:dLbls>
          <c:showLegendKey val="0"/>
          <c:showVal val="0"/>
          <c:showCatName val="0"/>
          <c:showSerName val="0"/>
          <c:showPercent val="0"/>
          <c:showBubbleSize val="0"/>
        </c:dLbls>
        <c:gapWidth val="96"/>
        <c:axId val="93100032"/>
        <c:axId val="84281024"/>
      </c:barChart>
      <c:catAx>
        <c:axId val="93100032"/>
        <c:scaling>
          <c:orientation val="minMax"/>
        </c:scaling>
        <c:delete val="0"/>
        <c:axPos val="l"/>
        <c:numFmt formatCode="General" sourceLinked="0"/>
        <c:majorTickMark val="none"/>
        <c:minorTickMark val="none"/>
        <c:tickLblPos val="nextTo"/>
        <c:spPr>
          <a:ln>
            <a:noFill/>
          </a:ln>
        </c:spPr>
        <c:txPr>
          <a:bodyPr/>
          <a:lstStyle/>
          <a:p>
            <a:pPr>
              <a:defRPr sz="1400">
                <a:latin typeface="Avenir LT Std 45 Book"/>
              </a:defRPr>
            </a:pPr>
            <a:endParaRPr lang="en-US"/>
          </a:p>
        </c:txPr>
        <c:crossAx val="84281024"/>
        <c:crosses val="autoZero"/>
        <c:auto val="1"/>
        <c:lblAlgn val="ctr"/>
        <c:lblOffset val="100"/>
        <c:noMultiLvlLbl val="0"/>
      </c:catAx>
      <c:valAx>
        <c:axId val="84281024"/>
        <c:scaling>
          <c:orientation val="minMax"/>
        </c:scaling>
        <c:delete val="1"/>
        <c:axPos val="b"/>
        <c:numFmt formatCode="0.0" sourceLinked="1"/>
        <c:majorTickMark val="out"/>
        <c:minorTickMark val="none"/>
        <c:tickLblPos val="none"/>
        <c:crossAx val="93100032"/>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C695DB"/>
            </a:solidFill>
          </c:spPr>
          <c:invertIfNegative val="0"/>
          <c:dLbls>
            <c:dLbl>
              <c:idx val="0"/>
              <c:tx>
                <c:rich>
                  <a:bodyPr/>
                  <a:lstStyle/>
                  <a:p>
                    <a:r>
                      <a:rPr lang="en-US"/>
                      <a: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7A-448C-B429-37687536B1AE}"/>
                </c:ext>
              </c:extLst>
            </c:dLbl>
            <c:dLbl>
              <c:idx val="1"/>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7A-448C-B429-37687536B1AE}"/>
                </c:ext>
              </c:extLst>
            </c:dLbl>
            <c:dLbl>
              <c:idx val="2"/>
              <c:tx>
                <c:rich>
                  <a:bodyPr/>
                  <a:lstStyle/>
                  <a:p>
                    <a:r>
                      <a:rPr lang="en-US"/>
                      <a:t>64.3%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7A-448C-B429-37687536B1AE}"/>
                </c:ext>
              </c:extLst>
            </c:dLbl>
            <c:dLbl>
              <c:idx val="3"/>
              <c:tx>
                <c:rich>
                  <a:bodyPr/>
                  <a:lstStyle/>
                  <a:p>
                    <a:r>
                      <a:rPr lang="en-US"/>
                      <a:t>24.3%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7A-448C-B429-37687536B1AE}"/>
                </c:ext>
              </c:extLst>
            </c:dLbl>
            <c:dLbl>
              <c:idx val="4"/>
              <c:tx>
                <c:rich>
                  <a:bodyPr/>
                  <a:lstStyle/>
                  <a:p>
                    <a:r>
                      <a:rPr lang="en-US"/>
                      <a:t>0.6%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7A-448C-B429-37687536B1AE}"/>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'C1.5.1-5'!$E$18:$E$22</c:f>
              <c:strCache>
                <c:ptCount val="5"/>
                <c:pt idx="0">
                  <c:v>In prison </c:v>
                </c:pt>
                <c:pt idx="1">
                  <c:v>In another country </c:v>
                </c:pt>
                <c:pt idx="2">
                  <c:v>Elsewhere</c:v>
                </c:pt>
                <c:pt idx="3">
                  <c:v>Not known</c:v>
                </c:pt>
                <c:pt idx="4">
                  <c:v>Not specified</c:v>
                </c:pt>
              </c:strCache>
            </c:strRef>
          </c:cat>
          <c:val>
            <c:numRef>
              <c:f>'C1.5.1-5'!$F$18:$F$22</c:f>
              <c:numCache>
                <c:formatCode>0.0</c:formatCode>
                <c:ptCount val="5"/>
                <c:pt idx="0">
                  <c:v>9.4665885111371644</c:v>
                </c:pt>
                <c:pt idx="1">
                  <c:v>1.3481828839390388</c:v>
                </c:pt>
                <c:pt idx="2">
                  <c:v>64.287807737397429</c:v>
                </c:pt>
                <c:pt idx="3">
                  <c:v>24.311254396248536</c:v>
                </c:pt>
                <c:pt idx="4">
                  <c:v>0.58616647127784294</c:v>
                </c:pt>
              </c:numCache>
            </c:numRef>
          </c:val>
          <c:extLst>
            <c:ext xmlns:c16="http://schemas.microsoft.com/office/drawing/2014/chart" uri="{C3380CC4-5D6E-409C-BE32-E72D297353CC}">
              <c16:uniqueId val="{00000005-567A-448C-B429-37687536B1AE}"/>
            </c:ext>
          </c:extLst>
        </c:ser>
        <c:dLbls>
          <c:showLegendKey val="0"/>
          <c:showVal val="0"/>
          <c:showCatName val="0"/>
          <c:showSerName val="0"/>
          <c:showPercent val="0"/>
          <c:showBubbleSize val="0"/>
        </c:dLbls>
        <c:gapWidth val="96"/>
        <c:axId val="93100544"/>
        <c:axId val="84282752"/>
      </c:barChart>
      <c:catAx>
        <c:axId val="93100544"/>
        <c:scaling>
          <c:orientation val="minMax"/>
        </c:scaling>
        <c:delete val="0"/>
        <c:axPos val="l"/>
        <c:numFmt formatCode="General" sourceLinked="0"/>
        <c:majorTickMark val="none"/>
        <c:minorTickMark val="none"/>
        <c:tickLblPos val="nextTo"/>
        <c:spPr>
          <a:ln>
            <a:noFill/>
          </a:ln>
        </c:spPr>
        <c:txPr>
          <a:bodyPr/>
          <a:lstStyle/>
          <a:p>
            <a:pPr>
              <a:defRPr sz="1400">
                <a:latin typeface="Avenir LT Std 45 Book"/>
              </a:defRPr>
            </a:pPr>
            <a:endParaRPr lang="en-US"/>
          </a:p>
        </c:txPr>
        <c:crossAx val="84282752"/>
        <c:crosses val="autoZero"/>
        <c:auto val="1"/>
        <c:lblAlgn val="ctr"/>
        <c:lblOffset val="100"/>
        <c:noMultiLvlLbl val="0"/>
      </c:catAx>
      <c:valAx>
        <c:axId val="84282752"/>
        <c:scaling>
          <c:orientation val="minMax"/>
        </c:scaling>
        <c:delete val="1"/>
        <c:axPos val="b"/>
        <c:numFmt formatCode="0.0" sourceLinked="1"/>
        <c:majorTickMark val="out"/>
        <c:minorTickMark val="none"/>
        <c:tickLblPos val="none"/>
        <c:crossAx val="93100544"/>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18096"/>
            </a:solidFill>
          </c:spPr>
          <c:invertIfNegative val="0"/>
          <c:dLbls>
            <c:dLbl>
              <c:idx val="0"/>
              <c:tx>
                <c:rich>
                  <a:bodyPr/>
                  <a:lstStyle/>
                  <a:p>
                    <a:r>
                      <a:rPr lang="en-US"/>
                      <a:t>26.8%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C1-4B7A-AA76-59DE20AC08F1}"/>
                </c:ext>
              </c:extLst>
            </c:dLbl>
            <c:dLbl>
              <c:idx val="1"/>
              <c:tx>
                <c:rich>
                  <a:bodyPr/>
                  <a:lstStyle/>
                  <a:p>
                    <a:r>
                      <a:rPr lang="en-US"/>
                      <a:t>35.9%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C1-4B7A-AA76-59DE20AC08F1}"/>
                </c:ext>
              </c:extLst>
            </c:dLbl>
            <c:dLbl>
              <c:idx val="2"/>
              <c:tx>
                <c:rich>
                  <a:bodyPr/>
                  <a:lstStyle/>
                  <a:p>
                    <a:r>
                      <a:rPr lang="en-US"/>
                      <a:t>37.2%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C1-4B7A-AA76-59DE20AC08F1}"/>
                </c:ext>
              </c:extLst>
            </c:dLbl>
            <c:dLbl>
              <c:idx val="3"/>
              <c:tx>
                <c:rich>
                  <a:bodyPr/>
                  <a:lstStyle/>
                  <a:p>
                    <a:r>
                      <a:rPr lang="en-US"/>
                      <a:t>0.1%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C1-4B7A-AA76-59DE20AC08F1}"/>
                </c:ext>
              </c:extLst>
            </c:dLbl>
            <c:spPr>
              <a:noFill/>
              <a:ln>
                <a:noFill/>
              </a:ln>
              <a:effectLst/>
            </c:spPr>
            <c:txPr>
              <a:bodyPr/>
              <a:lstStyle/>
              <a:p>
                <a:pPr>
                  <a:defRPr sz="14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'C1.5.1-5'!$E$34:$E$37</c:f>
              <c:strCache>
                <c:ptCount val="4"/>
                <c:pt idx="0">
                  <c:v>Was employed/ had a permanent source of income</c:v>
                </c:pt>
                <c:pt idx="1">
                  <c:v>Not employed/ had no permanent source of income</c:v>
                </c:pt>
                <c:pt idx="2">
                  <c:v>Not known  </c:v>
                </c:pt>
                <c:pt idx="3">
                  <c:v>Not specified</c:v>
                </c:pt>
              </c:strCache>
            </c:strRef>
          </c:cat>
          <c:val>
            <c:numRef>
              <c:f>'C1.5.1-5'!$F$34:$F$37</c:f>
              <c:numCache>
                <c:formatCode>0.0</c:formatCode>
                <c:ptCount val="4"/>
                <c:pt idx="0">
                  <c:v>26.773153575615478</c:v>
                </c:pt>
                <c:pt idx="1">
                  <c:v>35.932004689331769</c:v>
                </c:pt>
                <c:pt idx="2">
                  <c:v>37.162954279015246</c:v>
                </c:pt>
                <c:pt idx="3">
                  <c:v>0.13188745603751467</c:v>
                </c:pt>
              </c:numCache>
            </c:numRef>
          </c:val>
          <c:extLst>
            <c:ext xmlns:c16="http://schemas.microsoft.com/office/drawing/2014/chart" uri="{C3380CC4-5D6E-409C-BE32-E72D297353CC}">
              <c16:uniqueId val="{00000004-EDC1-4B7A-AA76-59DE20AC08F1}"/>
            </c:ext>
          </c:extLst>
        </c:ser>
        <c:dLbls>
          <c:showLegendKey val="0"/>
          <c:showVal val="0"/>
          <c:showCatName val="0"/>
          <c:showSerName val="0"/>
          <c:showPercent val="0"/>
          <c:showBubbleSize val="0"/>
        </c:dLbls>
        <c:gapWidth val="150"/>
        <c:axId val="93101568"/>
        <c:axId val="84284480"/>
      </c:barChart>
      <c:catAx>
        <c:axId val="93101568"/>
        <c:scaling>
          <c:orientation val="minMax"/>
        </c:scaling>
        <c:delete val="0"/>
        <c:axPos val="l"/>
        <c:numFmt formatCode="General" sourceLinked="0"/>
        <c:majorTickMark val="none"/>
        <c:minorTickMark val="none"/>
        <c:tickLblPos val="nextTo"/>
        <c:spPr>
          <a:ln>
            <a:noFill/>
          </a:ln>
        </c:spPr>
        <c:txPr>
          <a:bodyPr/>
          <a:lstStyle/>
          <a:p>
            <a:pPr>
              <a:defRPr sz="1400">
                <a:latin typeface="Avenir LT Std 45 Book"/>
              </a:defRPr>
            </a:pPr>
            <a:endParaRPr lang="en-US"/>
          </a:p>
        </c:txPr>
        <c:crossAx val="84284480"/>
        <c:crosses val="autoZero"/>
        <c:auto val="1"/>
        <c:lblAlgn val="ctr"/>
        <c:lblOffset val="100"/>
        <c:noMultiLvlLbl val="0"/>
      </c:catAx>
      <c:valAx>
        <c:axId val="84284480"/>
        <c:scaling>
          <c:orientation val="minMax"/>
        </c:scaling>
        <c:delete val="1"/>
        <c:axPos val="b"/>
        <c:numFmt formatCode="0.0" sourceLinked="1"/>
        <c:majorTickMark val="out"/>
        <c:minorTickMark val="none"/>
        <c:tickLblPos val="none"/>
        <c:crossAx val="93101568"/>
        <c:crosses val="autoZero"/>
        <c:crossBetween val="between"/>
      </c:valAx>
      <c:spPr>
        <a:noFill/>
        <a:ln w="25400">
          <a:noFill/>
        </a:ln>
      </c:spPr>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4CEE5"/>
            </a:solidFill>
          </c:spPr>
          <c:invertIfNegative val="0"/>
          <c:dLbls>
            <c:dLbl>
              <c:idx val="0"/>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2B-4648-BF53-E57B3744568D}"/>
                </c:ext>
              </c:extLst>
            </c:dLbl>
            <c:dLbl>
              <c:idx val="1"/>
              <c:tx>
                <c:rich>
                  <a:bodyPr/>
                  <a:lstStyle/>
                  <a:p>
                    <a:r>
                      <a:rPr lang="en-US"/>
                      <a:t>53.6%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2B-4648-BF53-E57B3744568D}"/>
                </c:ext>
              </c:extLst>
            </c:dLbl>
            <c:dLbl>
              <c:idx val="2"/>
              <c:tx>
                <c:rich>
                  <a:bodyPr/>
                  <a:lstStyle/>
                  <a:p>
                    <a:r>
                      <a:rPr lang="en-US"/>
                      <a:t>39.1%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2B-4648-BF53-E57B3744568D}"/>
                </c:ext>
              </c:extLst>
            </c:dLbl>
            <c:dLbl>
              <c:idx val="3"/>
              <c:tx>
                <c:rich>
                  <a:bodyPr/>
                  <a:lstStyle/>
                  <a:p>
                    <a:r>
                      <a:rPr lang="en-US"/>
                      <a:t>0.2%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2B-4648-BF53-E57B3744568D}"/>
                </c:ext>
              </c:extLst>
            </c:dLbl>
            <c:spPr>
              <a:noFill/>
              <a:ln>
                <a:noFill/>
              </a:ln>
              <a:effectLst/>
            </c:spPr>
            <c:txPr>
              <a:bodyPr/>
              <a:lstStyle/>
              <a:p>
                <a:pPr>
                  <a:defRPr sz="14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'C1.5.1-5'!$E$49:$E$52</c:f>
              <c:strCache>
                <c:ptCount val="4"/>
                <c:pt idx="0">
                  <c:v>Suffered from illness/ disability which hindered earning income  </c:v>
                </c:pt>
                <c:pt idx="1">
                  <c:v>No  illness/ disability to  hinder earning income  </c:v>
                </c:pt>
                <c:pt idx="2">
                  <c:v>Not known </c:v>
                </c:pt>
                <c:pt idx="3">
                  <c:v>Not specified</c:v>
                </c:pt>
              </c:strCache>
            </c:strRef>
          </c:cat>
          <c:val>
            <c:numRef>
              <c:f>'C1.5.1-5'!$F$49:$F$52</c:f>
              <c:numCache>
                <c:formatCode>0.0</c:formatCode>
                <c:ptCount val="4"/>
                <c:pt idx="0">
                  <c:v>7.0779601406799539</c:v>
                </c:pt>
                <c:pt idx="1">
                  <c:v>53.619577960140681</c:v>
                </c:pt>
                <c:pt idx="2">
                  <c:v>39.05334114888629</c:v>
                </c:pt>
                <c:pt idx="3">
                  <c:v>0.24912075029308325</c:v>
                </c:pt>
              </c:numCache>
            </c:numRef>
          </c:val>
          <c:extLst>
            <c:ext xmlns:c16="http://schemas.microsoft.com/office/drawing/2014/chart" uri="{C3380CC4-5D6E-409C-BE32-E72D297353CC}">
              <c16:uniqueId val="{00000004-132B-4648-BF53-E57B3744568D}"/>
            </c:ext>
          </c:extLst>
        </c:ser>
        <c:dLbls>
          <c:showLegendKey val="0"/>
          <c:showVal val="0"/>
          <c:showCatName val="0"/>
          <c:showSerName val="0"/>
          <c:showPercent val="0"/>
          <c:showBubbleSize val="0"/>
        </c:dLbls>
        <c:gapWidth val="150"/>
        <c:axId val="93593600"/>
        <c:axId val="84286208"/>
      </c:barChart>
      <c:catAx>
        <c:axId val="93593600"/>
        <c:scaling>
          <c:orientation val="minMax"/>
        </c:scaling>
        <c:delete val="0"/>
        <c:axPos val="l"/>
        <c:numFmt formatCode="General" sourceLinked="0"/>
        <c:majorTickMark val="none"/>
        <c:minorTickMark val="none"/>
        <c:tickLblPos val="nextTo"/>
        <c:spPr>
          <a:ln>
            <a:noFill/>
          </a:ln>
        </c:spPr>
        <c:txPr>
          <a:bodyPr/>
          <a:lstStyle/>
          <a:p>
            <a:pPr>
              <a:defRPr sz="1400">
                <a:latin typeface="Avenir LT Std 45 Book"/>
              </a:defRPr>
            </a:pPr>
            <a:endParaRPr lang="en-US"/>
          </a:p>
        </c:txPr>
        <c:crossAx val="84286208"/>
        <c:crosses val="autoZero"/>
        <c:auto val="1"/>
        <c:lblAlgn val="ctr"/>
        <c:lblOffset val="100"/>
        <c:noMultiLvlLbl val="0"/>
      </c:catAx>
      <c:valAx>
        <c:axId val="84286208"/>
        <c:scaling>
          <c:orientation val="minMax"/>
        </c:scaling>
        <c:delete val="1"/>
        <c:axPos val="b"/>
        <c:numFmt formatCode="0.0" sourceLinked="1"/>
        <c:majorTickMark val="out"/>
        <c:minorTickMark val="none"/>
        <c:tickLblPos val="none"/>
        <c:crossAx val="93593600"/>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593C7"/>
            </a:solidFill>
          </c:spPr>
          <c:invertIfNegative val="0"/>
          <c:dLbls>
            <c:dLbl>
              <c:idx val="0"/>
              <c:tx>
                <c:rich>
                  <a:bodyPr/>
                  <a:lstStyle/>
                  <a:p>
                    <a:r>
                      <a:rPr lang="en-US" sz="1400" dirty="0"/>
                      <a:t>7.2%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A0-4AFD-9550-2E9E99AF7124}"/>
                </c:ext>
              </c:extLst>
            </c:dLbl>
            <c:dLbl>
              <c:idx val="1"/>
              <c:tx>
                <c:rich>
                  <a:bodyPr/>
                  <a:lstStyle/>
                  <a:p>
                    <a:r>
                      <a:rPr lang="en-US" sz="1400" dirty="0"/>
                      <a:t>30.1%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A0-4AFD-9550-2E9E99AF7124}"/>
                </c:ext>
              </c:extLst>
            </c:dLbl>
            <c:dLbl>
              <c:idx val="2"/>
              <c:tx>
                <c:rich>
                  <a:bodyPr/>
                  <a:lstStyle/>
                  <a:p>
                    <a:r>
                      <a:rPr lang="en-US" sz="1400" dirty="0"/>
                      <a:t>12.0%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A0-4AFD-9550-2E9E99AF7124}"/>
                </c:ext>
              </c:extLst>
            </c:dLbl>
            <c:dLbl>
              <c:idx val="3"/>
              <c:tx>
                <c:rich>
                  <a:bodyPr/>
                  <a:lstStyle/>
                  <a:p>
                    <a:r>
                      <a:rPr lang="en-US" sz="1400" dirty="0"/>
                      <a:t>38.9%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A0-4AFD-9550-2E9E99AF7124}"/>
                </c:ext>
              </c:extLst>
            </c:dLbl>
            <c:dLbl>
              <c:idx val="4"/>
              <c:tx>
                <c:rich>
                  <a:bodyPr/>
                  <a:lstStyle/>
                  <a:p>
                    <a:r>
                      <a:rPr lang="en-US" sz="1400" dirty="0"/>
                      <a:t>11.9%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A0-4AFD-9550-2E9E99AF7124}"/>
                </c:ext>
              </c:extLst>
            </c:dLbl>
            <c:dLbl>
              <c:idx val="5"/>
              <c:tx>
                <c:rich>
                  <a:bodyPr/>
                  <a:lstStyle/>
                  <a:p>
                    <a:r>
                      <a:rPr lang="en-US" sz="1400"/>
                      <a:t>0.1%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A0-4AFD-9550-2E9E99AF7124}"/>
                </c:ext>
              </c:extLst>
            </c:dLbl>
            <c:spPr>
              <a:noFill/>
              <a:ln>
                <a:noFill/>
              </a:ln>
              <a:effectLst/>
            </c:spPr>
            <c:txPr>
              <a:bodyPr/>
              <a:lstStyle/>
              <a:p>
                <a:pPr>
                  <a:defRPr sz="14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'C2.5.1-5'!$E$4:$E$9</c:f>
              <c:strCache>
                <c:ptCount val="6"/>
                <c:pt idx="0">
                  <c:v>Unmarried</c:v>
                </c:pt>
                <c:pt idx="1">
                  <c:v>Married to child's father</c:v>
                </c:pt>
                <c:pt idx="2">
                  <c:v>Married to someone else</c:v>
                </c:pt>
                <c:pt idx="3">
                  <c:v>Widowed/ divorced/ separated </c:v>
                </c:pt>
                <c:pt idx="4">
                  <c:v>Not known</c:v>
                </c:pt>
                <c:pt idx="5">
                  <c:v>Not specified</c:v>
                </c:pt>
              </c:strCache>
            </c:strRef>
          </c:cat>
          <c:val>
            <c:numRef>
              <c:f>'C2.5.1-5'!$F$4:$F$9</c:f>
              <c:numCache>
                <c:formatCode>0.0</c:formatCode>
                <c:ptCount val="6"/>
                <c:pt idx="0">
                  <c:v>7.3038773669972947</c:v>
                </c:pt>
                <c:pt idx="1">
                  <c:v>30.545536519386836</c:v>
                </c:pt>
                <c:pt idx="2">
                  <c:v>12.443642921550946</c:v>
                </c:pt>
                <c:pt idx="3">
                  <c:v>38.142470694319208</c:v>
                </c:pt>
                <c:pt idx="4">
                  <c:v>11.508115419296663</c:v>
                </c:pt>
                <c:pt idx="5">
                  <c:v>5.6357078449053202E-2</c:v>
                </c:pt>
              </c:numCache>
            </c:numRef>
          </c:val>
          <c:extLst>
            <c:ext xmlns:c16="http://schemas.microsoft.com/office/drawing/2014/chart" uri="{C3380CC4-5D6E-409C-BE32-E72D297353CC}">
              <c16:uniqueId val="{00000006-5BA0-4AFD-9550-2E9E99AF7124}"/>
            </c:ext>
          </c:extLst>
        </c:ser>
        <c:dLbls>
          <c:showLegendKey val="0"/>
          <c:showVal val="0"/>
          <c:showCatName val="0"/>
          <c:showSerName val="0"/>
          <c:showPercent val="0"/>
          <c:showBubbleSize val="0"/>
        </c:dLbls>
        <c:gapWidth val="101"/>
        <c:axId val="93597184"/>
        <c:axId val="98387648"/>
      </c:barChart>
      <c:catAx>
        <c:axId val="93597184"/>
        <c:scaling>
          <c:orientation val="minMax"/>
        </c:scaling>
        <c:delete val="0"/>
        <c:axPos val="l"/>
        <c:numFmt formatCode="General" sourceLinked="0"/>
        <c:majorTickMark val="none"/>
        <c:minorTickMark val="none"/>
        <c:tickLblPos val="nextTo"/>
        <c:txPr>
          <a:bodyPr/>
          <a:lstStyle/>
          <a:p>
            <a:pPr>
              <a:defRPr sz="1400">
                <a:latin typeface="Avenir LT Std 45 Book"/>
              </a:defRPr>
            </a:pPr>
            <a:endParaRPr lang="en-US"/>
          </a:p>
        </c:txPr>
        <c:crossAx val="98387648"/>
        <c:crosses val="autoZero"/>
        <c:auto val="1"/>
        <c:lblAlgn val="ctr"/>
        <c:lblOffset val="100"/>
        <c:noMultiLvlLbl val="0"/>
      </c:catAx>
      <c:valAx>
        <c:axId val="98387648"/>
        <c:scaling>
          <c:orientation val="minMax"/>
        </c:scaling>
        <c:delete val="1"/>
        <c:axPos val="b"/>
        <c:numFmt formatCode="0.0" sourceLinked="1"/>
        <c:majorTickMark val="out"/>
        <c:minorTickMark val="none"/>
        <c:tickLblPos val="none"/>
        <c:crossAx val="935971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dLbls>
            <c:dLbl>
              <c:idx val="1"/>
              <c:layout>
                <c:manualLayout>
                  <c:x val="0.10826771653543307"/>
                  <c:y val="-0.3813461538461538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104-4E12-8BCB-1E6645BC7840}"/>
                </c:ext>
              </c:extLst>
            </c:dLbl>
            <c:dLbl>
              <c:idx val="2"/>
              <c:layout>
                <c:manualLayout>
                  <c:x val="-2.8458317710286216E-2"/>
                  <c:y val="0.2209993943064809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04-4E12-8BCB-1E6645BC7840}"/>
                </c:ext>
              </c:extLst>
            </c:dLbl>
            <c:spPr>
              <a:noFill/>
              <a:ln>
                <a:noFill/>
              </a:ln>
              <a:effectLst/>
            </c:spPr>
            <c:txPr>
              <a:bodyPr/>
              <a:lstStyle/>
              <a:p>
                <a:pPr>
                  <a:defRPr sz="1400">
                    <a:solidFill>
                      <a:schemeClr val="tx2">
                        <a:lumMod val="50000"/>
                      </a:schemeClr>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Sheet1!$B$25:$B$28</c:f>
              <c:strCache>
                <c:ptCount val="4"/>
                <c:pt idx="0">
                  <c:v>Government funds</c:v>
                </c:pt>
                <c:pt idx="1">
                  <c:v>Non-government - local funds</c:v>
                </c:pt>
                <c:pt idx="2">
                  <c:v>Non-government - foreign funds</c:v>
                </c:pt>
                <c:pt idx="3">
                  <c:v>Other source of funding</c:v>
                </c:pt>
              </c:strCache>
            </c:strRef>
          </c:cat>
          <c:val>
            <c:numRef>
              <c:f>Sheet1!$C$25:$C$28</c:f>
              <c:numCache>
                <c:formatCode>General</c:formatCode>
                <c:ptCount val="4"/>
                <c:pt idx="0">
                  <c:v>47</c:v>
                </c:pt>
                <c:pt idx="1">
                  <c:v>229</c:v>
                </c:pt>
                <c:pt idx="2">
                  <c:v>92</c:v>
                </c:pt>
                <c:pt idx="3">
                  <c:v>11</c:v>
                </c:pt>
              </c:numCache>
            </c:numRef>
          </c:val>
          <c:extLst>
            <c:ext xmlns:c16="http://schemas.microsoft.com/office/drawing/2014/chart" uri="{C3380CC4-5D6E-409C-BE32-E72D297353CC}">
              <c16:uniqueId val="{00000002-8104-4E12-8BCB-1E6645BC7840}"/>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CC66FF"/>
            </a:solidFill>
          </c:spPr>
          <c:invertIfNegative val="0"/>
          <c:dLbls>
            <c:dLbl>
              <c:idx val="1"/>
              <c:tx>
                <c:rich>
                  <a:bodyPr/>
                  <a:lstStyle/>
                  <a:p>
                    <a:r>
                      <a:rPr lang="en-US" sz="1400"/>
                      <a:t>7.5%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4E-425E-AF25-C6C8E63AEA39}"/>
                </c:ext>
              </c:extLst>
            </c:dLbl>
            <c:dLbl>
              <c:idx val="2"/>
              <c:tx>
                <c:rich>
                  <a:bodyPr/>
                  <a:lstStyle/>
                  <a:p>
                    <a:r>
                      <a:rPr lang="en-US" sz="1400"/>
                      <a:t>72.3%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4E-425E-AF25-C6C8E63AEA39}"/>
                </c:ext>
              </c:extLst>
            </c:dLbl>
            <c:dLbl>
              <c:idx val="3"/>
              <c:tx>
                <c:rich>
                  <a:bodyPr/>
                  <a:lstStyle/>
                  <a:p>
                    <a:pPr>
                      <a:defRPr sz="1400">
                        <a:latin typeface="Avenir LT Std 45 Book"/>
                      </a:defRPr>
                    </a:pPr>
                    <a:r>
                      <a:rPr lang="en-US" sz="1400"/>
                      <a:t>17.3%</a:t>
                    </a:r>
                    <a:endParaRPr lang="en-US"/>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4E-425E-AF25-C6C8E63AEA39}"/>
                </c:ext>
              </c:extLst>
            </c:dLbl>
            <c:dLbl>
              <c:idx val="4"/>
              <c:tx>
                <c:rich>
                  <a:bodyPr/>
                  <a:lstStyle/>
                  <a:p>
                    <a:r>
                      <a:rPr lang="en-US" sz="1400"/>
                      <a:t>0.7%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4E-425E-AF25-C6C8E63AEA39}"/>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'C2.5.1-5'!$E$17:$E$21</c:f>
              <c:strCache>
                <c:ptCount val="5"/>
                <c:pt idx="0">
                  <c:v>In prison </c:v>
                </c:pt>
                <c:pt idx="1">
                  <c:v>In another country </c:v>
                </c:pt>
                <c:pt idx="2">
                  <c:v>Elsewhere</c:v>
                </c:pt>
                <c:pt idx="3">
                  <c:v>Not known</c:v>
                </c:pt>
                <c:pt idx="4">
                  <c:v>Not specified</c:v>
                </c:pt>
              </c:strCache>
            </c:strRef>
          </c:cat>
          <c:val>
            <c:numRef>
              <c:f>'C2.5.1-5'!$F$17:$F$21</c:f>
              <c:numCache>
                <c:formatCode>0.0</c:formatCode>
                <c:ptCount val="5"/>
                <c:pt idx="0">
                  <c:v>2.1415689810640215</c:v>
                </c:pt>
                <c:pt idx="1">
                  <c:v>7.4842200180342653</c:v>
                </c:pt>
                <c:pt idx="2">
                  <c:v>72.339945897204686</c:v>
                </c:pt>
                <c:pt idx="3">
                  <c:v>17.290351668169521</c:v>
                </c:pt>
                <c:pt idx="4">
                  <c:v>0.74391343552750222</c:v>
                </c:pt>
              </c:numCache>
            </c:numRef>
          </c:val>
          <c:extLst>
            <c:ext xmlns:c16="http://schemas.microsoft.com/office/drawing/2014/chart" uri="{C3380CC4-5D6E-409C-BE32-E72D297353CC}">
              <c16:uniqueId val="{00000004-FE4E-425E-AF25-C6C8E63AEA39}"/>
            </c:ext>
          </c:extLst>
        </c:ser>
        <c:dLbls>
          <c:showLegendKey val="0"/>
          <c:showVal val="0"/>
          <c:showCatName val="0"/>
          <c:showSerName val="0"/>
          <c:showPercent val="0"/>
          <c:showBubbleSize val="0"/>
        </c:dLbls>
        <c:gapWidth val="150"/>
        <c:axId val="98492416"/>
        <c:axId val="98389376"/>
      </c:barChart>
      <c:catAx>
        <c:axId val="98492416"/>
        <c:scaling>
          <c:orientation val="minMax"/>
        </c:scaling>
        <c:delete val="0"/>
        <c:axPos val="l"/>
        <c:numFmt formatCode="General" sourceLinked="0"/>
        <c:majorTickMark val="none"/>
        <c:minorTickMark val="none"/>
        <c:tickLblPos val="nextTo"/>
        <c:txPr>
          <a:bodyPr/>
          <a:lstStyle/>
          <a:p>
            <a:pPr>
              <a:defRPr sz="1400">
                <a:latin typeface="Avenir LT Std 45 Book"/>
              </a:defRPr>
            </a:pPr>
            <a:endParaRPr lang="en-US"/>
          </a:p>
        </c:txPr>
        <c:crossAx val="98389376"/>
        <c:crosses val="autoZero"/>
        <c:auto val="1"/>
        <c:lblAlgn val="ctr"/>
        <c:lblOffset val="100"/>
        <c:noMultiLvlLbl val="0"/>
      </c:catAx>
      <c:valAx>
        <c:axId val="98389376"/>
        <c:scaling>
          <c:orientation val="minMax"/>
        </c:scaling>
        <c:delete val="1"/>
        <c:axPos val="b"/>
        <c:numFmt formatCode="0.0" sourceLinked="1"/>
        <c:majorTickMark val="out"/>
        <c:minorTickMark val="none"/>
        <c:tickLblPos val="none"/>
        <c:crossAx val="98492416"/>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18096"/>
            </a:solidFill>
          </c:spPr>
          <c:invertIfNegative val="0"/>
          <c:dLbls>
            <c:dLbl>
              <c:idx val="0"/>
              <c:tx>
                <c:rich>
                  <a:bodyPr/>
                  <a:lstStyle/>
                  <a:p>
                    <a:r>
                      <a:rPr lang="en-US" sz="1400"/>
                      <a:t>17.8%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18-4488-B499-84519E339829}"/>
                </c:ext>
              </c:extLst>
            </c:dLbl>
            <c:dLbl>
              <c:idx val="1"/>
              <c:tx>
                <c:rich>
                  <a:bodyPr/>
                  <a:lstStyle/>
                  <a:p>
                    <a:r>
                      <a:rPr lang="en-US" sz="1400"/>
                      <a:t>57.8%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18-4488-B499-84519E339829}"/>
                </c:ext>
              </c:extLst>
            </c:dLbl>
            <c:dLbl>
              <c:idx val="2"/>
              <c:tx>
                <c:rich>
                  <a:bodyPr/>
                  <a:lstStyle/>
                  <a:p>
                    <a:r>
                      <a:rPr lang="en-US" sz="1400"/>
                      <a:t>24.3%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18-4488-B499-84519E339829}"/>
                </c:ext>
              </c:extLst>
            </c:dLbl>
            <c:dLbl>
              <c:idx val="3"/>
              <c:tx>
                <c:rich>
                  <a:bodyPr/>
                  <a:lstStyle/>
                  <a:p>
                    <a:r>
                      <a:rPr lang="en-US" sz="1400"/>
                      <a:t>0.1%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18-4488-B499-84519E339829}"/>
                </c:ext>
              </c:extLst>
            </c:dLbl>
            <c:spPr>
              <a:noFill/>
              <a:ln>
                <a:noFill/>
              </a:ln>
              <a:effectLst/>
            </c:spPr>
            <c:txPr>
              <a:bodyPr/>
              <a:lstStyle/>
              <a:p>
                <a:pPr>
                  <a:defRPr sz="14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'C2.5.1-5'!$E$32:$E$35</c:f>
              <c:strCache>
                <c:ptCount val="4"/>
                <c:pt idx="0">
                  <c:v>Was employed/ had a permanent source of income</c:v>
                </c:pt>
                <c:pt idx="1">
                  <c:v>Not employed/ had no permanent source of income</c:v>
                </c:pt>
                <c:pt idx="2">
                  <c:v>Not known  </c:v>
                </c:pt>
                <c:pt idx="3">
                  <c:v>Not specified</c:v>
                </c:pt>
              </c:strCache>
            </c:strRef>
          </c:cat>
          <c:val>
            <c:numRef>
              <c:f>'C2.5.1-5'!$F$32:$F$35</c:f>
              <c:numCache>
                <c:formatCode>0.0</c:formatCode>
                <c:ptCount val="4"/>
                <c:pt idx="0">
                  <c:v>17.77502254283138</c:v>
                </c:pt>
                <c:pt idx="1">
                  <c:v>57.811091073038774</c:v>
                </c:pt>
                <c:pt idx="2">
                  <c:v>24.278629395852118</c:v>
                </c:pt>
                <c:pt idx="3">
                  <c:v>0.1352569882777277</c:v>
                </c:pt>
              </c:numCache>
            </c:numRef>
          </c:val>
          <c:extLst>
            <c:ext xmlns:c16="http://schemas.microsoft.com/office/drawing/2014/chart" uri="{C3380CC4-5D6E-409C-BE32-E72D297353CC}">
              <c16:uniqueId val="{00000004-3B18-4488-B499-84519E339829}"/>
            </c:ext>
          </c:extLst>
        </c:ser>
        <c:dLbls>
          <c:showLegendKey val="0"/>
          <c:showVal val="0"/>
          <c:showCatName val="0"/>
          <c:showSerName val="0"/>
          <c:showPercent val="0"/>
          <c:showBubbleSize val="0"/>
        </c:dLbls>
        <c:gapWidth val="150"/>
        <c:axId val="98492928"/>
        <c:axId val="98391104"/>
      </c:barChart>
      <c:catAx>
        <c:axId val="98492928"/>
        <c:scaling>
          <c:orientation val="minMax"/>
        </c:scaling>
        <c:delete val="0"/>
        <c:axPos val="l"/>
        <c:numFmt formatCode="General" sourceLinked="0"/>
        <c:majorTickMark val="none"/>
        <c:minorTickMark val="none"/>
        <c:tickLblPos val="nextTo"/>
        <c:txPr>
          <a:bodyPr/>
          <a:lstStyle/>
          <a:p>
            <a:pPr>
              <a:defRPr sz="1400">
                <a:latin typeface="Avenir LT Std 45 Book"/>
              </a:defRPr>
            </a:pPr>
            <a:endParaRPr lang="en-US"/>
          </a:p>
        </c:txPr>
        <c:crossAx val="98391104"/>
        <c:crosses val="autoZero"/>
        <c:auto val="1"/>
        <c:lblAlgn val="ctr"/>
        <c:lblOffset val="100"/>
        <c:noMultiLvlLbl val="0"/>
      </c:catAx>
      <c:valAx>
        <c:axId val="98391104"/>
        <c:scaling>
          <c:orientation val="minMax"/>
        </c:scaling>
        <c:delete val="1"/>
        <c:axPos val="b"/>
        <c:numFmt formatCode="0.0" sourceLinked="1"/>
        <c:majorTickMark val="out"/>
        <c:minorTickMark val="none"/>
        <c:tickLblPos val="none"/>
        <c:crossAx val="98492928"/>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4CEE5"/>
            </a:solidFill>
          </c:spPr>
          <c:invertIfNegative val="0"/>
          <c:dLbls>
            <c:dLbl>
              <c:idx val="0"/>
              <c:tx>
                <c:rich>
                  <a:bodyPr/>
                  <a:lstStyle/>
                  <a:p>
                    <a:r>
                      <a:rPr lang="en-US" sz="1400"/>
                      <a:t>8.7%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2F-4752-9B39-59356E8DAF69}"/>
                </c:ext>
              </c:extLst>
            </c:dLbl>
            <c:dLbl>
              <c:idx val="1"/>
              <c:tx>
                <c:rich>
                  <a:bodyPr/>
                  <a:lstStyle/>
                  <a:p>
                    <a:r>
                      <a:rPr lang="en-US" sz="1400"/>
                      <a:t>63.2%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2F-4752-9B39-59356E8DAF69}"/>
                </c:ext>
              </c:extLst>
            </c:dLbl>
            <c:dLbl>
              <c:idx val="2"/>
              <c:tx>
                <c:rich>
                  <a:bodyPr/>
                  <a:lstStyle/>
                  <a:p>
                    <a:r>
                      <a:rPr lang="en-US" sz="1400"/>
                      <a:t>27.8%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2F-4752-9B39-59356E8DAF69}"/>
                </c:ext>
              </c:extLst>
            </c:dLbl>
            <c:dLbl>
              <c:idx val="3"/>
              <c:tx>
                <c:rich>
                  <a:bodyPr/>
                  <a:lstStyle/>
                  <a:p>
                    <a:r>
                      <a:rPr lang="en-US" sz="1400"/>
                      <a:t>0.2%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2F-4752-9B39-59356E8DAF69}"/>
                </c:ext>
              </c:extLst>
            </c:dLbl>
            <c:spPr>
              <a:noFill/>
              <a:ln>
                <a:noFill/>
              </a:ln>
              <a:effectLst/>
            </c:spPr>
            <c:txPr>
              <a:bodyPr/>
              <a:lstStyle/>
              <a:p>
                <a:pPr>
                  <a:defRPr sz="14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'C2.5.1-5'!$E$44:$E$47</c:f>
              <c:strCache>
                <c:ptCount val="4"/>
                <c:pt idx="0">
                  <c:v>Sufferred from illness/ disability which hindered earning income  </c:v>
                </c:pt>
                <c:pt idx="1">
                  <c:v>No  illness/ disability to  hinder earning income  </c:v>
                </c:pt>
                <c:pt idx="2">
                  <c:v>Not known </c:v>
                </c:pt>
                <c:pt idx="3">
                  <c:v>Not specified</c:v>
                </c:pt>
              </c:strCache>
            </c:strRef>
          </c:cat>
          <c:val>
            <c:numRef>
              <c:f>'C2.5.1-5'!$F$44:$F$47</c:f>
              <c:numCache>
                <c:formatCode>0.0</c:formatCode>
                <c:ptCount val="4"/>
                <c:pt idx="0">
                  <c:v>8.7128043282236245</c:v>
                </c:pt>
                <c:pt idx="1">
                  <c:v>63.221370604147879</c:v>
                </c:pt>
                <c:pt idx="2">
                  <c:v>27.84039675383228</c:v>
                </c:pt>
                <c:pt idx="3">
                  <c:v>0.22542831379621281</c:v>
                </c:pt>
              </c:numCache>
            </c:numRef>
          </c:val>
          <c:extLst>
            <c:ext xmlns:c16="http://schemas.microsoft.com/office/drawing/2014/chart" uri="{C3380CC4-5D6E-409C-BE32-E72D297353CC}">
              <c16:uniqueId val="{00000004-CA2F-4752-9B39-59356E8DAF69}"/>
            </c:ext>
          </c:extLst>
        </c:ser>
        <c:dLbls>
          <c:showLegendKey val="0"/>
          <c:showVal val="0"/>
          <c:showCatName val="0"/>
          <c:showSerName val="0"/>
          <c:showPercent val="0"/>
          <c:showBubbleSize val="0"/>
        </c:dLbls>
        <c:gapWidth val="150"/>
        <c:axId val="98493440"/>
        <c:axId val="98392832"/>
      </c:barChart>
      <c:catAx>
        <c:axId val="98493440"/>
        <c:scaling>
          <c:orientation val="minMax"/>
        </c:scaling>
        <c:delete val="0"/>
        <c:axPos val="l"/>
        <c:numFmt formatCode="General" sourceLinked="0"/>
        <c:majorTickMark val="none"/>
        <c:minorTickMark val="none"/>
        <c:tickLblPos val="nextTo"/>
        <c:txPr>
          <a:bodyPr/>
          <a:lstStyle/>
          <a:p>
            <a:pPr>
              <a:defRPr sz="1400">
                <a:latin typeface="Avenir LT Std 45 Book"/>
              </a:defRPr>
            </a:pPr>
            <a:endParaRPr lang="en-US"/>
          </a:p>
        </c:txPr>
        <c:crossAx val="98392832"/>
        <c:crosses val="autoZero"/>
        <c:auto val="1"/>
        <c:lblAlgn val="ctr"/>
        <c:lblOffset val="0"/>
        <c:noMultiLvlLbl val="0"/>
      </c:catAx>
      <c:valAx>
        <c:axId val="98392832"/>
        <c:scaling>
          <c:orientation val="minMax"/>
        </c:scaling>
        <c:delete val="1"/>
        <c:axPos val="b"/>
        <c:numFmt formatCode="0.0" sourceLinked="1"/>
        <c:majorTickMark val="out"/>
        <c:minorTickMark val="none"/>
        <c:tickLblPos val="none"/>
        <c:crossAx val="98493440"/>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'C3.1.2-3-4'!$B$15</c:f>
              <c:strCache>
                <c:ptCount val="1"/>
                <c:pt idx="0">
                  <c:v>Residence suitable for living</c:v>
                </c:pt>
              </c:strCache>
            </c:strRef>
          </c:tx>
          <c:spPr>
            <a:solidFill>
              <a:srgbClr val="D593C7"/>
            </a:solidFill>
          </c:spPr>
          <c:invertIfNegative val="0"/>
          <c:dLbls>
            <c:dLbl>
              <c:idx val="5"/>
              <c:layout>
                <c:manualLayout>
                  <c:x val="1.23913336489940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95-4844-9183-AFCBB6A15F02}"/>
                </c:ext>
              </c:extLst>
            </c:dLbl>
            <c:dLbl>
              <c:idx val="7"/>
              <c:layout>
                <c:manualLayout>
                  <c:x val="5.3105715638546375E-3"/>
                  <c:y val="-2.63095964149342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95-4844-9183-AFCBB6A15F02}"/>
                </c:ext>
              </c:extLst>
            </c:dLbl>
            <c:spPr>
              <a:noFill/>
              <a:ln>
                <a:noFill/>
              </a:ln>
              <a:effectLst/>
            </c:spPr>
            <c:txPr>
              <a:bodyPr/>
              <a:lstStyle/>
              <a:p>
                <a:pPr>
                  <a:defRPr sz="16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'C3.1.2-3-4'!$A$16:$A$24</c:f>
              <c:strCache>
                <c:ptCount val="9"/>
                <c:pt idx="0">
                  <c:v>Grandfather</c:v>
                </c:pt>
                <c:pt idx="1">
                  <c:v>Grandmother</c:v>
                </c:pt>
                <c:pt idx="2">
                  <c:v>Uncle</c:v>
                </c:pt>
                <c:pt idx="3">
                  <c:v>Aunt</c:v>
                </c:pt>
                <c:pt idx="4">
                  <c:v>Brother/ Sister</c:v>
                </c:pt>
                <c:pt idx="5">
                  <c:v>Stepfather/ stepmother</c:v>
                </c:pt>
                <c:pt idx="6">
                  <c:v>Other relation</c:v>
                </c:pt>
                <c:pt idx="7">
                  <c:v>Relationship not specified</c:v>
                </c:pt>
                <c:pt idx="8">
                  <c:v>Non relative</c:v>
                </c:pt>
              </c:strCache>
            </c:strRef>
          </c:cat>
          <c:val>
            <c:numRef>
              <c:f>'C3.1.2-3-4'!$B$16:$B$24</c:f>
              <c:numCache>
                <c:formatCode>General</c:formatCode>
                <c:ptCount val="9"/>
                <c:pt idx="0">
                  <c:v>98</c:v>
                </c:pt>
                <c:pt idx="1">
                  <c:v>674</c:v>
                </c:pt>
                <c:pt idx="2">
                  <c:v>83</c:v>
                </c:pt>
                <c:pt idx="3">
                  <c:v>312</c:v>
                </c:pt>
                <c:pt idx="4">
                  <c:v>114</c:v>
                </c:pt>
                <c:pt idx="5">
                  <c:v>11</c:v>
                </c:pt>
                <c:pt idx="6">
                  <c:v>46</c:v>
                </c:pt>
                <c:pt idx="7">
                  <c:v>13</c:v>
                </c:pt>
                <c:pt idx="8">
                  <c:v>92</c:v>
                </c:pt>
              </c:numCache>
            </c:numRef>
          </c:val>
          <c:extLst>
            <c:ext xmlns:c16="http://schemas.microsoft.com/office/drawing/2014/chart" uri="{C3380CC4-5D6E-409C-BE32-E72D297353CC}">
              <c16:uniqueId val="{00000002-CE95-4844-9183-AFCBB6A15F02}"/>
            </c:ext>
          </c:extLst>
        </c:ser>
        <c:ser>
          <c:idx val="1"/>
          <c:order val="1"/>
          <c:tx>
            <c:strRef>
              <c:f>'C3.1.2-3-4'!$C$15</c:f>
              <c:strCache>
                <c:ptCount val="1"/>
                <c:pt idx="0">
                  <c:v>Residence not suitable for living</c:v>
                </c:pt>
              </c:strCache>
            </c:strRef>
          </c:tx>
          <c:spPr>
            <a:solidFill>
              <a:srgbClr val="8F4180"/>
            </a:solidFill>
          </c:spPr>
          <c:invertIfNegative val="0"/>
          <c:dLbls>
            <c:dLbl>
              <c:idx val="0"/>
              <c:layout>
                <c:manualLayout>
                  <c:x val="2.83230483405578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95-4844-9183-AFCBB6A15F02}"/>
                </c:ext>
              </c:extLst>
            </c:dLbl>
            <c:dLbl>
              <c:idx val="1"/>
              <c:spPr/>
              <c:txPr>
                <a:bodyPr/>
                <a:lstStyle/>
                <a:p>
                  <a:pPr>
                    <a:defRPr sz="1600">
                      <a:solidFill>
                        <a:schemeClr val="tx1"/>
                      </a:solidFill>
                      <a:latin typeface="Avenir LT Std 45 Book"/>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897-43E0-B627-522966AD0730}"/>
                </c:ext>
              </c:extLst>
            </c:dLbl>
            <c:dLbl>
              <c:idx val="2"/>
              <c:layout>
                <c:manualLayout>
                  <c:x val="1.7701905212848684E-2"/>
                  <c:y val="2.63095964149342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95-4844-9183-AFCBB6A15F02}"/>
                </c:ext>
              </c:extLst>
            </c:dLbl>
            <c:dLbl>
              <c:idx val="3"/>
              <c:layout>
                <c:manualLayout>
                  <c:x val="3.1863429383127695E-2"/>
                  <c:y val="-2.63095964149342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95-4844-9183-AFCBB6A15F02}"/>
                </c:ext>
              </c:extLst>
            </c:dLbl>
            <c:dLbl>
              <c:idx val="4"/>
              <c:layout>
                <c:manualLayout>
                  <c:x val="1.7701905212848684E-2"/>
                  <c:y val="2.63095964149342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95-4844-9183-AFCBB6A15F02}"/>
                </c:ext>
              </c:extLst>
            </c:dLbl>
            <c:dLbl>
              <c:idx val="5"/>
              <c:layout>
                <c:manualLayout>
                  <c:x val="5.32630813943358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95-4844-9183-AFCBB6A15F02}"/>
                </c:ext>
              </c:extLst>
            </c:dLbl>
            <c:dLbl>
              <c:idx val="6"/>
              <c:layout>
                <c:manualLayout>
                  <c:x val="2.47826672979881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95-4844-9183-AFCBB6A15F02}"/>
                </c:ext>
              </c:extLst>
            </c:dLbl>
            <c:dLbl>
              <c:idx val="7"/>
              <c:layout>
                <c:manualLayout>
                  <c:x val="4.927778317507777E-2"/>
                  <c:y val="1.0523838565973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95-4844-9183-AFCBB6A15F02}"/>
                </c:ext>
              </c:extLst>
            </c:dLbl>
            <c:dLbl>
              <c:idx val="8"/>
              <c:layout>
                <c:manualLayout>
                  <c:x val="3.0093238861842762E-2"/>
                  <c:y val="5.26191928298684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95-4844-9183-AFCBB6A15F02}"/>
                </c:ext>
              </c:extLst>
            </c:dLbl>
            <c:spPr>
              <a:noFill/>
              <a:ln>
                <a:noFill/>
              </a:ln>
              <a:effectLst/>
            </c:spPr>
            <c:txPr>
              <a:bodyPr/>
              <a:lstStyle/>
              <a:p>
                <a:pPr>
                  <a:defRPr sz="16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'C3.1.2-3-4'!$A$16:$A$24</c:f>
              <c:strCache>
                <c:ptCount val="9"/>
                <c:pt idx="0">
                  <c:v>Grandfather</c:v>
                </c:pt>
                <c:pt idx="1">
                  <c:v>Grandmother</c:v>
                </c:pt>
                <c:pt idx="2">
                  <c:v>Uncle</c:v>
                </c:pt>
                <c:pt idx="3">
                  <c:v>Aunt</c:v>
                </c:pt>
                <c:pt idx="4">
                  <c:v>Brother/ Sister</c:v>
                </c:pt>
                <c:pt idx="5">
                  <c:v>Stepfather/ stepmother</c:v>
                </c:pt>
                <c:pt idx="6">
                  <c:v>Other relation</c:v>
                </c:pt>
                <c:pt idx="7">
                  <c:v>Relationship not specified</c:v>
                </c:pt>
                <c:pt idx="8">
                  <c:v>Non relative</c:v>
                </c:pt>
              </c:strCache>
            </c:strRef>
          </c:cat>
          <c:val>
            <c:numRef>
              <c:f>'C3.1.2-3-4'!$C$16:$C$24</c:f>
              <c:numCache>
                <c:formatCode>General</c:formatCode>
                <c:ptCount val="9"/>
                <c:pt idx="0">
                  <c:v>26</c:v>
                </c:pt>
                <c:pt idx="1">
                  <c:v>177</c:v>
                </c:pt>
                <c:pt idx="2">
                  <c:v>5</c:v>
                </c:pt>
                <c:pt idx="3">
                  <c:v>32</c:v>
                </c:pt>
                <c:pt idx="4">
                  <c:v>13</c:v>
                </c:pt>
                <c:pt idx="5">
                  <c:v>2</c:v>
                </c:pt>
                <c:pt idx="6">
                  <c:v>7</c:v>
                </c:pt>
                <c:pt idx="7">
                  <c:v>3</c:v>
                </c:pt>
                <c:pt idx="8">
                  <c:v>16</c:v>
                </c:pt>
              </c:numCache>
            </c:numRef>
          </c:val>
          <c:extLst>
            <c:ext xmlns:c16="http://schemas.microsoft.com/office/drawing/2014/chart" uri="{C3380CC4-5D6E-409C-BE32-E72D297353CC}">
              <c16:uniqueId val="{0000000C-CE95-4844-9183-AFCBB6A15F02}"/>
            </c:ext>
          </c:extLst>
        </c:ser>
        <c:dLbls>
          <c:showLegendKey val="0"/>
          <c:showVal val="0"/>
          <c:showCatName val="0"/>
          <c:showSerName val="0"/>
          <c:showPercent val="0"/>
          <c:showBubbleSize val="0"/>
        </c:dLbls>
        <c:gapWidth val="95"/>
        <c:overlap val="100"/>
        <c:axId val="98578432"/>
        <c:axId val="84289216"/>
      </c:barChart>
      <c:catAx>
        <c:axId val="98578432"/>
        <c:scaling>
          <c:orientation val="minMax"/>
        </c:scaling>
        <c:delete val="0"/>
        <c:axPos val="l"/>
        <c:numFmt formatCode="General" sourceLinked="0"/>
        <c:majorTickMark val="none"/>
        <c:minorTickMark val="none"/>
        <c:tickLblPos val="nextTo"/>
        <c:txPr>
          <a:bodyPr/>
          <a:lstStyle/>
          <a:p>
            <a:pPr>
              <a:defRPr sz="1600">
                <a:latin typeface="Avenir LT Std 45 Book"/>
              </a:defRPr>
            </a:pPr>
            <a:endParaRPr lang="en-US"/>
          </a:p>
        </c:txPr>
        <c:crossAx val="84289216"/>
        <c:crosses val="autoZero"/>
        <c:auto val="1"/>
        <c:lblAlgn val="ctr"/>
        <c:lblOffset val="100"/>
        <c:noMultiLvlLbl val="0"/>
      </c:catAx>
      <c:valAx>
        <c:axId val="84289216"/>
        <c:scaling>
          <c:orientation val="minMax"/>
        </c:scaling>
        <c:delete val="1"/>
        <c:axPos val="b"/>
        <c:numFmt formatCode="General" sourceLinked="1"/>
        <c:majorTickMark val="out"/>
        <c:minorTickMark val="none"/>
        <c:tickLblPos val="none"/>
        <c:crossAx val="98578432"/>
        <c:crosses val="autoZero"/>
        <c:crossBetween val="between"/>
      </c:valAx>
    </c:plotArea>
    <c:legend>
      <c:legendPos val="b"/>
      <c:overlay val="0"/>
      <c:txPr>
        <a:bodyPr/>
        <a:lstStyle/>
        <a:p>
          <a:pPr>
            <a:defRPr sz="1600">
              <a:latin typeface="Avenir LT Std 45 Book"/>
            </a:defRPr>
          </a:pPr>
          <a:endParaRPr lang="en-US"/>
        </a:p>
      </c:txPr>
    </c:legend>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18096"/>
            </a:solidFill>
          </c:spPr>
          <c:invertIfNegative val="0"/>
          <c:dLbls>
            <c:dLbl>
              <c:idx val="5"/>
              <c:layout>
                <c:manualLayout>
                  <c:x val="-2.4342946022600672E-2"/>
                  <c:y val="-4.2213356722298555E-2"/>
                </c:manualLayout>
              </c:layout>
              <c:spPr>
                <a:noFill/>
                <a:ln>
                  <a:noFill/>
                </a:ln>
                <a:effectLst/>
              </c:spPr>
              <c:txPr>
                <a:bodyPr/>
                <a:lstStyle/>
                <a:p>
                  <a:pPr>
                    <a:defRPr sz="1100" b="1">
                      <a:solidFill>
                        <a:srgbClr val="D18096"/>
                      </a:solidFill>
                      <a:latin typeface="Avenir LT Std 45 Book"/>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85-4052-A994-D2FEAD7C9855}"/>
                </c:ext>
              </c:extLst>
            </c:dLbl>
            <c:spPr>
              <a:noFill/>
              <a:ln>
                <a:noFill/>
              </a:ln>
              <a:effectLst/>
            </c:spPr>
            <c:txPr>
              <a:bodyPr/>
              <a:lstStyle/>
              <a:p>
                <a:pPr>
                  <a:defRPr sz="1400" b="1">
                    <a:solidFill>
                      <a:srgbClr val="D18096"/>
                    </a:solidFill>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'C1.6.2-7'!$A$31:$A$37</c:f>
              <c:strCache>
                <c:ptCount val="7"/>
                <c:pt idx="0">
                  <c:v> Several times a month</c:v>
                </c:pt>
                <c:pt idx="1">
                  <c:v>About once a month</c:v>
                </c:pt>
                <c:pt idx="2">
                  <c:v>Several times a year</c:v>
                </c:pt>
                <c:pt idx="3">
                  <c:v>Once every few years</c:v>
                </c:pt>
                <c:pt idx="4">
                  <c:v>Only once so far</c:v>
                </c:pt>
                <c:pt idx="5">
                  <c:v>Never visited</c:v>
                </c:pt>
                <c:pt idx="6">
                  <c:v>Not specified</c:v>
                </c:pt>
              </c:strCache>
            </c:strRef>
          </c:cat>
          <c:val>
            <c:numRef>
              <c:f>'C1.6.2-7'!$B$31:$B$37</c:f>
              <c:numCache>
                <c:formatCode>General</c:formatCode>
                <c:ptCount val="7"/>
                <c:pt idx="0">
                  <c:v>332</c:v>
                </c:pt>
                <c:pt idx="1">
                  <c:v>955</c:v>
                </c:pt>
                <c:pt idx="2">
                  <c:v>957</c:v>
                </c:pt>
                <c:pt idx="3">
                  <c:v>295</c:v>
                </c:pt>
                <c:pt idx="4">
                  <c:v>415</c:v>
                </c:pt>
                <c:pt idx="5">
                  <c:v>3758</c:v>
                </c:pt>
                <c:pt idx="6">
                  <c:v>26</c:v>
                </c:pt>
              </c:numCache>
            </c:numRef>
          </c:val>
          <c:extLst>
            <c:ext xmlns:c16="http://schemas.microsoft.com/office/drawing/2014/chart" uri="{C3380CC4-5D6E-409C-BE32-E72D297353CC}">
              <c16:uniqueId val="{00000001-D036-44A1-8367-90EB3B0B743A}"/>
            </c:ext>
          </c:extLst>
        </c:ser>
        <c:dLbls>
          <c:showLegendKey val="0"/>
          <c:showVal val="0"/>
          <c:showCatName val="0"/>
          <c:showSerName val="0"/>
          <c:showPercent val="0"/>
          <c:showBubbleSize val="0"/>
        </c:dLbls>
        <c:gapWidth val="150"/>
        <c:axId val="98580992"/>
        <c:axId val="84292096"/>
      </c:barChart>
      <c:catAx>
        <c:axId val="98580992"/>
        <c:scaling>
          <c:orientation val="minMax"/>
        </c:scaling>
        <c:delete val="1"/>
        <c:axPos val="l"/>
        <c:numFmt formatCode="General" sourceLinked="0"/>
        <c:majorTickMark val="out"/>
        <c:minorTickMark val="none"/>
        <c:tickLblPos val="none"/>
        <c:crossAx val="84292096"/>
        <c:crosses val="autoZero"/>
        <c:auto val="1"/>
        <c:lblAlgn val="ctr"/>
        <c:lblOffset val="100"/>
        <c:noMultiLvlLbl val="0"/>
      </c:catAx>
      <c:valAx>
        <c:axId val="84292096"/>
        <c:scaling>
          <c:orientation val="minMax"/>
        </c:scaling>
        <c:delete val="1"/>
        <c:axPos val="b"/>
        <c:numFmt formatCode="General" sourceLinked="1"/>
        <c:majorTickMark val="out"/>
        <c:minorTickMark val="none"/>
        <c:tickLblPos val="none"/>
        <c:crossAx val="98580992"/>
        <c:crosses val="autoZero"/>
        <c:crossBetween val="between"/>
      </c:valAx>
    </c:plotArea>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C695DB"/>
            </a:solidFill>
          </c:spPr>
          <c:invertIfNegative val="0"/>
          <c:dLbls>
            <c:spPr>
              <a:noFill/>
              <a:ln>
                <a:noFill/>
              </a:ln>
              <a:effectLst/>
            </c:spPr>
            <c:txPr>
              <a:bodyPr/>
              <a:lstStyle/>
              <a:p>
                <a:pPr>
                  <a:defRPr sz="1400" b="1">
                    <a:solidFill>
                      <a:srgbClr val="C695D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'C3.2.2-11'!$A$48:$A$54</c:f>
              <c:strCache>
                <c:ptCount val="7"/>
                <c:pt idx="0">
                  <c:v> Several times a month</c:v>
                </c:pt>
                <c:pt idx="1">
                  <c:v>About once a month</c:v>
                </c:pt>
                <c:pt idx="2">
                  <c:v>Several times a year</c:v>
                </c:pt>
                <c:pt idx="3">
                  <c:v>Once every few years</c:v>
                </c:pt>
                <c:pt idx="4">
                  <c:v>Only once so far</c:v>
                </c:pt>
                <c:pt idx="5">
                  <c:v>Never visited</c:v>
                </c:pt>
                <c:pt idx="6">
                  <c:v>Not specified</c:v>
                </c:pt>
              </c:strCache>
            </c:strRef>
          </c:cat>
          <c:val>
            <c:numRef>
              <c:f>'C3.2.2-11'!$B$48:$B$54</c:f>
              <c:numCache>
                <c:formatCode>_(* #,##0_);_(* \(#,##0\);_(* "-"??_);_(@_)</c:formatCode>
                <c:ptCount val="7"/>
                <c:pt idx="0">
                  <c:v>178</c:v>
                </c:pt>
                <c:pt idx="1">
                  <c:v>590</c:v>
                </c:pt>
                <c:pt idx="2">
                  <c:v>660</c:v>
                </c:pt>
                <c:pt idx="3">
                  <c:v>150</c:v>
                </c:pt>
                <c:pt idx="4">
                  <c:v>134</c:v>
                </c:pt>
                <c:pt idx="5">
                  <c:v>109</c:v>
                </c:pt>
                <c:pt idx="6">
                  <c:v>8</c:v>
                </c:pt>
              </c:numCache>
            </c:numRef>
          </c:val>
          <c:extLst>
            <c:ext xmlns:c16="http://schemas.microsoft.com/office/drawing/2014/chart" uri="{C3380CC4-5D6E-409C-BE32-E72D297353CC}">
              <c16:uniqueId val="{00000000-83D6-45AD-8B6B-F5F4BACECF42}"/>
            </c:ext>
          </c:extLst>
        </c:ser>
        <c:dLbls>
          <c:showLegendKey val="0"/>
          <c:showVal val="0"/>
          <c:showCatName val="0"/>
          <c:showSerName val="0"/>
          <c:showPercent val="0"/>
          <c:showBubbleSize val="0"/>
        </c:dLbls>
        <c:gapWidth val="150"/>
        <c:axId val="98582016"/>
        <c:axId val="84293824"/>
      </c:barChart>
      <c:catAx>
        <c:axId val="98582016"/>
        <c:scaling>
          <c:orientation val="minMax"/>
        </c:scaling>
        <c:delete val="1"/>
        <c:axPos val="l"/>
        <c:numFmt formatCode="General" sourceLinked="0"/>
        <c:majorTickMark val="out"/>
        <c:minorTickMark val="none"/>
        <c:tickLblPos val="none"/>
        <c:crossAx val="84293824"/>
        <c:crosses val="autoZero"/>
        <c:auto val="1"/>
        <c:lblAlgn val="ctr"/>
        <c:lblOffset val="100"/>
        <c:noMultiLvlLbl val="0"/>
      </c:catAx>
      <c:valAx>
        <c:axId val="84293824"/>
        <c:scaling>
          <c:orientation val="minMax"/>
        </c:scaling>
        <c:delete val="1"/>
        <c:axPos val="b"/>
        <c:numFmt formatCode="_(* #,##0_);_(* \(#,##0\);_(* &quot;-&quot;??_);_(@_)" sourceLinked="1"/>
        <c:majorTickMark val="out"/>
        <c:minorTickMark val="none"/>
        <c:tickLblPos val="none"/>
        <c:crossAx val="98582016"/>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593C7"/>
            </a:solidFill>
          </c:spPr>
          <c:invertIfNegative val="0"/>
          <c:dLbls>
            <c:dLbl>
              <c:idx val="0"/>
              <c:tx>
                <c:rich>
                  <a:bodyPr/>
                  <a:lstStyle/>
                  <a:p>
                    <a:r>
                      <a:rPr lang="en-US"/>
                      <a:t>788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F5-4055-888A-1E286FB998B7}"/>
                </c:ext>
              </c:extLst>
            </c:dLbl>
            <c:dLbl>
              <c:idx val="1"/>
              <c:tx>
                <c:rich>
                  <a:bodyPr/>
                  <a:lstStyle/>
                  <a:p>
                    <a:pPr>
                      <a:defRPr sz="1100" b="1">
                        <a:solidFill>
                          <a:srgbClr val="D593C7"/>
                        </a:solidFill>
                        <a:latin typeface="Avenir LT Std 45 Book"/>
                      </a:defRPr>
                    </a:pPr>
                    <a:r>
                      <a:rPr lang="en-US" sz="1100" dirty="0"/>
                      <a:t>2028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F5-4055-888A-1E286FB998B7}"/>
                </c:ext>
              </c:extLst>
            </c:dLbl>
            <c:dLbl>
              <c:idx val="2"/>
              <c:layout>
                <c:manualLayout>
                  <c:x val="0"/>
                  <c:y val="-5.2766447187330232E-3"/>
                </c:manualLayout>
              </c:layout>
              <c:tx>
                <c:rich>
                  <a:bodyPr/>
                  <a:lstStyle/>
                  <a:p>
                    <a:pPr>
                      <a:defRPr sz="1100" b="1">
                        <a:solidFill>
                          <a:srgbClr val="D593C7"/>
                        </a:solidFill>
                        <a:latin typeface="Avenir LT Std 45 Book"/>
                      </a:defRPr>
                    </a:pPr>
                    <a:r>
                      <a:rPr lang="en-US" sz="1100" dirty="0"/>
                      <a:t>1841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F5-4055-888A-1E286FB998B7}"/>
                </c:ext>
              </c:extLst>
            </c:dLbl>
            <c:dLbl>
              <c:idx val="3"/>
              <c:layout>
                <c:manualLayout>
                  <c:x val="-4.6386922598780954E-7"/>
                  <c:y val="-2.6385301012845724E-3"/>
                </c:manualLayout>
              </c:layout>
              <c:tx>
                <c:rich>
                  <a:bodyPr/>
                  <a:lstStyle/>
                  <a:p>
                    <a:r>
                      <a:rPr lang="en-US" dirty="0"/>
                      <a:t>565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F5-4055-888A-1E286FB998B7}"/>
                </c:ext>
              </c:extLst>
            </c:dLbl>
            <c:dLbl>
              <c:idx val="4"/>
              <c:layout>
                <c:manualLayout>
                  <c:x val="1.1782278340090362E-2"/>
                  <c:y val="5.2766447187329755E-3"/>
                </c:manualLayout>
              </c:layout>
              <c:tx>
                <c:rich>
                  <a:bodyPr/>
                  <a:lstStyle/>
                  <a:p>
                    <a:r>
                      <a:rPr lang="en-US" dirty="0"/>
                      <a:t>598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F5-4055-888A-1E286FB998B7}"/>
                </c:ext>
              </c:extLst>
            </c:dLbl>
            <c:dLbl>
              <c:idx val="5"/>
              <c:tx>
                <c:rich>
                  <a:bodyPr/>
                  <a:lstStyle/>
                  <a:p>
                    <a:pPr>
                      <a:defRPr sz="1100" b="1">
                        <a:solidFill>
                          <a:srgbClr val="D593C7"/>
                        </a:solidFill>
                        <a:latin typeface="Avenir LT Std 45 Book"/>
                      </a:defRPr>
                    </a:pPr>
                    <a:r>
                      <a:rPr lang="en-US" sz="1100" dirty="0"/>
                      <a:t>2954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F5-4055-888A-1E286FB998B7}"/>
                </c:ext>
              </c:extLst>
            </c:dLbl>
            <c:spPr>
              <a:noFill/>
              <a:ln>
                <a:noFill/>
              </a:ln>
              <a:effectLst/>
            </c:spPr>
            <c:txPr>
              <a:bodyPr/>
              <a:lstStyle/>
              <a:p>
                <a:pPr>
                  <a:defRPr sz="1400" b="1">
                    <a:solidFill>
                      <a:srgbClr val="D593C7"/>
                    </a:solidFill>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'C2.6.2-7'!$E$31:$E$37</c:f>
              <c:strCache>
                <c:ptCount val="7"/>
                <c:pt idx="0">
                  <c:v>Several times a month</c:v>
                </c:pt>
                <c:pt idx="1">
                  <c:v>About once a month</c:v>
                </c:pt>
                <c:pt idx="2">
                  <c:v>Several times a year</c:v>
                </c:pt>
                <c:pt idx="3">
                  <c:v>Once every few years</c:v>
                </c:pt>
                <c:pt idx="4">
                  <c:v>Only once so far</c:v>
                </c:pt>
                <c:pt idx="5">
                  <c:v>Never visited</c:v>
                </c:pt>
                <c:pt idx="6">
                  <c:v>Not specified</c:v>
                </c:pt>
              </c:strCache>
            </c:strRef>
          </c:cat>
          <c:val>
            <c:numRef>
              <c:f>'C2.6.2-7'!$F$31:$F$37</c:f>
              <c:numCache>
                <c:formatCode>_(* #,##0_);_(* \(#,##0\);_(* "-"??_);_(@_)</c:formatCode>
                <c:ptCount val="7"/>
                <c:pt idx="0">
                  <c:v>788</c:v>
                </c:pt>
                <c:pt idx="1">
                  <c:v>2028</c:v>
                </c:pt>
                <c:pt idx="2">
                  <c:v>1841</c:v>
                </c:pt>
                <c:pt idx="3">
                  <c:v>565</c:v>
                </c:pt>
                <c:pt idx="4">
                  <c:v>598</c:v>
                </c:pt>
                <c:pt idx="5">
                  <c:v>2954</c:v>
                </c:pt>
                <c:pt idx="6">
                  <c:v>23</c:v>
                </c:pt>
              </c:numCache>
            </c:numRef>
          </c:val>
          <c:extLst>
            <c:ext xmlns:c16="http://schemas.microsoft.com/office/drawing/2014/chart" uri="{C3380CC4-5D6E-409C-BE32-E72D297353CC}">
              <c16:uniqueId val="{00000000-48C8-437C-BC63-DC5394D5842A}"/>
            </c:ext>
          </c:extLst>
        </c:ser>
        <c:dLbls>
          <c:showLegendKey val="0"/>
          <c:showVal val="0"/>
          <c:showCatName val="0"/>
          <c:showSerName val="0"/>
          <c:showPercent val="0"/>
          <c:showBubbleSize val="0"/>
        </c:dLbls>
        <c:gapWidth val="150"/>
        <c:axId val="100265984"/>
        <c:axId val="89153536"/>
      </c:barChart>
      <c:catAx>
        <c:axId val="100265984"/>
        <c:scaling>
          <c:orientation val="minMax"/>
        </c:scaling>
        <c:delete val="1"/>
        <c:axPos val="l"/>
        <c:numFmt formatCode="General" sourceLinked="0"/>
        <c:majorTickMark val="out"/>
        <c:minorTickMark val="none"/>
        <c:tickLblPos val="none"/>
        <c:crossAx val="89153536"/>
        <c:crosses val="autoZero"/>
        <c:auto val="1"/>
        <c:lblAlgn val="ctr"/>
        <c:lblOffset val="100"/>
        <c:noMultiLvlLbl val="0"/>
      </c:catAx>
      <c:valAx>
        <c:axId val="89153536"/>
        <c:scaling>
          <c:orientation val="minMax"/>
        </c:scaling>
        <c:delete val="1"/>
        <c:axPos val="b"/>
        <c:numFmt formatCode="_(* #,##0_);_(* \(#,##0\);_(* &quot;-&quot;??_);_(@_)" sourceLinked="1"/>
        <c:majorTickMark val="out"/>
        <c:minorTickMark val="none"/>
        <c:tickLblPos val="none"/>
        <c:crossAx val="100265984"/>
        <c:crosses val="autoZero"/>
        <c:crossBetween val="between"/>
      </c:valAx>
    </c:plotArea>
    <c:plotVisOnly val="1"/>
    <c:dispBlanksAs val="gap"/>
    <c:showDLblsOverMax val="0"/>
  </c:chart>
  <c:spPr>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15790784114957"/>
          <c:y val="4.1698869879912989E-2"/>
          <c:w val="0.84871131763405494"/>
          <c:h val="0.62997903470066008"/>
        </c:manualLayout>
      </c:layout>
      <c:barChart>
        <c:barDir val="col"/>
        <c:grouping val="clustered"/>
        <c:varyColors val="0"/>
        <c:ser>
          <c:idx val="0"/>
          <c:order val="0"/>
          <c:spPr>
            <a:solidFill>
              <a:srgbClr val="D18096"/>
            </a:solidFill>
          </c:spPr>
          <c:invertIfNegative val="0"/>
          <c:dLbls>
            <c:spPr>
              <a:noFill/>
              <a:ln>
                <a:noFill/>
              </a:ln>
              <a:effectLst/>
            </c:spPr>
            <c:txPr>
              <a:bodyPr/>
              <a:lstStyle/>
              <a:p>
                <a:pPr>
                  <a:defRPr sz="1600" b="1">
                    <a:solidFill>
                      <a:srgbClr val="D18096"/>
                    </a:solidFill>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'D1-D2'!$A$23:$A$29</c:f>
              <c:strCache>
                <c:ptCount val="7"/>
                <c:pt idx="0">
                  <c:v>1 sibling</c:v>
                </c:pt>
                <c:pt idx="1">
                  <c:v>2 siblings</c:v>
                </c:pt>
                <c:pt idx="2">
                  <c:v>3 siblings</c:v>
                </c:pt>
                <c:pt idx="3">
                  <c:v>4 siblings</c:v>
                </c:pt>
                <c:pt idx="4">
                  <c:v>5 siblings</c:v>
                </c:pt>
                <c:pt idx="5">
                  <c:v>6 or more siblings</c:v>
                </c:pt>
                <c:pt idx="6">
                  <c:v>Not specified</c:v>
                </c:pt>
              </c:strCache>
            </c:strRef>
          </c:cat>
          <c:val>
            <c:numRef>
              <c:f>'D1-D2'!$B$23:$B$29</c:f>
              <c:numCache>
                <c:formatCode>_(* #,##0_);_(* \(#,##0\);_(* "-"??_);_(@_)</c:formatCode>
                <c:ptCount val="7"/>
                <c:pt idx="0">
                  <c:v>2940</c:v>
                </c:pt>
                <c:pt idx="1">
                  <c:v>2633</c:v>
                </c:pt>
                <c:pt idx="2">
                  <c:v>1408</c:v>
                </c:pt>
                <c:pt idx="3">
                  <c:v>600</c:v>
                </c:pt>
                <c:pt idx="4">
                  <c:v>253</c:v>
                </c:pt>
                <c:pt idx="5">
                  <c:v>172</c:v>
                </c:pt>
                <c:pt idx="6">
                  <c:v>9</c:v>
                </c:pt>
              </c:numCache>
            </c:numRef>
          </c:val>
          <c:extLst>
            <c:ext xmlns:c16="http://schemas.microsoft.com/office/drawing/2014/chart" uri="{C3380CC4-5D6E-409C-BE32-E72D297353CC}">
              <c16:uniqueId val="{00000000-069A-4D2F-B248-1C17A34CDF15}"/>
            </c:ext>
          </c:extLst>
        </c:ser>
        <c:dLbls>
          <c:showLegendKey val="0"/>
          <c:showVal val="0"/>
          <c:showCatName val="0"/>
          <c:showSerName val="0"/>
          <c:showPercent val="0"/>
          <c:showBubbleSize val="0"/>
        </c:dLbls>
        <c:gapWidth val="150"/>
        <c:axId val="120573440"/>
        <c:axId val="89166912"/>
      </c:barChart>
      <c:catAx>
        <c:axId val="120573440"/>
        <c:scaling>
          <c:orientation val="minMax"/>
        </c:scaling>
        <c:delete val="0"/>
        <c:axPos val="b"/>
        <c:numFmt formatCode="General" sourceLinked="0"/>
        <c:majorTickMark val="none"/>
        <c:minorTickMark val="none"/>
        <c:tickLblPos val="nextTo"/>
        <c:spPr>
          <a:ln>
            <a:solidFill>
              <a:srgbClr val="D18096"/>
            </a:solidFill>
          </a:ln>
        </c:spPr>
        <c:txPr>
          <a:bodyPr/>
          <a:lstStyle/>
          <a:p>
            <a:pPr>
              <a:defRPr sz="1600">
                <a:solidFill>
                  <a:srgbClr val="D18096"/>
                </a:solidFill>
                <a:latin typeface="Avenir LT Std 45 Book"/>
              </a:defRPr>
            </a:pPr>
            <a:endParaRPr lang="en-US"/>
          </a:p>
        </c:txPr>
        <c:crossAx val="89166912"/>
        <c:crosses val="autoZero"/>
        <c:auto val="1"/>
        <c:lblAlgn val="ctr"/>
        <c:lblOffset val="100"/>
        <c:noMultiLvlLbl val="0"/>
      </c:catAx>
      <c:valAx>
        <c:axId val="89166912"/>
        <c:scaling>
          <c:orientation val="minMax"/>
        </c:scaling>
        <c:delete val="0"/>
        <c:axPos val="l"/>
        <c:numFmt formatCode="_(* #,##0_);_(* \(#,##0\);_(* &quot;-&quot;??_);_(@_)" sourceLinked="1"/>
        <c:majorTickMark val="out"/>
        <c:minorTickMark val="none"/>
        <c:tickLblPos val="nextTo"/>
        <c:spPr>
          <a:ln>
            <a:solidFill>
              <a:srgbClr val="D18096"/>
            </a:solidFill>
          </a:ln>
        </c:spPr>
        <c:txPr>
          <a:bodyPr/>
          <a:lstStyle/>
          <a:p>
            <a:pPr>
              <a:defRPr sz="1600">
                <a:solidFill>
                  <a:srgbClr val="D18096"/>
                </a:solidFill>
                <a:latin typeface="Avenir LT Std 45 Book"/>
              </a:defRPr>
            </a:pPr>
            <a:endParaRPr lang="en-US"/>
          </a:p>
        </c:txPr>
        <c:crossAx val="120573440"/>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'E4'!$L$5</c:f>
              <c:strCache>
                <c:ptCount val="1"/>
                <c:pt idx="0">
                  <c:v>Male</c:v>
                </c:pt>
              </c:strCache>
            </c:strRef>
          </c:tx>
          <c:spPr>
            <a:solidFill>
              <a:srgbClr val="8F4180"/>
            </a:solidFill>
          </c:spPr>
          <c:invertIfNegative val="0"/>
          <c:dLbls>
            <c:spPr>
              <a:noFill/>
              <a:ln>
                <a:noFill/>
              </a:ln>
              <a:effectLst/>
            </c:spPr>
            <c:txPr>
              <a:bodyPr/>
              <a:lstStyle/>
              <a:p>
                <a:pPr>
                  <a:defRPr sz="1600" b="1">
                    <a:solidFill>
                      <a:schemeClr val="bg1"/>
                    </a:solidFill>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'E4'!$K$6:$K$9</c:f>
              <c:strCache>
                <c:ptCount val="4"/>
                <c:pt idx="0">
                  <c:v>0-4</c:v>
                </c:pt>
                <c:pt idx="1">
                  <c:v>5-9</c:v>
                </c:pt>
                <c:pt idx="2">
                  <c:v>10-14</c:v>
                </c:pt>
                <c:pt idx="3">
                  <c:v>15+</c:v>
                </c:pt>
              </c:strCache>
            </c:strRef>
          </c:cat>
          <c:val>
            <c:numRef>
              <c:f>'E4'!$L$6:$L$9</c:f>
              <c:numCache>
                <c:formatCode>General</c:formatCode>
                <c:ptCount val="4"/>
                <c:pt idx="0">
                  <c:v>34</c:v>
                </c:pt>
                <c:pt idx="1">
                  <c:v>17</c:v>
                </c:pt>
                <c:pt idx="2">
                  <c:v>23</c:v>
                </c:pt>
                <c:pt idx="3">
                  <c:v>1</c:v>
                </c:pt>
              </c:numCache>
            </c:numRef>
          </c:val>
          <c:extLst>
            <c:ext xmlns:c16="http://schemas.microsoft.com/office/drawing/2014/chart" uri="{C3380CC4-5D6E-409C-BE32-E72D297353CC}">
              <c16:uniqueId val="{00000000-E3DD-4724-BF9B-E3AF402C6785}"/>
            </c:ext>
          </c:extLst>
        </c:ser>
        <c:ser>
          <c:idx val="1"/>
          <c:order val="1"/>
          <c:tx>
            <c:strRef>
              <c:f>'E4'!$M$5</c:f>
              <c:strCache>
                <c:ptCount val="1"/>
                <c:pt idx="0">
                  <c:v>Female</c:v>
                </c:pt>
              </c:strCache>
            </c:strRef>
          </c:tx>
          <c:spPr>
            <a:solidFill>
              <a:srgbClr val="D593C7"/>
            </a:solidFill>
          </c:spPr>
          <c:invertIfNegative val="0"/>
          <c:dLbls>
            <c:spPr>
              <a:noFill/>
              <a:ln>
                <a:noFill/>
              </a:ln>
              <a:effectLst/>
            </c:spPr>
            <c:txPr>
              <a:bodyPr/>
              <a:lstStyle/>
              <a:p>
                <a:pPr>
                  <a:defRPr sz="16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'E4'!$K$6:$K$9</c:f>
              <c:strCache>
                <c:ptCount val="4"/>
                <c:pt idx="0">
                  <c:v>0-4</c:v>
                </c:pt>
                <c:pt idx="1">
                  <c:v>5-9</c:v>
                </c:pt>
                <c:pt idx="2">
                  <c:v>10-14</c:v>
                </c:pt>
                <c:pt idx="3">
                  <c:v>15+</c:v>
                </c:pt>
              </c:strCache>
            </c:strRef>
          </c:cat>
          <c:val>
            <c:numRef>
              <c:f>'E4'!$M$6:$M$9</c:f>
              <c:numCache>
                <c:formatCode>_(* #,##0_);_(* \(#,##0\);_(* "-"??_);_(@_)</c:formatCode>
                <c:ptCount val="4"/>
                <c:pt idx="0">
                  <c:v>41</c:v>
                </c:pt>
                <c:pt idx="1">
                  <c:v>29</c:v>
                </c:pt>
                <c:pt idx="2">
                  <c:v>18</c:v>
                </c:pt>
                <c:pt idx="3">
                  <c:v>11</c:v>
                </c:pt>
              </c:numCache>
            </c:numRef>
          </c:val>
          <c:extLst>
            <c:ext xmlns:c16="http://schemas.microsoft.com/office/drawing/2014/chart" uri="{C3380CC4-5D6E-409C-BE32-E72D297353CC}">
              <c16:uniqueId val="{00000001-E3DD-4724-BF9B-E3AF402C6785}"/>
            </c:ext>
          </c:extLst>
        </c:ser>
        <c:dLbls>
          <c:showLegendKey val="0"/>
          <c:showVal val="0"/>
          <c:showCatName val="0"/>
          <c:showSerName val="0"/>
          <c:showPercent val="0"/>
          <c:showBubbleSize val="0"/>
        </c:dLbls>
        <c:gapWidth val="115"/>
        <c:overlap val="100"/>
        <c:axId val="100413952"/>
        <c:axId val="37301056"/>
      </c:barChart>
      <c:catAx>
        <c:axId val="100413952"/>
        <c:scaling>
          <c:orientation val="minMax"/>
        </c:scaling>
        <c:delete val="0"/>
        <c:axPos val="l"/>
        <c:numFmt formatCode="General" sourceLinked="0"/>
        <c:majorTickMark val="none"/>
        <c:minorTickMark val="none"/>
        <c:tickLblPos val="nextTo"/>
        <c:spPr>
          <a:ln>
            <a:solidFill>
              <a:srgbClr val="72325B"/>
            </a:solidFill>
          </a:ln>
        </c:spPr>
        <c:txPr>
          <a:bodyPr/>
          <a:lstStyle/>
          <a:p>
            <a:pPr>
              <a:defRPr sz="1600">
                <a:latin typeface="Avenir LT Std 45 Book"/>
              </a:defRPr>
            </a:pPr>
            <a:endParaRPr lang="en-US"/>
          </a:p>
        </c:txPr>
        <c:crossAx val="37301056"/>
        <c:crosses val="autoZero"/>
        <c:auto val="1"/>
        <c:lblAlgn val="ctr"/>
        <c:lblOffset val="100"/>
        <c:noMultiLvlLbl val="0"/>
      </c:catAx>
      <c:valAx>
        <c:axId val="37301056"/>
        <c:scaling>
          <c:orientation val="minMax"/>
        </c:scaling>
        <c:delete val="0"/>
        <c:axPos val="b"/>
        <c:numFmt formatCode="General" sourceLinked="1"/>
        <c:majorTickMark val="out"/>
        <c:minorTickMark val="none"/>
        <c:tickLblPos val="nextTo"/>
        <c:spPr>
          <a:ln>
            <a:solidFill>
              <a:srgbClr val="72325B"/>
            </a:solidFill>
          </a:ln>
        </c:spPr>
        <c:txPr>
          <a:bodyPr/>
          <a:lstStyle/>
          <a:p>
            <a:pPr>
              <a:defRPr sz="1600">
                <a:latin typeface="Avenir LT Std 45 Book"/>
              </a:defRPr>
            </a:pPr>
            <a:endParaRPr lang="en-US"/>
          </a:p>
        </c:txPr>
        <c:crossAx val="100413952"/>
        <c:crosses val="autoZero"/>
        <c:crossBetween val="between"/>
      </c:valAx>
    </c:plotArea>
    <c:legend>
      <c:legendPos val="b"/>
      <c:layout>
        <c:manualLayout>
          <c:xMode val="edge"/>
          <c:yMode val="edge"/>
          <c:x val="0.17038182148362355"/>
          <c:y val="0.91623608259353406"/>
          <c:w val="0.70177427821522331"/>
          <c:h val="8.3717191601049901E-2"/>
        </c:manualLayout>
      </c:layout>
      <c:overlay val="0"/>
      <c:txPr>
        <a:bodyPr/>
        <a:lstStyle/>
        <a:p>
          <a:pPr>
            <a:defRPr sz="1600">
              <a:latin typeface="Avenir LT Std 45 Book"/>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dLbls>
            <c:dLbl>
              <c:idx val="0"/>
              <c:layout>
                <c:manualLayout>
                  <c:x val="-6.3514630115679982E-3"/>
                  <c:y val="4.3583276351870516E-2"/>
                </c:manualLayout>
              </c:layout>
              <c:tx>
                <c:rich>
                  <a:bodyPr/>
                  <a:lstStyle/>
                  <a:p>
                    <a:r>
                      <a:rPr lang="en-US" dirty="0"/>
                      <a:t>0-19 children
40%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12C-43FE-9A02-5BE6197670F6}"/>
                </c:ext>
              </c:extLst>
            </c:dLbl>
            <c:dLbl>
              <c:idx val="1"/>
              <c:layout>
                <c:manualLayout>
                  <c:x val="-3.5785578885972641E-2"/>
                  <c:y val="-0.18971542165107608"/>
                </c:manualLayout>
              </c:layout>
              <c:tx>
                <c:rich>
                  <a:bodyPr/>
                  <a:lstStyle/>
                  <a:p>
                    <a:r>
                      <a:rPr lang="en-US" dirty="0"/>
                      <a:t>20-39 children
43%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2C-43FE-9A02-5BE6197670F6}"/>
                </c:ext>
              </c:extLst>
            </c:dLbl>
            <c:dLbl>
              <c:idx val="2"/>
              <c:layout>
                <c:manualLayout>
                  <c:x val="2.2874744823564003E-3"/>
                  <c:y val="0.10334261484995665"/>
                </c:manualLayout>
              </c:layout>
              <c:tx>
                <c:rich>
                  <a:bodyPr/>
                  <a:lstStyle/>
                  <a:p>
                    <a:r>
                      <a:rPr lang="en-US" dirty="0"/>
                      <a:t>40-59 children
10%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12C-43FE-9A02-5BE6197670F6}"/>
                </c:ext>
              </c:extLst>
            </c:dLbl>
            <c:dLbl>
              <c:idx val="3"/>
              <c:layout>
                <c:manualLayout>
                  <c:x val="4.8108413531641879E-2"/>
                  <c:y val="1.8065825925743167E-2"/>
                </c:manualLayout>
              </c:layout>
              <c:tx>
                <c:rich>
                  <a:bodyPr/>
                  <a:lstStyle/>
                  <a:p>
                    <a:r>
                      <a:rPr lang="en-US" dirty="0"/>
                      <a:t>60 and more children
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12C-43FE-9A02-5BE6197670F6}"/>
                </c:ext>
              </c:extLst>
            </c:dLbl>
            <c:spPr>
              <a:noFill/>
              <a:ln>
                <a:noFill/>
              </a:ln>
              <a:effectLst/>
            </c:spPr>
            <c:txPr>
              <a:bodyPr/>
              <a:lstStyle/>
              <a:p>
                <a:pPr>
                  <a:defRPr sz="1400">
                    <a:solidFill>
                      <a:schemeClr val="tx2">
                        <a:lumMod val="50000"/>
                      </a:schemeClr>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Sheet1!$N$15:$Q$15</c:f>
              <c:strCache>
                <c:ptCount val="4"/>
                <c:pt idx="0">
                  <c:v>0-19</c:v>
                </c:pt>
                <c:pt idx="1">
                  <c:v>20-39</c:v>
                </c:pt>
                <c:pt idx="2">
                  <c:v>40-59</c:v>
                </c:pt>
                <c:pt idx="3">
                  <c:v>60 and more</c:v>
                </c:pt>
              </c:strCache>
            </c:strRef>
          </c:cat>
          <c:val>
            <c:numRef>
              <c:f>Sheet1!$N$16:$Q$16</c:f>
              <c:numCache>
                <c:formatCode>General</c:formatCode>
                <c:ptCount val="4"/>
                <c:pt idx="0">
                  <c:v>150</c:v>
                </c:pt>
                <c:pt idx="1">
                  <c:v>164</c:v>
                </c:pt>
                <c:pt idx="2">
                  <c:v>38</c:v>
                </c:pt>
                <c:pt idx="3">
                  <c:v>27</c:v>
                </c:pt>
              </c:numCache>
            </c:numRef>
          </c:val>
          <c:extLst>
            <c:ext xmlns:c16="http://schemas.microsoft.com/office/drawing/2014/chart" uri="{C3380CC4-5D6E-409C-BE32-E72D297353CC}">
              <c16:uniqueId val="{00000004-C12C-43FE-9A02-5BE6197670F6}"/>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dLbls>
            <c:dLbl>
              <c:idx val="0"/>
              <c:layout>
                <c:manualLayout>
                  <c:x val="0.1051637234666055"/>
                  <c:y val="3.086217996335363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F3E-400E-A10D-8E8A11321EE5}"/>
                </c:ext>
              </c:extLst>
            </c:dLbl>
            <c:dLbl>
              <c:idx val="1"/>
              <c:layout>
                <c:manualLayout>
                  <c:x val="0.1876419998471065"/>
                  <c:y val="0.1684534244540187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F3E-400E-A10D-8E8A11321EE5}"/>
                </c:ext>
              </c:extLst>
            </c:dLbl>
            <c:dLbl>
              <c:idx val="2"/>
              <c:layout>
                <c:manualLayout>
                  <c:x val="1.1095481996789237E-2"/>
                  <c:y val="0.1369707324320308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F3E-400E-A10D-8E8A11321EE5}"/>
                </c:ext>
              </c:extLst>
            </c:dLbl>
            <c:dLbl>
              <c:idx val="3"/>
              <c:layout>
                <c:manualLayout>
                  <c:x val="5.3485589786713673E-2"/>
                  <c:y val="-0.1451247957212895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F3E-400E-A10D-8E8A11321EE5}"/>
                </c:ext>
              </c:extLst>
            </c:dLbl>
            <c:dLbl>
              <c:idx val="4"/>
              <c:layout>
                <c:manualLayout>
                  <c:x val="1.1967484646943404E-2"/>
                  <c:y val="3.28626256623582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F3E-400E-A10D-8E8A11321EE5}"/>
                </c:ext>
              </c:extLst>
            </c:dLbl>
            <c:dLbl>
              <c:idx val="5"/>
              <c:layout>
                <c:manualLayout>
                  <c:x val="-0.16630736691894096"/>
                  <c:y val="0.160859951468330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F3E-400E-A10D-8E8A11321EE5}"/>
                </c:ext>
              </c:extLst>
            </c:dLbl>
            <c:dLbl>
              <c:idx val="6"/>
              <c:layout>
                <c:manualLayout>
                  <c:x val="-8.0440460719109083E-2"/>
                  <c:y val="7.8616352201257866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F3E-400E-A10D-8E8A11321EE5}"/>
                </c:ext>
              </c:extLst>
            </c:dLbl>
            <c:spPr>
              <a:noFill/>
              <a:ln>
                <a:noFill/>
              </a:ln>
              <a:effectLst/>
            </c:spPr>
            <c:txPr>
              <a:bodyPr/>
              <a:lstStyle/>
              <a:p>
                <a:pPr>
                  <a:defRPr sz="1200">
                    <a:solidFill>
                      <a:schemeClr val="tx2">
                        <a:lumMod val="50000"/>
                      </a:schemeClr>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Sheet1!$B$47:$B$53</c:f>
              <c:strCache>
                <c:ptCount val="7"/>
                <c:pt idx="0">
                  <c:v>Never Attended School </c:v>
                </c:pt>
                <c:pt idx="1">
                  <c:v>Passed grade 1-5 </c:v>
                </c:pt>
                <c:pt idx="2">
                  <c:v>Passed grade 6-10</c:v>
                </c:pt>
                <c:pt idx="3">
                  <c:v>Passed G.C.E. O/L  </c:v>
                </c:pt>
                <c:pt idx="4">
                  <c:v>Passed G.C.E. A/L </c:v>
                </c:pt>
                <c:pt idx="5">
                  <c:v>Degree &amp;  Above </c:v>
                </c:pt>
                <c:pt idx="6">
                  <c:v>Not specified</c:v>
                </c:pt>
              </c:strCache>
            </c:strRef>
          </c:cat>
          <c:val>
            <c:numRef>
              <c:f>Sheet1!$C$47:$C$53</c:f>
              <c:numCache>
                <c:formatCode>General</c:formatCode>
                <c:ptCount val="7"/>
                <c:pt idx="0">
                  <c:v>41</c:v>
                </c:pt>
                <c:pt idx="1">
                  <c:v>193</c:v>
                </c:pt>
                <c:pt idx="2">
                  <c:v>547</c:v>
                </c:pt>
                <c:pt idx="3">
                  <c:v>748</c:v>
                </c:pt>
                <c:pt idx="4" formatCode="#,##0">
                  <c:v>1019</c:v>
                </c:pt>
                <c:pt idx="5">
                  <c:v>298</c:v>
                </c:pt>
                <c:pt idx="6">
                  <c:v>28</c:v>
                </c:pt>
              </c:numCache>
            </c:numRef>
          </c:val>
          <c:extLst>
            <c:ext xmlns:c16="http://schemas.microsoft.com/office/drawing/2014/chart" uri="{C3380CC4-5D6E-409C-BE32-E72D297353CC}">
              <c16:uniqueId val="{00000007-9F3E-400E-A10D-8E8A11321EE5}"/>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593C7"/>
            </a:solidFill>
          </c:spPr>
          <c:invertIfNegative val="0"/>
          <c:dLbls>
            <c:dLbl>
              <c:idx val="8"/>
              <c:layout>
                <c:manualLayout>
                  <c:x val="0"/>
                  <c:y val="-1.1377238922523266E-17"/>
                </c:manualLayout>
              </c:layout>
              <c:tx>
                <c:rich>
                  <a:bodyPr/>
                  <a:lstStyle/>
                  <a:p>
                    <a:r>
                      <a:rPr lang="en-US" dirty="0"/>
                      <a:t>9,382</a:t>
                    </a:r>
                  </a:p>
                  <a:p>
                    <a:r>
                      <a:rPr lang="en-US" dirty="0"/>
                      <a:t>(88.2%)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AD-42C0-AA2A-ED3D731D476B}"/>
                </c:ext>
              </c:extLst>
            </c:dLbl>
            <c:numFmt formatCode="#,##0" sourceLinked="0"/>
            <c:spPr>
              <a:noFill/>
              <a:ln>
                <a:noFill/>
              </a:ln>
              <a:effectLst/>
            </c:spPr>
            <c:txPr>
              <a:bodyPr/>
              <a:lstStyle/>
              <a:p>
                <a:pPr>
                  <a:defRPr sz="1400">
                    <a:solidFill>
                      <a:srgbClr val="8F41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'A3-B1.2'!$A$16:$A$24</c:f>
              <c:strCache>
                <c:ptCount val="9"/>
                <c:pt idx="0">
                  <c:v>Safe house (4)</c:v>
                </c:pt>
                <c:pt idx="1">
                  <c:v>Training and counselling center for children (4)</c:v>
                </c:pt>
                <c:pt idx="2">
                  <c:v>Detention home (1)</c:v>
                </c:pt>
                <c:pt idx="3">
                  <c:v>Approved school (1)</c:v>
                </c:pt>
                <c:pt idx="4">
                  <c:v>Other (6)</c:v>
                </c:pt>
                <c:pt idx="5">
                  <c:v>Remand home (14)</c:v>
                </c:pt>
                <c:pt idx="6">
                  <c:v>State receiving home (9)</c:v>
                </c:pt>
                <c:pt idx="7">
                  <c:v>Certified school  (9)</c:v>
                </c:pt>
                <c:pt idx="8">
                  <c:v>Voluntary child development center (331)</c:v>
                </c:pt>
              </c:strCache>
            </c:strRef>
          </c:cat>
          <c:val>
            <c:numRef>
              <c:f>'A3-B1.2'!$B$16:$B$24</c:f>
              <c:numCache>
                <c:formatCode>General</c:formatCode>
                <c:ptCount val="9"/>
                <c:pt idx="0">
                  <c:v>35</c:v>
                </c:pt>
                <c:pt idx="1">
                  <c:v>57</c:v>
                </c:pt>
                <c:pt idx="2">
                  <c:v>93</c:v>
                </c:pt>
                <c:pt idx="3">
                  <c:v>105</c:v>
                </c:pt>
                <c:pt idx="4">
                  <c:v>184</c:v>
                </c:pt>
                <c:pt idx="5">
                  <c:v>221</c:v>
                </c:pt>
                <c:pt idx="6">
                  <c:v>264</c:v>
                </c:pt>
                <c:pt idx="7">
                  <c:v>291</c:v>
                </c:pt>
                <c:pt idx="8">
                  <c:v>9382</c:v>
                </c:pt>
              </c:numCache>
            </c:numRef>
          </c:val>
          <c:extLst>
            <c:ext xmlns:c16="http://schemas.microsoft.com/office/drawing/2014/chart" uri="{C3380CC4-5D6E-409C-BE32-E72D297353CC}">
              <c16:uniqueId val="{00000000-C08B-481E-9627-312E55D075F7}"/>
            </c:ext>
          </c:extLst>
        </c:ser>
        <c:dLbls>
          <c:showLegendKey val="0"/>
          <c:showVal val="0"/>
          <c:showCatName val="0"/>
          <c:showSerName val="0"/>
          <c:showPercent val="0"/>
          <c:showBubbleSize val="0"/>
        </c:dLbls>
        <c:gapWidth val="71"/>
        <c:axId val="88237568"/>
        <c:axId val="37303360"/>
      </c:barChart>
      <c:catAx>
        <c:axId val="88237568"/>
        <c:scaling>
          <c:orientation val="minMax"/>
        </c:scaling>
        <c:delete val="0"/>
        <c:axPos val="l"/>
        <c:numFmt formatCode="General" sourceLinked="0"/>
        <c:majorTickMark val="out"/>
        <c:minorTickMark val="none"/>
        <c:tickLblPos val="nextTo"/>
        <c:txPr>
          <a:bodyPr/>
          <a:lstStyle/>
          <a:p>
            <a:pPr>
              <a:defRPr sz="1400">
                <a:solidFill>
                  <a:srgbClr val="8F4180"/>
                </a:solidFill>
                <a:latin typeface="Avenir LT Std 45 Book"/>
              </a:defRPr>
            </a:pPr>
            <a:endParaRPr lang="en-US"/>
          </a:p>
        </c:txPr>
        <c:crossAx val="37303360"/>
        <c:crosses val="autoZero"/>
        <c:auto val="1"/>
        <c:lblAlgn val="ctr"/>
        <c:lblOffset val="100"/>
        <c:noMultiLvlLbl val="0"/>
      </c:catAx>
      <c:valAx>
        <c:axId val="37303360"/>
        <c:scaling>
          <c:orientation val="minMax"/>
        </c:scaling>
        <c:delete val="0"/>
        <c:axPos val="b"/>
        <c:numFmt formatCode="#,##0" sourceLinked="0"/>
        <c:majorTickMark val="out"/>
        <c:minorTickMark val="none"/>
        <c:tickLblPos val="nextTo"/>
        <c:txPr>
          <a:bodyPr/>
          <a:lstStyle/>
          <a:p>
            <a:pPr>
              <a:defRPr sz="1400">
                <a:solidFill>
                  <a:srgbClr val="8F4180"/>
                </a:solidFill>
                <a:latin typeface="Avenir LT Std 45 Book"/>
              </a:defRPr>
            </a:pPr>
            <a:endParaRPr lang="en-US"/>
          </a:p>
        </c:txPr>
        <c:crossAx val="88237568"/>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'Figure 3'!$J$30</c:f>
              <c:strCache>
                <c:ptCount val="1"/>
                <c:pt idx="0">
                  <c:v>0-4</c:v>
                </c:pt>
              </c:strCache>
            </c:strRef>
          </c:tx>
          <c:spPr>
            <a:solidFill>
              <a:schemeClr val="accent1"/>
            </a:solidFill>
            <a:ln>
              <a:noFill/>
            </a:ln>
            <a:effectLst/>
          </c:spPr>
          <c:invertIfNegative val="0"/>
          <c:dLbls>
            <c:dLbl>
              <c:idx val="0"/>
              <c:layout>
                <c:manualLayout>
                  <c:x val="3.254593108591293E-2"/>
                  <c:y val="-0.11574071997835396"/>
                </c:manualLayout>
              </c:layout>
              <c:tx>
                <c:rich>
                  <a:bodyPr/>
                  <a:lstStyle/>
                  <a:p>
                    <a:r>
                      <a:rPr lang="en-US"/>
                      <a:t> 211 (5%)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98-4454-B004-EE55D553A3A7}"/>
                </c:ext>
              </c:extLst>
            </c:dLbl>
            <c:dLbl>
              <c:idx val="1"/>
              <c:layout>
                <c:manualLayout>
                  <c:x val="2.5756772981239306E-2"/>
                  <c:y val="-0.11111103992578504"/>
                </c:manualLayout>
              </c:layout>
              <c:tx>
                <c:rich>
                  <a:bodyPr/>
                  <a:lstStyle/>
                  <a:p>
                    <a:r>
                      <a:rPr lang="en-US"/>
                      <a:t> 215 (3%)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98-4454-B004-EE55D553A3A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713365"/>
                    </a:solidFill>
                    <a:latin typeface="Avenir LT Std 45 Book" panose="020B05020202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3'!$K$29:$L$29</c:f>
              <c:strCache>
                <c:ptCount val="2"/>
                <c:pt idx="0">
                  <c:v>Male</c:v>
                </c:pt>
                <c:pt idx="1">
                  <c:v>Female</c:v>
                </c:pt>
              </c:strCache>
            </c:strRef>
          </c:cat>
          <c:val>
            <c:numRef>
              <c:f>'Figure 3'!$K$30:$L$30</c:f>
              <c:numCache>
                <c:formatCode>_(* #,##0_);_(* \(#,##0\);_(* "-"??_);_(@_)</c:formatCode>
                <c:ptCount val="2"/>
                <c:pt idx="0">
                  <c:v>211</c:v>
                </c:pt>
                <c:pt idx="1">
                  <c:v>215</c:v>
                </c:pt>
              </c:numCache>
            </c:numRef>
          </c:val>
          <c:extLst>
            <c:ext xmlns:c16="http://schemas.microsoft.com/office/drawing/2014/chart" uri="{C3380CC4-5D6E-409C-BE32-E72D297353CC}">
              <c16:uniqueId val="{00000002-9698-4454-B004-EE55D553A3A7}"/>
            </c:ext>
          </c:extLst>
        </c:ser>
        <c:ser>
          <c:idx val="1"/>
          <c:order val="1"/>
          <c:tx>
            <c:strRef>
              <c:f>'Figure 3'!$J$31</c:f>
              <c:strCache>
                <c:ptCount val="1"/>
                <c:pt idx="0">
                  <c:v>5-9</c:v>
                </c:pt>
              </c:strCache>
            </c:strRef>
          </c:tx>
          <c:spPr>
            <a:solidFill>
              <a:schemeClr val="accent2"/>
            </a:solidFill>
            <a:ln>
              <a:noFill/>
            </a:ln>
            <a:effectLst/>
          </c:spPr>
          <c:invertIfNegative val="0"/>
          <c:dLbls>
            <c:dLbl>
              <c:idx val="0"/>
              <c:layout>
                <c:manualLayout>
                  <c:x val="1.5122325932123796E-2"/>
                  <c:y val="0.11111103992578503"/>
                </c:manualLayout>
              </c:layout>
              <c:tx>
                <c:rich>
                  <a:bodyPr/>
                  <a:lstStyle/>
                  <a:p>
                    <a:r>
                      <a:rPr lang="en-US"/>
                      <a:t> 710 (18%)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98-4454-B004-EE55D553A3A7}"/>
                </c:ext>
              </c:extLst>
            </c:dLbl>
            <c:dLbl>
              <c:idx val="1"/>
              <c:layout>
                <c:manualLayout>
                  <c:x val="8.1362265043043273E-3"/>
                  <c:y val="0.11302855905452788"/>
                </c:manualLayout>
              </c:layout>
              <c:tx>
                <c:rich>
                  <a:bodyPr/>
                  <a:lstStyle/>
                  <a:p>
                    <a:r>
                      <a:rPr lang="en-US"/>
                      <a:t> 841 (13%)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98-4454-B004-EE55D553A3A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713365"/>
                    </a:solidFill>
                    <a:latin typeface="Avenir LT Std 45 Book" panose="020B05020202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3'!$K$29:$L$29</c:f>
              <c:strCache>
                <c:ptCount val="2"/>
                <c:pt idx="0">
                  <c:v>Male</c:v>
                </c:pt>
                <c:pt idx="1">
                  <c:v>Female</c:v>
                </c:pt>
              </c:strCache>
            </c:strRef>
          </c:cat>
          <c:val>
            <c:numRef>
              <c:f>'Figure 3'!$K$31:$L$31</c:f>
              <c:numCache>
                <c:formatCode>_(* #,##0_);_(* \(#,##0\);_(* "-"??_);_(@_)</c:formatCode>
                <c:ptCount val="2"/>
                <c:pt idx="0">
                  <c:v>710</c:v>
                </c:pt>
                <c:pt idx="1">
                  <c:v>841</c:v>
                </c:pt>
              </c:numCache>
            </c:numRef>
          </c:val>
          <c:extLst>
            <c:ext xmlns:c16="http://schemas.microsoft.com/office/drawing/2014/chart" uri="{C3380CC4-5D6E-409C-BE32-E72D297353CC}">
              <c16:uniqueId val="{00000005-9698-4454-B004-EE55D553A3A7}"/>
            </c:ext>
          </c:extLst>
        </c:ser>
        <c:ser>
          <c:idx val="2"/>
          <c:order val="2"/>
          <c:tx>
            <c:strRef>
              <c:f>'Figure 3'!$J$32</c:f>
              <c:strCache>
                <c:ptCount val="1"/>
                <c:pt idx="0">
                  <c:v>10-14</c:v>
                </c:pt>
              </c:strCache>
            </c:strRef>
          </c:tx>
          <c:spPr>
            <a:solidFill>
              <a:schemeClr val="accent3"/>
            </a:solidFill>
            <a:ln>
              <a:noFill/>
            </a:ln>
            <a:effectLst/>
          </c:spPr>
          <c:invertIfNegative val="0"/>
          <c:dLbls>
            <c:dLbl>
              <c:idx val="0"/>
              <c:tx>
                <c:rich>
                  <a:bodyPr/>
                  <a:lstStyle/>
                  <a:p>
                    <a:r>
                      <a:rPr lang="en-US"/>
                      <a:t> 1,808 (45%)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98-4454-B004-EE55D553A3A7}"/>
                </c:ext>
              </c:extLst>
            </c:dLbl>
            <c:dLbl>
              <c:idx val="1"/>
              <c:tx>
                <c:rich>
                  <a:bodyPr/>
                  <a:lstStyle/>
                  <a:p>
                    <a:r>
                      <a:rPr lang="en-US"/>
                      <a:t> 2,735 (41%)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98-4454-B004-EE55D553A3A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72325B"/>
                    </a:solidFill>
                    <a:latin typeface="Avenir LT Std 45 Book" panose="020B05020202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3'!$K$29:$L$29</c:f>
              <c:strCache>
                <c:ptCount val="2"/>
                <c:pt idx="0">
                  <c:v>Male</c:v>
                </c:pt>
                <c:pt idx="1">
                  <c:v>Female</c:v>
                </c:pt>
              </c:strCache>
            </c:strRef>
          </c:cat>
          <c:val>
            <c:numRef>
              <c:f>'Figure 3'!$K$32:$L$32</c:f>
              <c:numCache>
                <c:formatCode>_(* #,##0_);_(* \(#,##0\);_(* "-"??_);_(@_)</c:formatCode>
                <c:ptCount val="2"/>
                <c:pt idx="0">
                  <c:v>1808</c:v>
                </c:pt>
                <c:pt idx="1">
                  <c:v>2735</c:v>
                </c:pt>
              </c:numCache>
            </c:numRef>
          </c:val>
          <c:extLst>
            <c:ext xmlns:c16="http://schemas.microsoft.com/office/drawing/2014/chart" uri="{C3380CC4-5D6E-409C-BE32-E72D297353CC}">
              <c16:uniqueId val="{00000008-9698-4454-B004-EE55D553A3A7}"/>
            </c:ext>
          </c:extLst>
        </c:ser>
        <c:ser>
          <c:idx val="3"/>
          <c:order val="3"/>
          <c:tx>
            <c:strRef>
              <c:f>'Figure 3'!$J$33</c:f>
              <c:strCache>
                <c:ptCount val="1"/>
                <c:pt idx="0">
                  <c:v>15+</c:v>
                </c:pt>
              </c:strCache>
            </c:strRef>
          </c:tx>
          <c:spPr>
            <a:solidFill>
              <a:schemeClr val="accent4"/>
            </a:solidFill>
            <a:ln>
              <a:noFill/>
            </a:ln>
            <a:effectLst/>
          </c:spPr>
          <c:invertIfNegative val="0"/>
          <c:dLbls>
            <c:dLbl>
              <c:idx val="0"/>
              <c:tx>
                <c:rich>
                  <a:bodyPr/>
                  <a:lstStyle/>
                  <a:p>
                    <a:r>
                      <a:rPr lang="en-US"/>
                      <a:t> 1,288 (32%)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98-4454-B004-EE55D553A3A7}"/>
                </c:ext>
              </c:extLst>
            </c:dLbl>
            <c:dLbl>
              <c:idx val="1"/>
              <c:tx>
                <c:rich>
                  <a:bodyPr/>
                  <a:lstStyle/>
                  <a:p>
                    <a:r>
                      <a:rPr lang="en-US"/>
                      <a:t> 2,824 (43%)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98-4454-B004-EE55D553A3A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713365"/>
                    </a:solidFill>
                    <a:latin typeface="Avenir LT Std 45 Book" panose="020B05020202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3'!$K$29:$L$29</c:f>
              <c:strCache>
                <c:ptCount val="2"/>
                <c:pt idx="0">
                  <c:v>Male</c:v>
                </c:pt>
                <c:pt idx="1">
                  <c:v>Female</c:v>
                </c:pt>
              </c:strCache>
            </c:strRef>
          </c:cat>
          <c:val>
            <c:numRef>
              <c:f>'Figure 3'!$K$33:$L$33</c:f>
              <c:numCache>
                <c:formatCode>_(* #,##0_);_(* \(#,##0\);_(* "-"??_);_(@_)</c:formatCode>
                <c:ptCount val="2"/>
                <c:pt idx="0">
                  <c:v>1288</c:v>
                </c:pt>
                <c:pt idx="1">
                  <c:v>2824</c:v>
                </c:pt>
              </c:numCache>
            </c:numRef>
          </c:val>
          <c:extLst>
            <c:ext xmlns:c16="http://schemas.microsoft.com/office/drawing/2014/chart" uri="{C3380CC4-5D6E-409C-BE32-E72D297353CC}">
              <c16:uniqueId val="{0000000B-9698-4454-B004-EE55D553A3A7}"/>
            </c:ext>
          </c:extLst>
        </c:ser>
        <c:dLbls>
          <c:showLegendKey val="0"/>
          <c:showVal val="0"/>
          <c:showCatName val="0"/>
          <c:showSerName val="0"/>
          <c:showPercent val="0"/>
          <c:showBubbleSize val="0"/>
        </c:dLbls>
        <c:gapWidth val="150"/>
        <c:overlap val="100"/>
        <c:axId val="121401856"/>
        <c:axId val="89169216"/>
      </c:barChart>
      <c:catAx>
        <c:axId val="121401856"/>
        <c:scaling>
          <c:orientation val="minMax"/>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0" i="0" u="none" strike="noStrike" kern="1200" baseline="0">
                <a:solidFill>
                  <a:srgbClr val="713365"/>
                </a:solidFill>
                <a:latin typeface="Avenir LT Std 45 Book" panose="020B0502020203020204" pitchFamily="34" charset="0"/>
                <a:ea typeface="+mn-ea"/>
                <a:cs typeface="+mn-cs"/>
              </a:defRPr>
            </a:pPr>
            <a:endParaRPr lang="en-US"/>
          </a:p>
        </c:txPr>
        <c:crossAx val="89169216"/>
        <c:crosses val="autoZero"/>
        <c:auto val="1"/>
        <c:lblAlgn val="ctr"/>
        <c:lblOffset val="100"/>
        <c:noMultiLvlLbl val="0"/>
      </c:catAx>
      <c:valAx>
        <c:axId val="89169216"/>
        <c:scaling>
          <c:orientation val="minMax"/>
        </c:scaling>
        <c:delete val="1"/>
        <c:axPos val="b"/>
        <c:numFmt formatCode="_(* #,##0_);_(* \(#,##0\);_(* &quot;-&quot;??_);_(@_)" sourceLinked="1"/>
        <c:majorTickMark val="out"/>
        <c:minorTickMark val="none"/>
        <c:tickLblPos val="none"/>
        <c:crossAx val="121401856"/>
        <c:crosses val="autoZero"/>
        <c:crossBetween val="between"/>
      </c:valAx>
      <c:spPr>
        <a:noFill/>
        <a:ln>
          <a:noFill/>
        </a:ln>
        <a:effectLst/>
      </c:spPr>
    </c:plotArea>
    <c:legend>
      <c:legendPos val="b"/>
      <c:layout>
        <c:manualLayout>
          <c:xMode val="edge"/>
          <c:yMode val="edge"/>
          <c:x val="0.12349950764669214"/>
          <c:y val="0.88116314544891916"/>
          <c:w val="0.73693790197908726"/>
          <c:h val="8.371719160104988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713365"/>
              </a:solidFill>
              <a:latin typeface="Avenir LT Std 45 Book" panose="020B0502020203020204" pitchFamily="34" charset="0"/>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593C7"/>
            </a:solidFill>
            <a:ln>
              <a:solidFill>
                <a:srgbClr val="C695D8"/>
              </a:solidFill>
            </a:ln>
          </c:spPr>
          <c:invertIfNegative val="0"/>
          <c:cat>
            <c:strRef>
              <c:f>'A4-B1.2'!$A$61:$A$85</c:f>
              <c:strCache>
                <c:ptCount val="25"/>
                <c:pt idx="0">
                  <c:v>Matara</c:v>
                </c:pt>
                <c:pt idx="1">
                  <c:v>Hambantota</c:v>
                </c:pt>
                <c:pt idx="2">
                  <c:v>Polonnaruwa</c:v>
                </c:pt>
                <c:pt idx="3">
                  <c:v>Kegalle</c:v>
                </c:pt>
                <c:pt idx="4">
                  <c:v>Matale</c:v>
                </c:pt>
                <c:pt idx="5">
                  <c:v>Mannar</c:v>
                </c:pt>
                <c:pt idx="6">
                  <c:v>Mullaitivu</c:v>
                </c:pt>
                <c:pt idx="7">
                  <c:v>Ampara</c:v>
                </c:pt>
                <c:pt idx="8">
                  <c:v>Moneragala</c:v>
                </c:pt>
                <c:pt idx="9">
                  <c:v>Nuwaraeliya</c:v>
                </c:pt>
                <c:pt idx="10">
                  <c:v>Ratnapura</c:v>
                </c:pt>
                <c:pt idx="11">
                  <c:v>Vavuniya</c:v>
                </c:pt>
                <c:pt idx="12">
                  <c:v>Trincomalee</c:v>
                </c:pt>
                <c:pt idx="13">
                  <c:v>Badulla</c:v>
                </c:pt>
                <c:pt idx="14">
                  <c:v>Anuradhapura</c:v>
                </c:pt>
                <c:pt idx="15">
                  <c:v>Puttalam</c:v>
                </c:pt>
                <c:pt idx="16">
                  <c:v>Kurunegala</c:v>
                </c:pt>
                <c:pt idx="17">
                  <c:v>Kilinochchi</c:v>
                </c:pt>
                <c:pt idx="18">
                  <c:v>Jaffna</c:v>
                </c:pt>
                <c:pt idx="19">
                  <c:v>Kalutara</c:v>
                </c:pt>
                <c:pt idx="20">
                  <c:v>Kandy</c:v>
                </c:pt>
                <c:pt idx="21">
                  <c:v>Galle</c:v>
                </c:pt>
                <c:pt idx="22">
                  <c:v>Batticaloa</c:v>
                </c:pt>
                <c:pt idx="23">
                  <c:v>Colombo</c:v>
                </c:pt>
                <c:pt idx="24">
                  <c:v>Gampaha</c:v>
                </c:pt>
              </c:strCache>
            </c:strRef>
          </c:cat>
          <c:val>
            <c:numRef>
              <c:f>'A4-B1.2'!$B$61:$B$85</c:f>
              <c:numCache>
                <c:formatCode>_(* #,##0_);_(* \(#,##0\);_(* "-"??_);_(@_)</c:formatCode>
                <c:ptCount val="25"/>
                <c:pt idx="0">
                  <c:v>97</c:v>
                </c:pt>
                <c:pt idx="1">
                  <c:v>99</c:v>
                </c:pt>
                <c:pt idx="2">
                  <c:v>106</c:v>
                </c:pt>
                <c:pt idx="3">
                  <c:v>145</c:v>
                </c:pt>
                <c:pt idx="4">
                  <c:v>160</c:v>
                </c:pt>
                <c:pt idx="5">
                  <c:v>178</c:v>
                </c:pt>
                <c:pt idx="6">
                  <c:v>180</c:v>
                </c:pt>
                <c:pt idx="7">
                  <c:v>195</c:v>
                </c:pt>
                <c:pt idx="8">
                  <c:v>213</c:v>
                </c:pt>
                <c:pt idx="9">
                  <c:v>229</c:v>
                </c:pt>
                <c:pt idx="10">
                  <c:v>269</c:v>
                </c:pt>
                <c:pt idx="11">
                  <c:v>274</c:v>
                </c:pt>
                <c:pt idx="12">
                  <c:v>280</c:v>
                </c:pt>
                <c:pt idx="13">
                  <c:v>366</c:v>
                </c:pt>
                <c:pt idx="14">
                  <c:v>375</c:v>
                </c:pt>
                <c:pt idx="15">
                  <c:v>482</c:v>
                </c:pt>
                <c:pt idx="16">
                  <c:v>493</c:v>
                </c:pt>
                <c:pt idx="17">
                  <c:v>518</c:v>
                </c:pt>
                <c:pt idx="18">
                  <c:v>637</c:v>
                </c:pt>
                <c:pt idx="19">
                  <c:v>641</c:v>
                </c:pt>
                <c:pt idx="20">
                  <c:v>656</c:v>
                </c:pt>
                <c:pt idx="21">
                  <c:v>725</c:v>
                </c:pt>
                <c:pt idx="22">
                  <c:v>869</c:v>
                </c:pt>
                <c:pt idx="23">
                  <c:v>1052</c:v>
                </c:pt>
                <c:pt idx="24">
                  <c:v>1393</c:v>
                </c:pt>
              </c:numCache>
            </c:numRef>
          </c:val>
          <c:extLst>
            <c:ext xmlns:c16="http://schemas.microsoft.com/office/drawing/2014/chart" uri="{C3380CC4-5D6E-409C-BE32-E72D297353CC}">
              <c16:uniqueId val="{00000000-94E8-4D46-A1AB-57F3057AF994}"/>
            </c:ext>
          </c:extLst>
        </c:ser>
        <c:dLbls>
          <c:showLegendKey val="0"/>
          <c:showVal val="0"/>
          <c:showCatName val="0"/>
          <c:showSerName val="0"/>
          <c:showPercent val="0"/>
          <c:showBubbleSize val="0"/>
        </c:dLbls>
        <c:gapWidth val="150"/>
        <c:axId val="85517824"/>
        <c:axId val="83649664"/>
      </c:barChart>
      <c:catAx>
        <c:axId val="85517824"/>
        <c:scaling>
          <c:orientation val="minMax"/>
        </c:scaling>
        <c:delete val="0"/>
        <c:axPos val="l"/>
        <c:numFmt formatCode="General" sourceLinked="0"/>
        <c:majorTickMark val="none"/>
        <c:minorTickMark val="none"/>
        <c:tickLblPos val="nextTo"/>
        <c:spPr>
          <a:ln>
            <a:noFill/>
          </a:ln>
        </c:spPr>
        <c:txPr>
          <a:bodyPr/>
          <a:lstStyle/>
          <a:p>
            <a:pPr>
              <a:defRPr sz="1200">
                <a:solidFill>
                  <a:srgbClr val="8F4180"/>
                </a:solidFill>
                <a:latin typeface="Avenir LT Std 45 Book"/>
              </a:defRPr>
            </a:pPr>
            <a:endParaRPr lang="en-US"/>
          </a:p>
        </c:txPr>
        <c:crossAx val="83649664"/>
        <c:crosses val="autoZero"/>
        <c:auto val="1"/>
        <c:lblAlgn val="ctr"/>
        <c:lblOffset val="100"/>
        <c:noMultiLvlLbl val="0"/>
      </c:catAx>
      <c:valAx>
        <c:axId val="83649664"/>
        <c:scaling>
          <c:orientation val="minMax"/>
          <c:max val="1400"/>
        </c:scaling>
        <c:delete val="0"/>
        <c:axPos val="b"/>
        <c:majorGridlines>
          <c:spPr>
            <a:ln>
              <a:solidFill>
                <a:srgbClr val="CBA2CC"/>
              </a:solidFill>
            </a:ln>
          </c:spPr>
        </c:majorGridlines>
        <c:numFmt formatCode="_(* #,##0_);_(* \(#,##0\);_(* &quot;-&quot;??_);_(@_)" sourceLinked="1"/>
        <c:majorTickMark val="out"/>
        <c:minorTickMark val="none"/>
        <c:tickLblPos val="nextTo"/>
        <c:spPr>
          <a:ln>
            <a:noFill/>
          </a:ln>
        </c:spPr>
        <c:txPr>
          <a:bodyPr/>
          <a:lstStyle/>
          <a:p>
            <a:pPr>
              <a:defRPr sz="1200">
                <a:solidFill>
                  <a:srgbClr val="8F4180"/>
                </a:solidFill>
                <a:latin typeface="Avenir LT Std 45 Book"/>
              </a:defRPr>
            </a:pPr>
            <a:endParaRPr lang="en-US"/>
          </a:p>
        </c:txPr>
        <c:crossAx val="85517824"/>
        <c:crosses val="autoZero"/>
        <c:crossBetween val="between"/>
      </c:valAx>
    </c:plotArea>
    <c:plotVisOnly val="1"/>
    <c:dispBlanksAs val="gap"/>
    <c:showDLblsOverMax val="0"/>
  </c:chart>
  <c:spPr>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2164286467588237"/>
          <c:y val="6.9908197652855802E-2"/>
          <c:w val="0.81202032040656724"/>
          <c:h val="0.73779476804564215"/>
        </c:manualLayout>
      </c:layout>
      <c:barChart>
        <c:barDir val="col"/>
        <c:grouping val="clustered"/>
        <c:varyColors val="0"/>
        <c:ser>
          <c:idx val="0"/>
          <c:order val="0"/>
          <c:spPr>
            <a:solidFill>
              <a:srgbClr val="D593C7"/>
            </a:solidFill>
            <a:ln>
              <a:noFill/>
            </a:ln>
            <a:effectLst/>
          </c:spPr>
          <c:invertIfNegative val="0"/>
          <c:dLbls>
            <c:spPr>
              <a:noFill/>
              <a:ln>
                <a:noFill/>
              </a:ln>
              <a:effectLst/>
            </c:spPr>
            <c:txPr>
              <a:bodyPr rot="0" vert="horz"/>
              <a:lstStyle/>
              <a:p>
                <a:pPr>
                  <a:defRPr sz="1600">
                    <a:latin typeface="Avenir LT Std 45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7'!$A$3:$A$10</c:f>
              <c:strCache>
                <c:ptCount val="8"/>
                <c:pt idx="0">
                  <c:v>Before 2000</c:v>
                </c:pt>
                <c:pt idx="1">
                  <c:v>2000-2004 </c:v>
                </c:pt>
                <c:pt idx="2">
                  <c:v>2005-2009 </c:v>
                </c:pt>
                <c:pt idx="3">
                  <c:v>2010-2014 </c:v>
                </c:pt>
                <c:pt idx="4">
                  <c:v>2015-2017 </c:v>
                </c:pt>
                <c:pt idx="5">
                  <c:v>2018</c:v>
                </c:pt>
                <c:pt idx="6">
                  <c:v>2019</c:v>
                </c:pt>
                <c:pt idx="7">
                  <c:v>Year not specified</c:v>
                </c:pt>
              </c:strCache>
            </c:strRef>
          </c:cat>
          <c:val>
            <c:numRef>
              <c:f>'Figure 7'!$B$3:$B$10</c:f>
              <c:numCache>
                <c:formatCode>_(* #,##0_);_(* \(#,##0\);_(* "-"_);_(@_)</c:formatCode>
                <c:ptCount val="8"/>
                <c:pt idx="0">
                  <c:v>18</c:v>
                </c:pt>
                <c:pt idx="1">
                  <c:v>111</c:v>
                </c:pt>
                <c:pt idx="2">
                  <c:v>687</c:v>
                </c:pt>
                <c:pt idx="3">
                  <c:v>2327</c:v>
                </c:pt>
                <c:pt idx="4">
                  <c:v>3002</c:v>
                </c:pt>
                <c:pt idx="5">
                  <c:v>1592</c:v>
                </c:pt>
                <c:pt idx="6">
                  <c:v>2044</c:v>
                </c:pt>
                <c:pt idx="7">
                  <c:v>851</c:v>
                </c:pt>
              </c:numCache>
            </c:numRef>
          </c:val>
          <c:extLst>
            <c:ext xmlns:c16="http://schemas.microsoft.com/office/drawing/2014/chart" uri="{C3380CC4-5D6E-409C-BE32-E72D297353CC}">
              <c16:uniqueId val="{00000000-F91D-4D9F-AA4A-CBD30BD6A56A}"/>
            </c:ext>
          </c:extLst>
        </c:ser>
        <c:dLbls>
          <c:showLegendKey val="0"/>
          <c:showVal val="0"/>
          <c:showCatName val="0"/>
          <c:showSerName val="0"/>
          <c:showPercent val="0"/>
          <c:showBubbleSize val="0"/>
        </c:dLbls>
        <c:gapWidth val="101"/>
        <c:axId val="85516288"/>
        <c:axId val="37305088"/>
      </c:barChart>
      <c:catAx>
        <c:axId val="85516288"/>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sz="1600">
                <a:latin typeface="Avenir LT Std 45 Book"/>
              </a:defRPr>
            </a:pPr>
            <a:endParaRPr lang="en-US"/>
          </a:p>
        </c:txPr>
        <c:crossAx val="37305088"/>
        <c:crosses val="autoZero"/>
        <c:auto val="1"/>
        <c:lblAlgn val="ctr"/>
        <c:lblOffset val="100"/>
        <c:noMultiLvlLbl val="0"/>
      </c:catAx>
      <c:valAx>
        <c:axId val="37305088"/>
        <c:scaling>
          <c:orientation val="minMax"/>
        </c:scaling>
        <c:delete val="0"/>
        <c:axPos val="l"/>
        <c:numFmt formatCode="_(* #,##0_);_(* \(#,##0\);_(* &quot;-&quot;_);_(@_)"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sz="1600">
                <a:latin typeface="Avenir LT Std 45 Book"/>
              </a:defRPr>
            </a:pPr>
            <a:endParaRPr lang="en-US"/>
          </a:p>
        </c:txPr>
        <c:crossAx val="85516288"/>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sz="1400">
          <a:solidFill>
            <a:srgbClr val="8F418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16553865676672"/>
          <c:y val="1.5770204699406376E-2"/>
          <c:w val="0.56498576128255229"/>
          <c:h val="0.94164290099119208"/>
        </c:manualLayout>
      </c:layout>
      <c:doughnut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1640-4E89-95BD-CA2F944ECEA8}"/>
              </c:ext>
            </c:extLst>
          </c:dPt>
          <c:dPt>
            <c:idx val="1"/>
            <c:bubble3D val="0"/>
            <c:spPr>
              <a:solidFill>
                <a:schemeClr val="accent2"/>
              </a:solidFill>
              <a:ln>
                <a:noFill/>
              </a:ln>
              <a:effectLst/>
            </c:spPr>
            <c:extLst>
              <c:ext xmlns:c16="http://schemas.microsoft.com/office/drawing/2014/chart" uri="{C3380CC4-5D6E-409C-BE32-E72D297353CC}">
                <c16:uniqueId val="{00000003-1640-4E89-95BD-CA2F944ECEA8}"/>
              </c:ext>
            </c:extLst>
          </c:dPt>
          <c:dPt>
            <c:idx val="2"/>
            <c:bubble3D val="0"/>
            <c:spPr>
              <a:solidFill>
                <a:schemeClr val="accent3"/>
              </a:solidFill>
              <a:ln>
                <a:noFill/>
              </a:ln>
              <a:effectLst/>
            </c:spPr>
            <c:extLst>
              <c:ext xmlns:c16="http://schemas.microsoft.com/office/drawing/2014/chart" uri="{C3380CC4-5D6E-409C-BE32-E72D297353CC}">
                <c16:uniqueId val="{00000005-1640-4E89-95BD-CA2F944ECEA8}"/>
              </c:ext>
            </c:extLst>
          </c:dPt>
          <c:dPt>
            <c:idx val="3"/>
            <c:bubble3D val="0"/>
            <c:spPr>
              <a:solidFill>
                <a:schemeClr val="accent4"/>
              </a:solidFill>
              <a:ln>
                <a:noFill/>
              </a:ln>
              <a:effectLst/>
            </c:spPr>
            <c:extLst>
              <c:ext xmlns:c16="http://schemas.microsoft.com/office/drawing/2014/chart" uri="{C3380CC4-5D6E-409C-BE32-E72D297353CC}">
                <c16:uniqueId val="{00000007-1640-4E89-95BD-CA2F944ECEA8}"/>
              </c:ext>
            </c:extLst>
          </c:dPt>
          <c:dPt>
            <c:idx val="4"/>
            <c:bubble3D val="0"/>
            <c:spPr>
              <a:solidFill>
                <a:schemeClr val="accent5"/>
              </a:solidFill>
              <a:ln>
                <a:noFill/>
              </a:ln>
              <a:effectLst/>
            </c:spPr>
            <c:extLst>
              <c:ext xmlns:c16="http://schemas.microsoft.com/office/drawing/2014/chart" uri="{C3380CC4-5D6E-409C-BE32-E72D297353CC}">
                <c16:uniqueId val="{00000009-1640-4E89-95BD-CA2F944ECEA8}"/>
              </c:ext>
            </c:extLst>
          </c:dPt>
          <c:dLbls>
            <c:dLbl>
              <c:idx val="0"/>
              <c:layout>
                <c:manualLayout>
                  <c:x val="4.4844929579754514E-2"/>
                  <c:y val="-8.5889642437425497E-3"/>
                </c:manualLayout>
              </c:layout>
              <c:numFmt formatCode="0.0%" sourceLinked="0"/>
              <c:spPr>
                <a:noFill/>
                <a:ln>
                  <a:noFill/>
                </a:ln>
                <a:effectLst/>
              </c:spPr>
              <c:txPr>
                <a:bodyPr rot="0" spcFirstLastPara="1" vertOverflow="ellipsis" vert="horz" wrap="square" anchor="ctr" anchorCtr="1"/>
                <a:lstStyle/>
                <a:p>
                  <a:pPr algn="ctr">
                    <a:defRPr sz="1800" b="1" i="0" u="none" strike="noStrike" kern="1200" baseline="0">
                      <a:solidFill>
                        <a:schemeClr val="bg1"/>
                      </a:solidFill>
                      <a:latin typeface="Avenir LT Std 45 Book" panose="020B0502020203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640-4E89-95BD-CA2F944ECEA8}"/>
                </c:ext>
              </c:extLst>
            </c:dLbl>
            <c:dLbl>
              <c:idx val="1"/>
              <c:layout>
                <c:manualLayout>
                  <c:x val="4.2896305842641633E-2"/>
                  <c:y val="-7.666812705727874E-2"/>
                </c:manualLayout>
              </c:layout>
              <c:tx>
                <c:rich>
                  <a:bodyPr rot="0" spcFirstLastPara="1" vertOverflow="ellipsis" vert="horz" wrap="square" anchor="ctr" anchorCtr="1"/>
                  <a:lstStyle/>
                  <a:p>
                    <a:pPr algn="ctr">
                      <a:defRPr sz="1800" b="1" i="0" u="none" strike="noStrike" kern="1200" baseline="0">
                        <a:solidFill>
                          <a:schemeClr val="tx1"/>
                        </a:solidFill>
                        <a:latin typeface="Avenir LT Std 45 Book" panose="020B0502020203020204" pitchFamily="34" charset="0"/>
                        <a:ea typeface="+mn-ea"/>
                        <a:cs typeface="+mn-cs"/>
                      </a:defRPr>
                    </a:pPr>
                    <a:r>
                      <a:rPr lang="en-US" b="1" dirty="0">
                        <a:solidFill>
                          <a:schemeClr val="tx1"/>
                        </a:solidFill>
                      </a:rPr>
                      <a:t>Relative
18.5%</a:t>
                    </a:r>
                  </a:p>
                </c:rich>
              </c:tx>
              <c:numFmt formatCode="0.0%" sourceLinked="0"/>
              <c:spPr>
                <a:noFill/>
                <a:ln>
                  <a:noFill/>
                </a:ln>
                <a:effectLst/>
              </c:spPr>
              <c:txPr>
                <a:bodyPr rot="0" spcFirstLastPara="1" vertOverflow="ellipsis" vert="horz" wrap="square" anchor="ctr" anchorCtr="1"/>
                <a:lstStyle/>
                <a:p>
                  <a:pPr algn="ctr">
                    <a:defRPr sz="1800" b="1" i="0" u="none" strike="noStrike" kern="1200" baseline="0">
                      <a:solidFill>
                        <a:schemeClr val="tx1"/>
                      </a:solidFill>
                      <a:latin typeface="Avenir LT Std 45 Book" panose="020B0502020203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40-4E89-95BD-CA2F944ECEA8}"/>
                </c:ext>
              </c:extLst>
            </c:dLbl>
            <c:dLbl>
              <c:idx val="2"/>
              <c:layout>
                <c:manualLayout>
                  <c:x val="4.9929542405717106E-2"/>
                  <c:y val="-5.6391338791276162E-2"/>
                </c:manualLayout>
              </c:layout>
              <c:tx>
                <c:rich>
                  <a:bodyPr rot="0" spcFirstLastPara="1" vertOverflow="ellipsis" vert="horz" wrap="square" anchor="ctr" anchorCtr="1"/>
                  <a:lstStyle/>
                  <a:p>
                    <a:pPr algn="ctr">
                      <a:defRPr sz="1800" b="1" i="0" u="none" strike="noStrike" kern="1200" baseline="0">
                        <a:solidFill>
                          <a:schemeClr val="tx1"/>
                        </a:solidFill>
                        <a:latin typeface="Avenir LT Std 45 Book" panose="020B0502020203020204" pitchFamily="34" charset="0"/>
                        <a:ea typeface="+mn-ea"/>
                        <a:cs typeface="+mn-cs"/>
                      </a:defRPr>
                    </a:pPr>
                    <a:r>
                      <a:rPr lang="en-US" b="1" dirty="0">
                        <a:solidFill>
                          <a:schemeClr val="tx1"/>
                        </a:solidFill>
                      </a:rPr>
                      <a:t>Non-relative
7.0%</a:t>
                    </a:r>
                  </a:p>
                </c:rich>
              </c:tx>
              <c:numFmt formatCode="0.0%" sourceLinked="0"/>
              <c:spPr>
                <a:noFill/>
                <a:ln>
                  <a:noFill/>
                </a:ln>
                <a:effectLst/>
              </c:spPr>
              <c:txPr>
                <a:bodyPr rot="0" spcFirstLastPara="1" vertOverflow="ellipsis" vert="horz" wrap="square" anchor="ctr" anchorCtr="1"/>
                <a:lstStyle/>
                <a:p>
                  <a:pPr algn="ctr">
                    <a:defRPr sz="1800" b="1" i="0" u="none" strike="noStrike" kern="1200" baseline="0">
                      <a:solidFill>
                        <a:schemeClr val="tx1"/>
                      </a:solidFill>
                      <a:latin typeface="Avenir LT Std 45 Book" panose="020B0502020203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640-4E89-95BD-CA2F944ECEA8}"/>
                </c:ext>
              </c:extLst>
            </c:dLbl>
            <c:dLbl>
              <c:idx val="3"/>
              <c:layout>
                <c:manualLayout>
                  <c:x val="6.7274150125866293E-3"/>
                  <c:y val="6.9788240920144948E-2"/>
                </c:manualLayout>
              </c:layout>
              <c:numFmt formatCode="0.0%" sourceLinked="0"/>
              <c:spPr>
                <a:noFill/>
                <a:ln>
                  <a:noFill/>
                </a:ln>
                <a:effectLst/>
              </c:spPr>
              <c:txPr>
                <a:bodyPr rot="0" spcFirstLastPara="1" vertOverflow="ellipsis" vert="horz" wrap="square" anchor="ctr" anchorCtr="1"/>
                <a:lstStyle/>
                <a:p>
                  <a:pPr algn="ctr">
                    <a:defRPr sz="1800" b="1" i="0" u="none" strike="noStrike" kern="1200" baseline="0">
                      <a:solidFill>
                        <a:schemeClr val="tx1"/>
                      </a:solidFill>
                      <a:latin typeface="Avenir LT Std 45 Book" panose="020B0502020203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444825592953184"/>
                      <c:h val="0.12512574097359438"/>
                    </c:manualLayout>
                  </c15:layout>
                </c:ext>
                <c:ext xmlns:c16="http://schemas.microsoft.com/office/drawing/2014/chart" uri="{C3380CC4-5D6E-409C-BE32-E72D297353CC}">
                  <c16:uniqueId val="{00000007-1640-4E89-95BD-CA2F944ECEA8}"/>
                </c:ext>
              </c:extLst>
            </c:dLbl>
            <c:dLbl>
              <c:idx val="4"/>
              <c:layout>
                <c:manualLayout>
                  <c:x val="-1.2712355937617676E-2"/>
                  <c:y val="-5.1540376443905529E-2"/>
                </c:manualLayout>
              </c:layout>
              <c:tx>
                <c:rich>
                  <a:bodyPr rot="0" spcFirstLastPara="1" vertOverflow="ellipsis" vert="horz" wrap="square" anchor="ctr" anchorCtr="1"/>
                  <a:lstStyle/>
                  <a:p>
                    <a:pPr algn="ctr">
                      <a:defRPr sz="1800" b="1" i="0" u="none" strike="noStrike" kern="1200" baseline="0">
                        <a:solidFill>
                          <a:schemeClr val="tx1"/>
                        </a:solidFill>
                        <a:latin typeface="Avenir LT Std 45 Book" panose="020B0502020203020204" pitchFamily="34" charset="0"/>
                        <a:ea typeface="+mn-ea"/>
                        <a:cs typeface="+mn-cs"/>
                      </a:defRPr>
                    </a:pPr>
                    <a:r>
                      <a:rPr lang="en-US" b="1" dirty="0">
                        <a:solidFill>
                          <a:schemeClr val="tx1"/>
                        </a:solidFill>
                      </a:rPr>
                      <a:t>Not specified
0.3%</a:t>
                    </a:r>
                  </a:p>
                </c:rich>
              </c:tx>
              <c:numFmt formatCode="0.0%" sourceLinked="0"/>
              <c:spPr>
                <a:noFill/>
                <a:ln>
                  <a:noFill/>
                </a:ln>
                <a:effectLst/>
              </c:spPr>
              <c:txPr>
                <a:bodyPr rot="0" spcFirstLastPara="1" vertOverflow="ellipsis" vert="horz" wrap="square" anchor="ctr" anchorCtr="1"/>
                <a:lstStyle/>
                <a:p>
                  <a:pPr algn="ctr">
                    <a:defRPr sz="1800" b="1" i="0" u="none" strike="noStrike" kern="1200" baseline="0">
                      <a:solidFill>
                        <a:schemeClr val="tx1"/>
                      </a:solidFill>
                      <a:latin typeface="Avenir LT Std 45 Book" panose="020B0502020203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358462715671514"/>
                      <c:h val="0.11990291182254256"/>
                    </c:manualLayout>
                  </c15:layout>
                </c:ext>
                <c:ext xmlns:c16="http://schemas.microsoft.com/office/drawing/2014/chart" uri="{C3380CC4-5D6E-409C-BE32-E72D297353CC}">
                  <c16:uniqueId val="{00000009-1640-4E89-95BD-CA2F944ECEA8}"/>
                </c:ext>
              </c:extLst>
            </c:dLbl>
            <c:dLbl>
              <c:idx val="5"/>
              <c:layout>
                <c:manualLayout>
                  <c:x val="2.2394997844600157E-2"/>
                  <c:y val="7.96031598676747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1640-4E89-95BD-CA2F944ECEA8}"/>
                </c:ext>
              </c:extLst>
            </c:dLbl>
            <c:dLbl>
              <c:idx val="6"/>
              <c:layout>
                <c:manualLayout>
                  <c:x val="-7.5798454243262092E-2"/>
                  <c:y val="8.8208906880396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640-4E89-95BD-CA2F944ECEA8}"/>
                </c:ext>
              </c:extLst>
            </c:dLbl>
            <c:numFmt formatCode="0.0%" sourceLinked="0"/>
            <c:spPr>
              <a:noFill/>
              <a:ln>
                <a:noFill/>
              </a:ln>
              <a:effectLst/>
            </c:spPr>
            <c:txPr>
              <a:bodyPr rot="0" spcFirstLastPara="1" vertOverflow="ellipsis" vert="horz" wrap="square" anchor="ctr" anchorCtr="1"/>
              <a:lstStyle/>
              <a:p>
                <a:pPr algn="ctr">
                  <a:defRPr sz="1800" b="1" i="0" u="none" strike="noStrike" kern="1200" baseline="0">
                    <a:solidFill>
                      <a:srgbClr val="8F4180"/>
                    </a:solidFill>
                    <a:latin typeface="Avenir LT Std 45 Book" panose="020B0502020203020204" pitchFamily="34" charset="0"/>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'Figure 8'!$I$4:$I$8</c:f>
              <c:strCache>
                <c:ptCount val="5"/>
                <c:pt idx="0">
                  <c:v>Mother/ father/ both parents</c:v>
                </c:pt>
                <c:pt idx="1">
                  <c:v>Relative</c:v>
                </c:pt>
                <c:pt idx="2">
                  <c:v>Non-relative</c:v>
                </c:pt>
                <c:pt idx="3">
                  <c:v>Not known</c:v>
                </c:pt>
                <c:pt idx="4">
                  <c:v>Not specified</c:v>
                </c:pt>
              </c:strCache>
            </c:strRef>
          </c:cat>
          <c:val>
            <c:numRef>
              <c:f>'Figure 8'!$J$4:$J$8</c:f>
              <c:numCache>
                <c:formatCode>General</c:formatCode>
                <c:ptCount val="5"/>
                <c:pt idx="0">
                  <c:v>7446</c:v>
                </c:pt>
                <c:pt idx="1">
                  <c:v>1965</c:v>
                </c:pt>
                <c:pt idx="2">
                  <c:v>743</c:v>
                </c:pt>
                <c:pt idx="3">
                  <c:v>448</c:v>
                </c:pt>
                <c:pt idx="4">
                  <c:v>30</c:v>
                </c:pt>
              </c:numCache>
            </c:numRef>
          </c:val>
          <c:extLst>
            <c:ext xmlns:c16="http://schemas.microsoft.com/office/drawing/2014/chart" uri="{C3380CC4-5D6E-409C-BE32-E72D297353CC}">
              <c16:uniqueId val="{0000000C-1640-4E89-95BD-CA2F944ECEA8}"/>
            </c:ext>
          </c:extLst>
        </c:ser>
        <c:dLbls>
          <c:showLegendKey val="0"/>
          <c:showVal val="0"/>
          <c:showCatName val="1"/>
          <c:showSerName val="0"/>
          <c:showPercent val="1"/>
          <c:showBubbleSize val="0"/>
          <c:showLeaderLines val="0"/>
        </c:dLbls>
        <c:firstSliceAng val="219"/>
        <c:holeSize val="48"/>
      </c:doughnutChart>
      <c:spPr>
        <a:noFill/>
        <a:ln>
          <a:noFill/>
        </a:ln>
        <a:effectLst/>
      </c:spPr>
    </c:plotArea>
    <c:plotVisOnly val="1"/>
    <c:dispBlanksAs val="zero"/>
    <c:showDLblsOverMax val="0"/>
    <c:extLst/>
  </c:chart>
  <c:spPr>
    <a:solidFill>
      <a:schemeClr val="bg1"/>
    </a:solidFill>
    <a:ln w="9525" cap="flat" cmpd="sng" algn="ctr">
      <a:noFill/>
      <a:prstDash val="solid"/>
      <a:round/>
    </a:ln>
    <a:effectLst/>
  </c:spPr>
  <c:txPr>
    <a:bodyPr/>
    <a:lstStyle/>
    <a:p>
      <a:pPr>
        <a:defRPr b="1">
          <a:latin typeface="Avenir Book" panose="02000503020000020003"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A66ED-8DF7-4D0F-8AEB-A33AD3E4DD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0773C30-9ADF-4E0A-81E8-C06DD110844F}">
      <dgm:prSet phldrT="[Text]"/>
      <dgm:spPr/>
      <dgm:t>
        <a:bodyPr/>
        <a:lstStyle/>
        <a:p>
          <a:r>
            <a:rPr lang="en-US" b="1" dirty="0"/>
            <a:t>Children and Young Persons Ordinance </a:t>
          </a:r>
        </a:p>
        <a:p>
          <a:r>
            <a:rPr lang="en-US" dirty="0"/>
            <a:t>Act no.48 of 1939 </a:t>
          </a:r>
        </a:p>
        <a:p>
          <a:r>
            <a:rPr lang="en-US" dirty="0"/>
            <a:t>(1956 Revision)</a:t>
          </a:r>
        </a:p>
      </dgm:t>
    </dgm:pt>
    <dgm:pt modelId="{B6BC2797-4D28-4E1D-8885-E39090E57DBC}" type="parTrans" cxnId="{0DEFE071-EBD5-41FE-B20A-AB00EB72DB33}">
      <dgm:prSet/>
      <dgm:spPr/>
      <dgm:t>
        <a:bodyPr/>
        <a:lstStyle/>
        <a:p>
          <a:endParaRPr lang="en-US"/>
        </a:p>
      </dgm:t>
    </dgm:pt>
    <dgm:pt modelId="{FDC09A29-83C7-474C-BE24-3636A9000CCB}" type="sibTrans" cxnId="{0DEFE071-EBD5-41FE-B20A-AB00EB72DB33}">
      <dgm:prSet/>
      <dgm:spPr/>
      <dgm:t>
        <a:bodyPr/>
        <a:lstStyle/>
        <a:p>
          <a:endParaRPr lang="en-US"/>
        </a:p>
      </dgm:t>
    </dgm:pt>
    <dgm:pt modelId="{A9CCC196-F3A7-4FD2-93CC-0D487010066C}">
      <dgm:prSet phldrT="[Text]"/>
      <dgm:spPr/>
      <dgm:t>
        <a:bodyPr/>
        <a:lstStyle/>
        <a:p>
          <a:r>
            <a:rPr lang="en-US" b="1" dirty="0"/>
            <a:t>Orphanages Ordinance / Child Development Center Charter </a:t>
          </a:r>
        </a:p>
        <a:p>
          <a:r>
            <a:rPr lang="en-US" dirty="0"/>
            <a:t>Act no.22 of 1941 </a:t>
          </a:r>
        </a:p>
        <a:p>
          <a:r>
            <a:rPr lang="en-US" dirty="0"/>
            <a:t>(1956 Revision)</a:t>
          </a:r>
        </a:p>
      </dgm:t>
    </dgm:pt>
    <dgm:pt modelId="{33C59309-13F7-4777-85FE-DE277B6055AB}" type="parTrans" cxnId="{9B91CA4F-9029-4C47-B741-A94AF8D58A52}">
      <dgm:prSet/>
      <dgm:spPr/>
      <dgm:t>
        <a:bodyPr/>
        <a:lstStyle/>
        <a:p>
          <a:endParaRPr lang="en-US"/>
        </a:p>
      </dgm:t>
    </dgm:pt>
    <dgm:pt modelId="{863731FC-EA47-4783-82EE-D4D2B65048F8}" type="sibTrans" cxnId="{9B91CA4F-9029-4C47-B741-A94AF8D58A52}">
      <dgm:prSet/>
      <dgm:spPr/>
      <dgm:t>
        <a:bodyPr/>
        <a:lstStyle/>
        <a:p>
          <a:endParaRPr lang="en-US"/>
        </a:p>
      </dgm:t>
    </dgm:pt>
    <dgm:pt modelId="{BB1C63FE-6564-41F5-BF5E-BF53F2406E55}">
      <dgm:prSet phldrT="[Text]"/>
      <dgm:spPr/>
      <dgm:t>
        <a:bodyPr/>
        <a:lstStyle/>
        <a:p>
          <a:r>
            <a:rPr lang="en-US" b="1" dirty="0"/>
            <a:t>House of Detention Ordinance </a:t>
          </a:r>
        </a:p>
        <a:p>
          <a:r>
            <a:rPr lang="en-US" dirty="0"/>
            <a:t>Act no. 5 of 1907</a:t>
          </a:r>
        </a:p>
      </dgm:t>
    </dgm:pt>
    <dgm:pt modelId="{1C02F6DB-16C3-4581-AACE-951DB59C74DE}" type="parTrans" cxnId="{66BA8F68-7696-4F59-98C0-0DDEFBF6C76E}">
      <dgm:prSet/>
      <dgm:spPr/>
      <dgm:t>
        <a:bodyPr/>
        <a:lstStyle/>
        <a:p>
          <a:endParaRPr lang="en-US"/>
        </a:p>
      </dgm:t>
    </dgm:pt>
    <dgm:pt modelId="{B7328111-40DC-4622-A492-550B68E1767E}" type="sibTrans" cxnId="{66BA8F68-7696-4F59-98C0-0DDEFBF6C76E}">
      <dgm:prSet/>
      <dgm:spPr/>
      <dgm:t>
        <a:bodyPr/>
        <a:lstStyle/>
        <a:p>
          <a:endParaRPr lang="en-US"/>
        </a:p>
      </dgm:t>
    </dgm:pt>
    <dgm:pt modelId="{21AE696A-6A90-41E2-BD1F-08D1C5C09A22}">
      <dgm:prSet phldrT="[Text]"/>
      <dgm:spPr/>
      <dgm:t>
        <a:bodyPr/>
        <a:lstStyle/>
        <a:p>
          <a:r>
            <a:rPr lang="en-US" b="1" dirty="0"/>
            <a:t>Vagrants Ordinance </a:t>
          </a:r>
        </a:p>
        <a:p>
          <a:r>
            <a:rPr lang="en-US" dirty="0"/>
            <a:t>Act no. 4 of 1841</a:t>
          </a:r>
        </a:p>
      </dgm:t>
    </dgm:pt>
    <dgm:pt modelId="{200EF97B-017C-455B-8453-1E5F2AFA27E5}" type="parTrans" cxnId="{8D654448-5B54-4B8D-8558-C285A1F33219}">
      <dgm:prSet/>
      <dgm:spPr/>
      <dgm:t>
        <a:bodyPr/>
        <a:lstStyle/>
        <a:p>
          <a:endParaRPr lang="en-US"/>
        </a:p>
      </dgm:t>
    </dgm:pt>
    <dgm:pt modelId="{DABDD215-BC37-4EAC-A00E-FA69B528E2AC}" type="sibTrans" cxnId="{8D654448-5B54-4B8D-8558-C285A1F33219}">
      <dgm:prSet/>
      <dgm:spPr/>
      <dgm:t>
        <a:bodyPr/>
        <a:lstStyle/>
        <a:p>
          <a:endParaRPr lang="en-US"/>
        </a:p>
      </dgm:t>
    </dgm:pt>
    <dgm:pt modelId="{7C196105-9E1A-4F08-B583-E491DF811769}" type="pres">
      <dgm:prSet presAssocID="{0A1A66ED-8DF7-4D0F-8AEB-A33AD3E4DD7D}" presName="diagram" presStyleCnt="0">
        <dgm:presLayoutVars>
          <dgm:dir/>
          <dgm:resizeHandles val="exact"/>
        </dgm:presLayoutVars>
      </dgm:prSet>
      <dgm:spPr/>
    </dgm:pt>
    <dgm:pt modelId="{A1159476-C76A-4B0C-BC19-36901CC78614}" type="pres">
      <dgm:prSet presAssocID="{60773C30-9ADF-4E0A-81E8-C06DD110844F}" presName="node" presStyleLbl="node1" presStyleIdx="0" presStyleCnt="4">
        <dgm:presLayoutVars>
          <dgm:bulletEnabled val="1"/>
        </dgm:presLayoutVars>
      </dgm:prSet>
      <dgm:spPr/>
    </dgm:pt>
    <dgm:pt modelId="{C99BDAF9-9F31-4D13-87C4-9F13BCCC3DA5}" type="pres">
      <dgm:prSet presAssocID="{FDC09A29-83C7-474C-BE24-3636A9000CCB}" presName="sibTrans" presStyleCnt="0"/>
      <dgm:spPr/>
    </dgm:pt>
    <dgm:pt modelId="{DE477036-9DAD-4FE0-9338-F9CC2598DF0F}" type="pres">
      <dgm:prSet presAssocID="{A9CCC196-F3A7-4FD2-93CC-0D487010066C}" presName="node" presStyleLbl="node1" presStyleIdx="1" presStyleCnt="4">
        <dgm:presLayoutVars>
          <dgm:bulletEnabled val="1"/>
        </dgm:presLayoutVars>
      </dgm:prSet>
      <dgm:spPr/>
    </dgm:pt>
    <dgm:pt modelId="{E2959BE4-21A6-479C-9C80-08165448D8EE}" type="pres">
      <dgm:prSet presAssocID="{863731FC-EA47-4783-82EE-D4D2B65048F8}" presName="sibTrans" presStyleCnt="0"/>
      <dgm:spPr/>
    </dgm:pt>
    <dgm:pt modelId="{4B7C9C33-2F05-4390-84CC-6EDB26E114FE}" type="pres">
      <dgm:prSet presAssocID="{BB1C63FE-6564-41F5-BF5E-BF53F2406E55}" presName="node" presStyleLbl="node1" presStyleIdx="2" presStyleCnt="4">
        <dgm:presLayoutVars>
          <dgm:bulletEnabled val="1"/>
        </dgm:presLayoutVars>
      </dgm:prSet>
      <dgm:spPr/>
    </dgm:pt>
    <dgm:pt modelId="{448272BF-585A-4B3D-985C-8F137E0D873B}" type="pres">
      <dgm:prSet presAssocID="{B7328111-40DC-4622-A492-550B68E1767E}" presName="sibTrans" presStyleCnt="0"/>
      <dgm:spPr/>
    </dgm:pt>
    <dgm:pt modelId="{0A2EAF6A-E5A7-462C-ADCD-851AC8E8AAD8}" type="pres">
      <dgm:prSet presAssocID="{21AE696A-6A90-41E2-BD1F-08D1C5C09A22}" presName="node" presStyleLbl="node1" presStyleIdx="3" presStyleCnt="4">
        <dgm:presLayoutVars>
          <dgm:bulletEnabled val="1"/>
        </dgm:presLayoutVars>
      </dgm:prSet>
      <dgm:spPr/>
    </dgm:pt>
  </dgm:ptLst>
  <dgm:cxnLst>
    <dgm:cxn modelId="{3FC6242D-77C9-4EAD-A5D2-9271DA6A4EA2}" type="presOf" srcId="{BB1C63FE-6564-41F5-BF5E-BF53F2406E55}" destId="{4B7C9C33-2F05-4390-84CC-6EDB26E114FE}" srcOrd="0" destOrd="0" presId="urn:microsoft.com/office/officeart/2005/8/layout/default"/>
    <dgm:cxn modelId="{8D654448-5B54-4B8D-8558-C285A1F33219}" srcId="{0A1A66ED-8DF7-4D0F-8AEB-A33AD3E4DD7D}" destId="{21AE696A-6A90-41E2-BD1F-08D1C5C09A22}" srcOrd="3" destOrd="0" parTransId="{200EF97B-017C-455B-8453-1E5F2AFA27E5}" sibTransId="{DABDD215-BC37-4EAC-A00E-FA69B528E2AC}"/>
    <dgm:cxn modelId="{66BA8F68-7696-4F59-98C0-0DDEFBF6C76E}" srcId="{0A1A66ED-8DF7-4D0F-8AEB-A33AD3E4DD7D}" destId="{BB1C63FE-6564-41F5-BF5E-BF53F2406E55}" srcOrd="2" destOrd="0" parTransId="{1C02F6DB-16C3-4581-AACE-951DB59C74DE}" sibTransId="{B7328111-40DC-4622-A492-550B68E1767E}"/>
    <dgm:cxn modelId="{9B91CA4F-9029-4C47-B741-A94AF8D58A52}" srcId="{0A1A66ED-8DF7-4D0F-8AEB-A33AD3E4DD7D}" destId="{A9CCC196-F3A7-4FD2-93CC-0D487010066C}" srcOrd="1" destOrd="0" parTransId="{33C59309-13F7-4777-85FE-DE277B6055AB}" sibTransId="{863731FC-EA47-4783-82EE-D4D2B65048F8}"/>
    <dgm:cxn modelId="{0DEFE071-EBD5-41FE-B20A-AB00EB72DB33}" srcId="{0A1A66ED-8DF7-4D0F-8AEB-A33AD3E4DD7D}" destId="{60773C30-9ADF-4E0A-81E8-C06DD110844F}" srcOrd="0" destOrd="0" parTransId="{B6BC2797-4D28-4E1D-8885-E39090E57DBC}" sibTransId="{FDC09A29-83C7-474C-BE24-3636A9000CCB}"/>
    <dgm:cxn modelId="{3DE93787-977D-494A-8107-D46B9ED3FCA1}" type="presOf" srcId="{60773C30-9ADF-4E0A-81E8-C06DD110844F}" destId="{A1159476-C76A-4B0C-BC19-36901CC78614}" srcOrd="0" destOrd="0" presId="urn:microsoft.com/office/officeart/2005/8/layout/default"/>
    <dgm:cxn modelId="{E2553695-26AB-4938-8CB5-6D46BF1F4FBB}" type="presOf" srcId="{0A1A66ED-8DF7-4D0F-8AEB-A33AD3E4DD7D}" destId="{7C196105-9E1A-4F08-B583-E491DF811769}" srcOrd="0" destOrd="0" presId="urn:microsoft.com/office/officeart/2005/8/layout/default"/>
    <dgm:cxn modelId="{ADDFE0B1-A262-4D9A-BF7E-228319125E5D}" type="presOf" srcId="{21AE696A-6A90-41E2-BD1F-08D1C5C09A22}" destId="{0A2EAF6A-E5A7-462C-ADCD-851AC8E8AAD8}" srcOrd="0" destOrd="0" presId="urn:microsoft.com/office/officeart/2005/8/layout/default"/>
    <dgm:cxn modelId="{2E983ACA-0358-4470-8A15-4B50FACC5316}" type="presOf" srcId="{A9CCC196-F3A7-4FD2-93CC-0D487010066C}" destId="{DE477036-9DAD-4FE0-9338-F9CC2598DF0F}" srcOrd="0" destOrd="0" presId="urn:microsoft.com/office/officeart/2005/8/layout/default"/>
    <dgm:cxn modelId="{5B04BA10-B728-4728-B868-86B64088ED98}" type="presParOf" srcId="{7C196105-9E1A-4F08-B583-E491DF811769}" destId="{A1159476-C76A-4B0C-BC19-36901CC78614}" srcOrd="0" destOrd="0" presId="urn:microsoft.com/office/officeart/2005/8/layout/default"/>
    <dgm:cxn modelId="{04B7ADE9-FAAB-4B83-B3C4-88CAD9CABC93}" type="presParOf" srcId="{7C196105-9E1A-4F08-B583-E491DF811769}" destId="{C99BDAF9-9F31-4D13-87C4-9F13BCCC3DA5}" srcOrd="1" destOrd="0" presId="urn:microsoft.com/office/officeart/2005/8/layout/default"/>
    <dgm:cxn modelId="{3AE5B61E-190E-4D4F-9C49-6B81CE04FAFF}" type="presParOf" srcId="{7C196105-9E1A-4F08-B583-E491DF811769}" destId="{DE477036-9DAD-4FE0-9338-F9CC2598DF0F}" srcOrd="2" destOrd="0" presId="urn:microsoft.com/office/officeart/2005/8/layout/default"/>
    <dgm:cxn modelId="{85CC6DCF-EE87-4A2F-85CC-5545AB6AD764}" type="presParOf" srcId="{7C196105-9E1A-4F08-B583-E491DF811769}" destId="{E2959BE4-21A6-479C-9C80-08165448D8EE}" srcOrd="3" destOrd="0" presId="urn:microsoft.com/office/officeart/2005/8/layout/default"/>
    <dgm:cxn modelId="{84C53276-1965-42F3-9081-1F7C6570817B}" type="presParOf" srcId="{7C196105-9E1A-4F08-B583-E491DF811769}" destId="{4B7C9C33-2F05-4390-84CC-6EDB26E114FE}" srcOrd="4" destOrd="0" presId="urn:microsoft.com/office/officeart/2005/8/layout/default"/>
    <dgm:cxn modelId="{3CFE5A13-80EB-4A5D-A408-BD001CF772CF}" type="presParOf" srcId="{7C196105-9E1A-4F08-B583-E491DF811769}" destId="{448272BF-585A-4B3D-985C-8F137E0D873B}" srcOrd="5" destOrd="0" presId="urn:microsoft.com/office/officeart/2005/8/layout/default"/>
    <dgm:cxn modelId="{4D794794-D744-4083-9711-86F43C260B73}" type="presParOf" srcId="{7C196105-9E1A-4F08-B583-E491DF811769}" destId="{0A2EAF6A-E5A7-462C-ADCD-851AC8E8AAD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FF9759-5CFA-418D-A546-C46957CF55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888118E-1D32-44FD-B093-6979D05F56C6}">
      <dgm:prSet phldrT="[Text]"/>
      <dgm:spPr>
        <a:solidFill>
          <a:srgbClr val="D593C7"/>
        </a:solidFill>
      </dgm:spPr>
      <dgm:t>
        <a:bodyPr/>
        <a:lstStyle/>
        <a:p>
          <a:r>
            <a:rPr lang="en-US" dirty="0"/>
            <a:t>Have siblings</a:t>
          </a:r>
        </a:p>
      </dgm:t>
    </dgm:pt>
    <dgm:pt modelId="{289F3A5B-240B-4CA3-992E-4DF1D000C79C}" type="parTrans" cxnId="{84D058E2-9A71-4E7D-925A-35CD9B0AE63D}">
      <dgm:prSet/>
      <dgm:spPr/>
      <dgm:t>
        <a:bodyPr/>
        <a:lstStyle/>
        <a:p>
          <a:endParaRPr lang="en-US"/>
        </a:p>
      </dgm:t>
    </dgm:pt>
    <dgm:pt modelId="{BFCD41E7-09BC-44A7-89BC-2AE22B6D41FE}" type="sibTrans" cxnId="{84D058E2-9A71-4E7D-925A-35CD9B0AE63D}">
      <dgm:prSet/>
      <dgm:spPr/>
      <dgm:t>
        <a:bodyPr/>
        <a:lstStyle/>
        <a:p>
          <a:endParaRPr lang="en-US"/>
        </a:p>
      </dgm:t>
    </dgm:pt>
    <dgm:pt modelId="{16C7782B-BB1C-4906-8BD4-65CE976A46DE}">
      <dgm:prSet phldrT="[Text]" custT="1"/>
      <dgm:spPr>
        <a:solidFill>
          <a:srgbClr val="F4CEE5">
            <a:alpha val="89804"/>
          </a:srgbClr>
        </a:solidFill>
      </dgm:spPr>
      <dgm:t>
        <a:bodyPr/>
        <a:lstStyle/>
        <a:p>
          <a:r>
            <a:rPr lang="en-US" sz="2800" dirty="0">
              <a:solidFill>
                <a:srgbClr val="72325B"/>
              </a:solidFill>
            </a:rPr>
            <a:t>8,015 (75.4%)</a:t>
          </a:r>
        </a:p>
      </dgm:t>
    </dgm:pt>
    <dgm:pt modelId="{7094A5CA-80F6-4C4D-924C-4C0AFCAB8112}" type="parTrans" cxnId="{AD6B5AFA-B3E9-44D1-BA73-13051BFC9FB3}">
      <dgm:prSet/>
      <dgm:spPr/>
      <dgm:t>
        <a:bodyPr/>
        <a:lstStyle/>
        <a:p>
          <a:endParaRPr lang="en-US"/>
        </a:p>
      </dgm:t>
    </dgm:pt>
    <dgm:pt modelId="{38E6E37D-1ADA-4379-9A13-3C9C4B7D228F}" type="sibTrans" cxnId="{AD6B5AFA-B3E9-44D1-BA73-13051BFC9FB3}">
      <dgm:prSet/>
      <dgm:spPr/>
      <dgm:t>
        <a:bodyPr/>
        <a:lstStyle/>
        <a:p>
          <a:endParaRPr lang="en-US"/>
        </a:p>
      </dgm:t>
    </dgm:pt>
    <dgm:pt modelId="{2B79AED8-8E56-4E75-B7F7-F9759265C4AB}">
      <dgm:prSet phldrT="[Text]"/>
      <dgm:spPr>
        <a:solidFill>
          <a:srgbClr val="D593C7"/>
        </a:solidFill>
      </dgm:spPr>
      <dgm:t>
        <a:bodyPr/>
        <a:lstStyle/>
        <a:p>
          <a:r>
            <a:rPr lang="en-US" dirty="0"/>
            <a:t>No siblings</a:t>
          </a:r>
        </a:p>
      </dgm:t>
    </dgm:pt>
    <dgm:pt modelId="{F9B6EEA7-5DDB-4627-8E9D-34CEDB5558CC}" type="parTrans" cxnId="{F1553E85-75C5-4752-AFA5-D3A69382B9A3}">
      <dgm:prSet/>
      <dgm:spPr/>
      <dgm:t>
        <a:bodyPr/>
        <a:lstStyle/>
        <a:p>
          <a:endParaRPr lang="en-US"/>
        </a:p>
      </dgm:t>
    </dgm:pt>
    <dgm:pt modelId="{08FB4815-2401-4F6E-A8F6-A9056482CB60}" type="sibTrans" cxnId="{F1553E85-75C5-4752-AFA5-D3A69382B9A3}">
      <dgm:prSet/>
      <dgm:spPr/>
      <dgm:t>
        <a:bodyPr/>
        <a:lstStyle/>
        <a:p>
          <a:endParaRPr lang="en-US"/>
        </a:p>
      </dgm:t>
    </dgm:pt>
    <dgm:pt modelId="{9E050679-729E-44F8-9757-1561E6433EEA}">
      <dgm:prSet phldrT="[Text]" custT="1"/>
      <dgm:spPr>
        <a:solidFill>
          <a:srgbClr val="F4CEE5">
            <a:alpha val="90000"/>
          </a:srgbClr>
        </a:solidFill>
      </dgm:spPr>
      <dgm:t>
        <a:bodyPr/>
        <a:lstStyle/>
        <a:p>
          <a:r>
            <a:rPr lang="en-US" sz="2800" b="0" dirty="0">
              <a:solidFill>
                <a:srgbClr val="72325B"/>
              </a:solidFill>
            </a:rPr>
            <a:t>1,707 (16.0%)</a:t>
          </a:r>
        </a:p>
      </dgm:t>
    </dgm:pt>
    <dgm:pt modelId="{05A47337-904F-48CB-A284-728C82221DEC}" type="parTrans" cxnId="{746493D3-1D88-4477-8AD3-C45FCA5FCC02}">
      <dgm:prSet/>
      <dgm:spPr/>
      <dgm:t>
        <a:bodyPr/>
        <a:lstStyle/>
        <a:p>
          <a:endParaRPr lang="en-US"/>
        </a:p>
      </dgm:t>
    </dgm:pt>
    <dgm:pt modelId="{41332B3D-E7F5-4DFB-B0AA-EEA12E3FAE1D}" type="sibTrans" cxnId="{746493D3-1D88-4477-8AD3-C45FCA5FCC02}">
      <dgm:prSet/>
      <dgm:spPr/>
      <dgm:t>
        <a:bodyPr/>
        <a:lstStyle/>
        <a:p>
          <a:endParaRPr lang="en-US"/>
        </a:p>
      </dgm:t>
    </dgm:pt>
    <dgm:pt modelId="{0CD42ED8-2D48-4248-8393-43623A8740D8}">
      <dgm:prSet phldrT="[Text]"/>
      <dgm:spPr>
        <a:solidFill>
          <a:srgbClr val="D593C7"/>
        </a:solidFill>
      </dgm:spPr>
      <dgm:t>
        <a:bodyPr/>
        <a:lstStyle/>
        <a:p>
          <a:r>
            <a:rPr lang="en-US" dirty="0"/>
            <a:t>Not known</a:t>
          </a:r>
        </a:p>
      </dgm:t>
    </dgm:pt>
    <dgm:pt modelId="{3CE06B3E-6DBE-48F4-9CC8-F728A88BB997}" type="parTrans" cxnId="{99521DCB-F0AD-4AD4-ACBC-4CA8F79C9D1C}">
      <dgm:prSet/>
      <dgm:spPr/>
      <dgm:t>
        <a:bodyPr/>
        <a:lstStyle/>
        <a:p>
          <a:endParaRPr lang="en-US"/>
        </a:p>
      </dgm:t>
    </dgm:pt>
    <dgm:pt modelId="{1328CC7A-4562-48A1-B8EE-BFF59CBBAFE4}" type="sibTrans" cxnId="{99521DCB-F0AD-4AD4-ACBC-4CA8F79C9D1C}">
      <dgm:prSet/>
      <dgm:spPr/>
      <dgm:t>
        <a:bodyPr/>
        <a:lstStyle/>
        <a:p>
          <a:endParaRPr lang="en-US"/>
        </a:p>
      </dgm:t>
    </dgm:pt>
    <dgm:pt modelId="{BADBCF09-604A-403C-9DA4-94916FCBF8DC}">
      <dgm:prSet phldrT="[Text]" custT="1"/>
      <dgm:spPr>
        <a:solidFill>
          <a:srgbClr val="F4CEE5">
            <a:alpha val="90000"/>
          </a:srgbClr>
        </a:solidFill>
      </dgm:spPr>
      <dgm:t>
        <a:bodyPr/>
        <a:lstStyle/>
        <a:p>
          <a:r>
            <a:rPr lang="en-US" sz="2800" dirty="0">
              <a:solidFill>
                <a:srgbClr val="72325B"/>
              </a:solidFill>
            </a:rPr>
            <a:t>904 (8.5%) </a:t>
          </a:r>
        </a:p>
      </dgm:t>
    </dgm:pt>
    <dgm:pt modelId="{6C909132-CB6B-47FA-88A6-8E976135464A}" type="parTrans" cxnId="{5D5243A7-4AE1-4637-AC68-75B63FA3E492}">
      <dgm:prSet/>
      <dgm:spPr/>
      <dgm:t>
        <a:bodyPr/>
        <a:lstStyle/>
        <a:p>
          <a:endParaRPr lang="en-US"/>
        </a:p>
      </dgm:t>
    </dgm:pt>
    <dgm:pt modelId="{AA6386AF-CAB3-4F3C-82D6-CA226696C92B}" type="sibTrans" cxnId="{5D5243A7-4AE1-4637-AC68-75B63FA3E492}">
      <dgm:prSet/>
      <dgm:spPr/>
      <dgm:t>
        <a:bodyPr/>
        <a:lstStyle/>
        <a:p>
          <a:endParaRPr lang="en-US"/>
        </a:p>
      </dgm:t>
    </dgm:pt>
    <dgm:pt modelId="{5899F95E-B02E-44A1-A75B-E0DCC66CDFC0}">
      <dgm:prSet/>
      <dgm:spPr>
        <a:solidFill>
          <a:srgbClr val="D593C7"/>
        </a:solidFill>
      </dgm:spPr>
      <dgm:t>
        <a:bodyPr/>
        <a:lstStyle/>
        <a:p>
          <a:r>
            <a:rPr lang="en-US" dirty="0"/>
            <a:t>Not specified</a:t>
          </a:r>
        </a:p>
      </dgm:t>
    </dgm:pt>
    <dgm:pt modelId="{AFAE1BC6-3442-480A-88C0-3CD9A63DC76F}" type="parTrans" cxnId="{D2DF7D56-EF62-4AB6-8D8A-90BDCF4308F5}">
      <dgm:prSet/>
      <dgm:spPr/>
      <dgm:t>
        <a:bodyPr/>
        <a:lstStyle/>
        <a:p>
          <a:endParaRPr lang="en-US"/>
        </a:p>
      </dgm:t>
    </dgm:pt>
    <dgm:pt modelId="{C95DB497-0850-4130-8857-BE7D9CDFDB05}" type="sibTrans" cxnId="{D2DF7D56-EF62-4AB6-8D8A-90BDCF4308F5}">
      <dgm:prSet/>
      <dgm:spPr/>
      <dgm:t>
        <a:bodyPr/>
        <a:lstStyle/>
        <a:p>
          <a:endParaRPr lang="en-US"/>
        </a:p>
      </dgm:t>
    </dgm:pt>
    <dgm:pt modelId="{5DE73DEC-8A21-47A9-A339-E27E334589B7}" type="pres">
      <dgm:prSet presAssocID="{D4FF9759-5CFA-418D-A546-C46957CF5529}" presName="Name0" presStyleCnt="0">
        <dgm:presLayoutVars>
          <dgm:dir/>
          <dgm:animLvl val="lvl"/>
          <dgm:resizeHandles val="exact"/>
        </dgm:presLayoutVars>
      </dgm:prSet>
      <dgm:spPr/>
    </dgm:pt>
    <dgm:pt modelId="{AA12BA67-F817-47AC-BA2B-F13DBE7B35D7}" type="pres">
      <dgm:prSet presAssocID="{5888118E-1D32-44FD-B093-6979D05F56C6}" presName="linNode" presStyleCnt="0"/>
      <dgm:spPr/>
    </dgm:pt>
    <dgm:pt modelId="{C1DB5B59-C31E-4B72-8184-B67FF50B2DEF}" type="pres">
      <dgm:prSet presAssocID="{5888118E-1D32-44FD-B093-6979D05F56C6}" presName="parentText" presStyleLbl="node1" presStyleIdx="0" presStyleCnt="4">
        <dgm:presLayoutVars>
          <dgm:chMax val="1"/>
          <dgm:bulletEnabled val="1"/>
        </dgm:presLayoutVars>
      </dgm:prSet>
      <dgm:spPr/>
    </dgm:pt>
    <dgm:pt modelId="{9DC31247-BB2C-403D-94C1-EA00F6CF170C}" type="pres">
      <dgm:prSet presAssocID="{5888118E-1D32-44FD-B093-6979D05F56C6}" presName="descendantText" presStyleLbl="alignAccFollowNode1" presStyleIdx="0" presStyleCnt="3">
        <dgm:presLayoutVars>
          <dgm:bulletEnabled val="1"/>
        </dgm:presLayoutVars>
      </dgm:prSet>
      <dgm:spPr/>
    </dgm:pt>
    <dgm:pt modelId="{58F49C86-4BD1-4366-8ECC-9B07409E1553}" type="pres">
      <dgm:prSet presAssocID="{BFCD41E7-09BC-44A7-89BC-2AE22B6D41FE}" presName="sp" presStyleCnt="0"/>
      <dgm:spPr/>
    </dgm:pt>
    <dgm:pt modelId="{9E9FD62D-74AE-41B1-A042-BBE6678EF1F0}" type="pres">
      <dgm:prSet presAssocID="{2B79AED8-8E56-4E75-B7F7-F9759265C4AB}" presName="linNode" presStyleCnt="0"/>
      <dgm:spPr/>
    </dgm:pt>
    <dgm:pt modelId="{817F4A54-C14F-4BA9-8601-18596D7183CC}" type="pres">
      <dgm:prSet presAssocID="{2B79AED8-8E56-4E75-B7F7-F9759265C4AB}" presName="parentText" presStyleLbl="node1" presStyleIdx="1" presStyleCnt="4">
        <dgm:presLayoutVars>
          <dgm:chMax val="1"/>
          <dgm:bulletEnabled val="1"/>
        </dgm:presLayoutVars>
      </dgm:prSet>
      <dgm:spPr/>
    </dgm:pt>
    <dgm:pt modelId="{2855AD74-D980-4780-954E-17D5A20BA7EC}" type="pres">
      <dgm:prSet presAssocID="{2B79AED8-8E56-4E75-B7F7-F9759265C4AB}" presName="descendantText" presStyleLbl="alignAccFollowNode1" presStyleIdx="1" presStyleCnt="3">
        <dgm:presLayoutVars>
          <dgm:bulletEnabled val="1"/>
        </dgm:presLayoutVars>
      </dgm:prSet>
      <dgm:spPr/>
    </dgm:pt>
    <dgm:pt modelId="{1822CE96-9184-437E-9519-F9361D911D4E}" type="pres">
      <dgm:prSet presAssocID="{08FB4815-2401-4F6E-A8F6-A9056482CB60}" presName="sp" presStyleCnt="0"/>
      <dgm:spPr/>
    </dgm:pt>
    <dgm:pt modelId="{2ADD8AB0-8F7B-4900-BD7B-E8611C05EB4D}" type="pres">
      <dgm:prSet presAssocID="{0CD42ED8-2D48-4248-8393-43623A8740D8}" presName="linNode" presStyleCnt="0"/>
      <dgm:spPr/>
    </dgm:pt>
    <dgm:pt modelId="{EA2E6E79-34C3-4DA3-8E6D-ECD1E06AB2B9}" type="pres">
      <dgm:prSet presAssocID="{0CD42ED8-2D48-4248-8393-43623A8740D8}" presName="parentText" presStyleLbl="node1" presStyleIdx="2" presStyleCnt="4">
        <dgm:presLayoutVars>
          <dgm:chMax val="1"/>
          <dgm:bulletEnabled val="1"/>
        </dgm:presLayoutVars>
      </dgm:prSet>
      <dgm:spPr/>
    </dgm:pt>
    <dgm:pt modelId="{570E670B-7160-4898-8BA3-88ABEDC31E40}" type="pres">
      <dgm:prSet presAssocID="{0CD42ED8-2D48-4248-8393-43623A8740D8}" presName="descendantText" presStyleLbl="alignAccFollowNode1" presStyleIdx="2" presStyleCnt="3">
        <dgm:presLayoutVars>
          <dgm:bulletEnabled val="1"/>
        </dgm:presLayoutVars>
      </dgm:prSet>
      <dgm:spPr/>
    </dgm:pt>
    <dgm:pt modelId="{B3CCE90E-0ABE-4DCE-94F3-608FB9F97D5A}" type="pres">
      <dgm:prSet presAssocID="{1328CC7A-4562-48A1-B8EE-BFF59CBBAFE4}" presName="sp" presStyleCnt="0"/>
      <dgm:spPr/>
    </dgm:pt>
    <dgm:pt modelId="{A4E554C2-46AA-4296-873C-14C54053CE55}" type="pres">
      <dgm:prSet presAssocID="{5899F95E-B02E-44A1-A75B-E0DCC66CDFC0}" presName="linNode" presStyleCnt="0"/>
      <dgm:spPr/>
    </dgm:pt>
    <dgm:pt modelId="{58CC954D-5AC4-4070-8E22-94A4C93009C9}" type="pres">
      <dgm:prSet presAssocID="{5899F95E-B02E-44A1-A75B-E0DCC66CDFC0}" presName="parentText" presStyleLbl="node1" presStyleIdx="3" presStyleCnt="4">
        <dgm:presLayoutVars>
          <dgm:chMax val="1"/>
          <dgm:bulletEnabled val="1"/>
        </dgm:presLayoutVars>
      </dgm:prSet>
      <dgm:spPr/>
    </dgm:pt>
  </dgm:ptLst>
  <dgm:cxnLst>
    <dgm:cxn modelId="{5BFDDB3F-B83B-4B54-A400-795299083368}" type="presOf" srcId="{16C7782B-BB1C-4906-8BD4-65CE976A46DE}" destId="{9DC31247-BB2C-403D-94C1-EA00F6CF170C}" srcOrd="0" destOrd="0" presId="urn:microsoft.com/office/officeart/2005/8/layout/vList5"/>
    <dgm:cxn modelId="{D2DF7D56-EF62-4AB6-8D8A-90BDCF4308F5}" srcId="{D4FF9759-5CFA-418D-A546-C46957CF5529}" destId="{5899F95E-B02E-44A1-A75B-E0DCC66CDFC0}" srcOrd="3" destOrd="0" parTransId="{AFAE1BC6-3442-480A-88C0-3CD9A63DC76F}" sibTransId="{C95DB497-0850-4130-8857-BE7D9CDFDB05}"/>
    <dgm:cxn modelId="{F1553E85-75C5-4752-AFA5-D3A69382B9A3}" srcId="{D4FF9759-5CFA-418D-A546-C46957CF5529}" destId="{2B79AED8-8E56-4E75-B7F7-F9759265C4AB}" srcOrd="1" destOrd="0" parTransId="{F9B6EEA7-5DDB-4627-8E9D-34CEDB5558CC}" sibTransId="{08FB4815-2401-4F6E-A8F6-A9056482CB60}"/>
    <dgm:cxn modelId="{46595488-DE47-4CFD-A7B1-1ECF09AD5965}" type="presOf" srcId="{0CD42ED8-2D48-4248-8393-43623A8740D8}" destId="{EA2E6E79-34C3-4DA3-8E6D-ECD1E06AB2B9}" srcOrd="0" destOrd="0" presId="urn:microsoft.com/office/officeart/2005/8/layout/vList5"/>
    <dgm:cxn modelId="{A9A19195-4B6F-4B32-A413-4B710485BD54}" type="presOf" srcId="{9E050679-729E-44F8-9757-1561E6433EEA}" destId="{2855AD74-D980-4780-954E-17D5A20BA7EC}" srcOrd="0" destOrd="0" presId="urn:microsoft.com/office/officeart/2005/8/layout/vList5"/>
    <dgm:cxn modelId="{C9F6E59A-30FF-454F-84B5-6D8093BB7275}" type="presOf" srcId="{D4FF9759-5CFA-418D-A546-C46957CF5529}" destId="{5DE73DEC-8A21-47A9-A339-E27E334589B7}" srcOrd="0" destOrd="0" presId="urn:microsoft.com/office/officeart/2005/8/layout/vList5"/>
    <dgm:cxn modelId="{5D5243A7-4AE1-4637-AC68-75B63FA3E492}" srcId="{0CD42ED8-2D48-4248-8393-43623A8740D8}" destId="{BADBCF09-604A-403C-9DA4-94916FCBF8DC}" srcOrd="0" destOrd="0" parTransId="{6C909132-CB6B-47FA-88A6-8E976135464A}" sibTransId="{AA6386AF-CAB3-4F3C-82D6-CA226696C92B}"/>
    <dgm:cxn modelId="{2E8994AF-1B5A-4965-AE07-F4DED727987A}" type="presOf" srcId="{BADBCF09-604A-403C-9DA4-94916FCBF8DC}" destId="{570E670B-7160-4898-8BA3-88ABEDC31E40}" srcOrd="0" destOrd="0" presId="urn:microsoft.com/office/officeart/2005/8/layout/vList5"/>
    <dgm:cxn modelId="{3D665AB0-ADF4-491F-9D82-FC8664D27544}" type="presOf" srcId="{2B79AED8-8E56-4E75-B7F7-F9759265C4AB}" destId="{817F4A54-C14F-4BA9-8601-18596D7183CC}" srcOrd="0" destOrd="0" presId="urn:microsoft.com/office/officeart/2005/8/layout/vList5"/>
    <dgm:cxn modelId="{9F555FC5-8452-4307-AA26-9D2ECB4D936F}" type="presOf" srcId="{5899F95E-B02E-44A1-A75B-E0DCC66CDFC0}" destId="{58CC954D-5AC4-4070-8E22-94A4C93009C9}" srcOrd="0" destOrd="0" presId="urn:microsoft.com/office/officeart/2005/8/layout/vList5"/>
    <dgm:cxn modelId="{99521DCB-F0AD-4AD4-ACBC-4CA8F79C9D1C}" srcId="{D4FF9759-5CFA-418D-A546-C46957CF5529}" destId="{0CD42ED8-2D48-4248-8393-43623A8740D8}" srcOrd="2" destOrd="0" parTransId="{3CE06B3E-6DBE-48F4-9CC8-F728A88BB997}" sibTransId="{1328CC7A-4562-48A1-B8EE-BFF59CBBAFE4}"/>
    <dgm:cxn modelId="{746493D3-1D88-4477-8AD3-C45FCA5FCC02}" srcId="{2B79AED8-8E56-4E75-B7F7-F9759265C4AB}" destId="{9E050679-729E-44F8-9757-1561E6433EEA}" srcOrd="0" destOrd="0" parTransId="{05A47337-904F-48CB-A284-728C82221DEC}" sibTransId="{41332B3D-E7F5-4DFB-B0AA-EEA12E3FAE1D}"/>
    <dgm:cxn modelId="{84D058E2-9A71-4E7D-925A-35CD9B0AE63D}" srcId="{D4FF9759-5CFA-418D-A546-C46957CF5529}" destId="{5888118E-1D32-44FD-B093-6979D05F56C6}" srcOrd="0" destOrd="0" parTransId="{289F3A5B-240B-4CA3-992E-4DF1D000C79C}" sibTransId="{BFCD41E7-09BC-44A7-89BC-2AE22B6D41FE}"/>
    <dgm:cxn modelId="{EB3F3EE7-CF63-45DC-8BE4-E7AE7DB9DB01}" type="presOf" srcId="{5888118E-1D32-44FD-B093-6979D05F56C6}" destId="{C1DB5B59-C31E-4B72-8184-B67FF50B2DEF}" srcOrd="0" destOrd="0" presId="urn:microsoft.com/office/officeart/2005/8/layout/vList5"/>
    <dgm:cxn modelId="{AD6B5AFA-B3E9-44D1-BA73-13051BFC9FB3}" srcId="{5888118E-1D32-44FD-B093-6979D05F56C6}" destId="{16C7782B-BB1C-4906-8BD4-65CE976A46DE}" srcOrd="0" destOrd="0" parTransId="{7094A5CA-80F6-4C4D-924C-4C0AFCAB8112}" sibTransId="{38E6E37D-1ADA-4379-9A13-3C9C4B7D228F}"/>
    <dgm:cxn modelId="{838EC267-809C-441D-A344-40079B7F6371}" type="presParOf" srcId="{5DE73DEC-8A21-47A9-A339-E27E334589B7}" destId="{AA12BA67-F817-47AC-BA2B-F13DBE7B35D7}" srcOrd="0" destOrd="0" presId="urn:microsoft.com/office/officeart/2005/8/layout/vList5"/>
    <dgm:cxn modelId="{A81CF290-6538-442B-B2A4-E7E2FEBE73F3}" type="presParOf" srcId="{AA12BA67-F817-47AC-BA2B-F13DBE7B35D7}" destId="{C1DB5B59-C31E-4B72-8184-B67FF50B2DEF}" srcOrd="0" destOrd="0" presId="urn:microsoft.com/office/officeart/2005/8/layout/vList5"/>
    <dgm:cxn modelId="{F5A0220E-DF35-49E8-AA18-CF185F05FAEC}" type="presParOf" srcId="{AA12BA67-F817-47AC-BA2B-F13DBE7B35D7}" destId="{9DC31247-BB2C-403D-94C1-EA00F6CF170C}" srcOrd="1" destOrd="0" presId="urn:microsoft.com/office/officeart/2005/8/layout/vList5"/>
    <dgm:cxn modelId="{8029C1EE-AA40-42A2-A32B-2F4150304E65}" type="presParOf" srcId="{5DE73DEC-8A21-47A9-A339-E27E334589B7}" destId="{58F49C86-4BD1-4366-8ECC-9B07409E1553}" srcOrd="1" destOrd="0" presId="urn:microsoft.com/office/officeart/2005/8/layout/vList5"/>
    <dgm:cxn modelId="{E1311BD9-9615-411F-9072-79A38A09D57F}" type="presParOf" srcId="{5DE73DEC-8A21-47A9-A339-E27E334589B7}" destId="{9E9FD62D-74AE-41B1-A042-BBE6678EF1F0}" srcOrd="2" destOrd="0" presId="urn:microsoft.com/office/officeart/2005/8/layout/vList5"/>
    <dgm:cxn modelId="{2B460DC7-9550-4515-913D-42A9EFE961A9}" type="presParOf" srcId="{9E9FD62D-74AE-41B1-A042-BBE6678EF1F0}" destId="{817F4A54-C14F-4BA9-8601-18596D7183CC}" srcOrd="0" destOrd="0" presId="urn:microsoft.com/office/officeart/2005/8/layout/vList5"/>
    <dgm:cxn modelId="{3D311904-77FF-48E6-BB35-059C290947D5}" type="presParOf" srcId="{9E9FD62D-74AE-41B1-A042-BBE6678EF1F0}" destId="{2855AD74-D980-4780-954E-17D5A20BA7EC}" srcOrd="1" destOrd="0" presId="urn:microsoft.com/office/officeart/2005/8/layout/vList5"/>
    <dgm:cxn modelId="{730DB0DD-2A7B-460D-90E1-6F18AF33F296}" type="presParOf" srcId="{5DE73DEC-8A21-47A9-A339-E27E334589B7}" destId="{1822CE96-9184-437E-9519-F9361D911D4E}" srcOrd="3" destOrd="0" presId="urn:microsoft.com/office/officeart/2005/8/layout/vList5"/>
    <dgm:cxn modelId="{537820E7-8773-4270-B77F-10B883709C78}" type="presParOf" srcId="{5DE73DEC-8A21-47A9-A339-E27E334589B7}" destId="{2ADD8AB0-8F7B-4900-BD7B-E8611C05EB4D}" srcOrd="4" destOrd="0" presId="urn:microsoft.com/office/officeart/2005/8/layout/vList5"/>
    <dgm:cxn modelId="{061B8E51-E027-4F40-A7F0-FA44DFB9DFE7}" type="presParOf" srcId="{2ADD8AB0-8F7B-4900-BD7B-E8611C05EB4D}" destId="{EA2E6E79-34C3-4DA3-8E6D-ECD1E06AB2B9}" srcOrd="0" destOrd="0" presId="urn:microsoft.com/office/officeart/2005/8/layout/vList5"/>
    <dgm:cxn modelId="{2A50BA7D-1EBA-4B91-AB6B-FB000B225CA9}" type="presParOf" srcId="{2ADD8AB0-8F7B-4900-BD7B-E8611C05EB4D}" destId="{570E670B-7160-4898-8BA3-88ABEDC31E40}" srcOrd="1" destOrd="0" presId="urn:microsoft.com/office/officeart/2005/8/layout/vList5"/>
    <dgm:cxn modelId="{0B6B6DAF-961E-4EC1-AD69-B571373CE13C}" type="presParOf" srcId="{5DE73DEC-8A21-47A9-A339-E27E334589B7}" destId="{B3CCE90E-0ABE-4DCE-94F3-608FB9F97D5A}" srcOrd="5" destOrd="0" presId="urn:microsoft.com/office/officeart/2005/8/layout/vList5"/>
    <dgm:cxn modelId="{04C1BA9D-1806-4754-B5FA-08A4A782C2B6}" type="presParOf" srcId="{5DE73DEC-8A21-47A9-A339-E27E334589B7}" destId="{A4E554C2-46AA-4296-873C-14C54053CE55}" srcOrd="6" destOrd="0" presId="urn:microsoft.com/office/officeart/2005/8/layout/vList5"/>
    <dgm:cxn modelId="{6E195134-823A-4F7F-9921-A4F813FBC9B8}" type="presParOf" srcId="{A4E554C2-46AA-4296-873C-14C54053CE55}" destId="{58CC954D-5AC4-4070-8E22-94A4C93009C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6CCC13-CBE2-43A6-9FAC-1CB45BF8C13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40CFF79-9D3E-4D82-8F55-DD1F98692540}">
      <dgm:prSet phldrT="[Text]" custT="1"/>
      <dgm:spPr>
        <a:solidFill>
          <a:srgbClr val="D593C7"/>
        </a:solidFill>
      </dgm:spPr>
      <dgm:t>
        <a:bodyPr/>
        <a:lstStyle/>
        <a:p>
          <a:r>
            <a:rPr lang="en-US" sz="2400" dirty="0"/>
            <a:t>Total children 10,632</a:t>
          </a:r>
        </a:p>
      </dgm:t>
    </dgm:pt>
    <dgm:pt modelId="{B0F091AA-31B7-4992-BC5C-953D37B4FCD3}" type="parTrans" cxnId="{819BF49C-62CF-465F-AF2A-35B4A0BF39E3}">
      <dgm:prSet/>
      <dgm:spPr/>
      <dgm:t>
        <a:bodyPr/>
        <a:lstStyle/>
        <a:p>
          <a:endParaRPr lang="en-US"/>
        </a:p>
      </dgm:t>
    </dgm:pt>
    <dgm:pt modelId="{0D8E0FC0-7308-4887-96C0-23AAB8C3B527}" type="sibTrans" cxnId="{819BF49C-62CF-465F-AF2A-35B4A0BF39E3}">
      <dgm:prSet/>
      <dgm:spPr/>
      <dgm:t>
        <a:bodyPr/>
        <a:lstStyle/>
        <a:p>
          <a:endParaRPr lang="en-US"/>
        </a:p>
      </dgm:t>
    </dgm:pt>
    <dgm:pt modelId="{60B83CA3-F26F-48A6-B819-719509AED65F}">
      <dgm:prSet phldrT="[Text]" custT="1"/>
      <dgm:spPr>
        <a:solidFill>
          <a:srgbClr val="D593C7"/>
        </a:solidFill>
      </dgm:spPr>
      <dgm:t>
        <a:bodyPr/>
        <a:lstStyle/>
        <a:p>
          <a:r>
            <a:rPr lang="en-US" sz="2400" dirty="0"/>
            <a:t>Yes</a:t>
          </a:r>
        </a:p>
        <a:p>
          <a:r>
            <a:rPr lang="en-US" sz="2400" dirty="0"/>
            <a:t>2,133 (20.1%)</a:t>
          </a:r>
        </a:p>
      </dgm:t>
    </dgm:pt>
    <dgm:pt modelId="{83B6FB2A-45B0-4828-9C54-92E23396EA20}" type="parTrans" cxnId="{E2E5B484-98DA-4355-A9FB-0E871B1EA3B7}">
      <dgm:prSet/>
      <dgm:spPr>
        <a:ln w="19050">
          <a:solidFill>
            <a:srgbClr val="D18096"/>
          </a:solidFill>
        </a:ln>
      </dgm:spPr>
      <dgm:t>
        <a:bodyPr/>
        <a:lstStyle/>
        <a:p>
          <a:endParaRPr lang="en-US"/>
        </a:p>
      </dgm:t>
    </dgm:pt>
    <dgm:pt modelId="{81A2F64A-5C1C-4345-B645-A46F88FB380D}" type="sibTrans" cxnId="{E2E5B484-98DA-4355-A9FB-0E871B1EA3B7}">
      <dgm:prSet/>
      <dgm:spPr/>
      <dgm:t>
        <a:bodyPr/>
        <a:lstStyle/>
        <a:p>
          <a:endParaRPr lang="en-US"/>
        </a:p>
      </dgm:t>
    </dgm:pt>
    <dgm:pt modelId="{0E70C18F-FC00-4322-955B-847517840105}">
      <dgm:prSet phldrT="[Text]" custT="1"/>
      <dgm:spPr>
        <a:solidFill>
          <a:srgbClr val="D593C7"/>
        </a:solidFill>
      </dgm:spPr>
      <dgm:t>
        <a:bodyPr/>
        <a:lstStyle/>
        <a:p>
          <a:r>
            <a:rPr lang="en-US" sz="2400" dirty="0"/>
            <a:t>No</a:t>
          </a:r>
        </a:p>
        <a:p>
          <a:r>
            <a:rPr lang="en-US" sz="2400" dirty="0"/>
            <a:t>7,259 (68.3%)</a:t>
          </a:r>
        </a:p>
      </dgm:t>
    </dgm:pt>
    <dgm:pt modelId="{AD2379A4-9B53-42C3-BC40-94340EA12485}" type="parTrans" cxnId="{1050DC4A-FFB9-4D55-97D5-295EE4191301}">
      <dgm:prSet/>
      <dgm:spPr>
        <a:ln w="19050">
          <a:solidFill>
            <a:srgbClr val="D18096"/>
          </a:solidFill>
        </a:ln>
      </dgm:spPr>
      <dgm:t>
        <a:bodyPr/>
        <a:lstStyle/>
        <a:p>
          <a:endParaRPr lang="en-US"/>
        </a:p>
      </dgm:t>
    </dgm:pt>
    <dgm:pt modelId="{8B098747-4025-4AC4-9ADF-CD7BB020EC68}" type="sibTrans" cxnId="{1050DC4A-FFB9-4D55-97D5-295EE4191301}">
      <dgm:prSet/>
      <dgm:spPr/>
      <dgm:t>
        <a:bodyPr/>
        <a:lstStyle/>
        <a:p>
          <a:endParaRPr lang="en-US"/>
        </a:p>
      </dgm:t>
    </dgm:pt>
    <dgm:pt modelId="{19A2D7A2-A2D8-4695-A082-E30AE8C72DF6}">
      <dgm:prSet custT="1"/>
      <dgm:spPr>
        <a:solidFill>
          <a:srgbClr val="D593C7"/>
        </a:solidFill>
      </dgm:spPr>
      <dgm:t>
        <a:bodyPr/>
        <a:lstStyle/>
        <a:p>
          <a:r>
            <a:rPr lang="en-US" sz="2400" dirty="0"/>
            <a:t>Not relevant </a:t>
          </a:r>
        </a:p>
        <a:p>
          <a:r>
            <a:rPr lang="en-US" sz="2400" dirty="0"/>
            <a:t>1,219 (11.5%) </a:t>
          </a:r>
        </a:p>
      </dgm:t>
    </dgm:pt>
    <dgm:pt modelId="{FB8C75BA-EAF4-41A8-8BC0-2B0F1C216E76}" type="parTrans" cxnId="{B2D34707-8615-42C5-AAF4-3C9714B3262F}">
      <dgm:prSet/>
      <dgm:spPr>
        <a:ln w="19050">
          <a:solidFill>
            <a:srgbClr val="D18096"/>
          </a:solidFill>
        </a:ln>
      </dgm:spPr>
      <dgm:t>
        <a:bodyPr/>
        <a:lstStyle/>
        <a:p>
          <a:endParaRPr lang="en-US"/>
        </a:p>
      </dgm:t>
    </dgm:pt>
    <dgm:pt modelId="{2EB82AE4-67E6-4985-A36C-EDF9A6C34BA5}" type="sibTrans" cxnId="{B2D34707-8615-42C5-AAF4-3C9714B3262F}">
      <dgm:prSet/>
      <dgm:spPr/>
      <dgm:t>
        <a:bodyPr/>
        <a:lstStyle/>
        <a:p>
          <a:endParaRPr lang="en-US"/>
        </a:p>
      </dgm:t>
    </dgm:pt>
    <dgm:pt modelId="{4C974321-549D-4DF3-B165-E063EB58B555}">
      <dgm:prSet custT="1"/>
      <dgm:spPr>
        <a:solidFill>
          <a:srgbClr val="D593C7"/>
        </a:solidFill>
      </dgm:spPr>
      <dgm:t>
        <a:bodyPr/>
        <a:lstStyle/>
        <a:p>
          <a:r>
            <a:rPr lang="en-US" sz="2400" dirty="0"/>
            <a:t>Not specified</a:t>
          </a:r>
        </a:p>
        <a:p>
          <a:r>
            <a:rPr lang="en-US" sz="2400" dirty="0"/>
            <a:t>21 (0.2)</a:t>
          </a:r>
        </a:p>
      </dgm:t>
    </dgm:pt>
    <dgm:pt modelId="{5E0C0C4B-3B30-4672-BB64-E046A33D7235}" type="parTrans" cxnId="{285267BF-119C-4389-BCB7-C82FB8B1337E}">
      <dgm:prSet/>
      <dgm:spPr>
        <a:ln w="19050">
          <a:solidFill>
            <a:srgbClr val="D18096"/>
          </a:solidFill>
        </a:ln>
      </dgm:spPr>
      <dgm:t>
        <a:bodyPr/>
        <a:lstStyle/>
        <a:p>
          <a:endParaRPr lang="en-US"/>
        </a:p>
      </dgm:t>
    </dgm:pt>
    <dgm:pt modelId="{99DBDAC1-CD88-489E-991E-C2DCF46CBB55}" type="sibTrans" cxnId="{285267BF-119C-4389-BCB7-C82FB8B1337E}">
      <dgm:prSet/>
      <dgm:spPr/>
      <dgm:t>
        <a:bodyPr/>
        <a:lstStyle/>
        <a:p>
          <a:endParaRPr lang="en-US"/>
        </a:p>
      </dgm:t>
    </dgm:pt>
    <dgm:pt modelId="{77ADC23E-3BC4-4881-9A79-8A41F9E77A31}" type="pres">
      <dgm:prSet presAssocID="{6E6CCC13-CBE2-43A6-9FAC-1CB45BF8C13B}" presName="diagram" presStyleCnt="0">
        <dgm:presLayoutVars>
          <dgm:chPref val="1"/>
          <dgm:dir/>
          <dgm:animOne val="branch"/>
          <dgm:animLvl val="lvl"/>
          <dgm:resizeHandles val="exact"/>
        </dgm:presLayoutVars>
      </dgm:prSet>
      <dgm:spPr/>
    </dgm:pt>
    <dgm:pt modelId="{B790FD01-B37F-4878-A640-30C99695B5A3}" type="pres">
      <dgm:prSet presAssocID="{A40CFF79-9D3E-4D82-8F55-DD1F98692540}" presName="root1" presStyleCnt="0"/>
      <dgm:spPr/>
    </dgm:pt>
    <dgm:pt modelId="{CB033160-1086-42D3-89BE-37B9D58C98BA}" type="pres">
      <dgm:prSet presAssocID="{A40CFF79-9D3E-4D82-8F55-DD1F98692540}" presName="LevelOneTextNode" presStyleLbl="node0" presStyleIdx="0" presStyleCnt="1">
        <dgm:presLayoutVars>
          <dgm:chPref val="3"/>
        </dgm:presLayoutVars>
      </dgm:prSet>
      <dgm:spPr/>
    </dgm:pt>
    <dgm:pt modelId="{3193347E-B096-4F75-B669-5B0F6BFD3DB7}" type="pres">
      <dgm:prSet presAssocID="{A40CFF79-9D3E-4D82-8F55-DD1F98692540}" presName="level2hierChild" presStyleCnt="0"/>
      <dgm:spPr/>
    </dgm:pt>
    <dgm:pt modelId="{39FCFA88-7422-4494-878D-637BCAAF08B6}" type="pres">
      <dgm:prSet presAssocID="{83B6FB2A-45B0-4828-9C54-92E23396EA20}" presName="conn2-1" presStyleLbl="parChTrans1D2" presStyleIdx="0" presStyleCnt="4"/>
      <dgm:spPr/>
    </dgm:pt>
    <dgm:pt modelId="{DF3FDBE4-71FE-4115-93A7-0D006AEB0193}" type="pres">
      <dgm:prSet presAssocID="{83B6FB2A-45B0-4828-9C54-92E23396EA20}" presName="connTx" presStyleLbl="parChTrans1D2" presStyleIdx="0" presStyleCnt="4"/>
      <dgm:spPr/>
    </dgm:pt>
    <dgm:pt modelId="{3FB8BC09-B707-4BE1-8D12-9DFEB58C2F6F}" type="pres">
      <dgm:prSet presAssocID="{60B83CA3-F26F-48A6-B819-719509AED65F}" presName="root2" presStyleCnt="0"/>
      <dgm:spPr/>
    </dgm:pt>
    <dgm:pt modelId="{9B85477A-ED07-464E-A7EE-E215DC1E7C54}" type="pres">
      <dgm:prSet presAssocID="{60B83CA3-F26F-48A6-B819-719509AED65F}" presName="LevelTwoTextNode" presStyleLbl="node2" presStyleIdx="0" presStyleCnt="4">
        <dgm:presLayoutVars>
          <dgm:chPref val="3"/>
        </dgm:presLayoutVars>
      </dgm:prSet>
      <dgm:spPr/>
    </dgm:pt>
    <dgm:pt modelId="{76F04653-5277-43D1-89F5-1BE7FA8D098B}" type="pres">
      <dgm:prSet presAssocID="{60B83CA3-F26F-48A6-B819-719509AED65F}" presName="level3hierChild" presStyleCnt="0"/>
      <dgm:spPr/>
    </dgm:pt>
    <dgm:pt modelId="{B670747E-E3E0-44BE-8ED7-E4131F774D3F}" type="pres">
      <dgm:prSet presAssocID="{AD2379A4-9B53-42C3-BC40-94340EA12485}" presName="conn2-1" presStyleLbl="parChTrans1D2" presStyleIdx="1" presStyleCnt="4"/>
      <dgm:spPr/>
    </dgm:pt>
    <dgm:pt modelId="{D0D479E7-C4BC-4C27-84DB-265479BD1BF5}" type="pres">
      <dgm:prSet presAssocID="{AD2379A4-9B53-42C3-BC40-94340EA12485}" presName="connTx" presStyleLbl="parChTrans1D2" presStyleIdx="1" presStyleCnt="4"/>
      <dgm:spPr/>
    </dgm:pt>
    <dgm:pt modelId="{F0FA4859-85D9-4723-A44D-6342FB79AEE5}" type="pres">
      <dgm:prSet presAssocID="{0E70C18F-FC00-4322-955B-847517840105}" presName="root2" presStyleCnt="0"/>
      <dgm:spPr/>
    </dgm:pt>
    <dgm:pt modelId="{FF757906-C751-4990-A988-194895FF0F16}" type="pres">
      <dgm:prSet presAssocID="{0E70C18F-FC00-4322-955B-847517840105}" presName="LevelTwoTextNode" presStyleLbl="node2" presStyleIdx="1" presStyleCnt="4">
        <dgm:presLayoutVars>
          <dgm:chPref val="3"/>
        </dgm:presLayoutVars>
      </dgm:prSet>
      <dgm:spPr/>
    </dgm:pt>
    <dgm:pt modelId="{201CEBAE-F7C1-466D-8435-9607B50DAC7F}" type="pres">
      <dgm:prSet presAssocID="{0E70C18F-FC00-4322-955B-847517840105}" presName="level3hierChild" presStyleCnt="0"/>
      <dgm:spPr/>
    </dgm:pt>
    <dgm:pt modelId="{3AD417EB-3D5F-4533-8F92-E4CB584B8C05}" type="pres">
      <dgm:prSet presAssocID="{FB8C75BA-EAF4-41A8-8BC0-2B0F1C216E76}" presName="conn2-1" presStyleLbl="parChTrans1D2" presStyleIdx="2" presStyleCnt="4"/>
      <dgm:spPr/>
    </dgm:pt>
    <dgm:pt modelId="{57791C7C-D5CF-4A14-9F14-6312284F2D37}" type="pres">
      <dgm:prSet presAssocID="{FB8C75BA-EAF4-41A8-8BC0-2B0F1C216E76}" presName="connTx" presStyleLbl="parChTrans1D2" presStyleIdx="2" presStyleCnt="4"/>
      <dgm:spPr/>
    </dgm:pt>
    <dgm:pt modelId="{6A07A60E-DD51-4715-B173-05F2C0AB6F47}" type="pres">
      <dgm:prSet presAssocID="{19A2D7A2-A2D8-4695-A082-E30AE8C72DF6}" presName="root2" presStyleCnt="0"/>
      <dgm:spPr/>
    </dgm:pt>
    <dgm:pt modelId="{1344C723-2694-439F-8669-70F139AD7DFC}" type="pres">
      <dgm:prSet presAssocID="{19A2D7A2-A2D8-4695-A082-E30AE8C72DF6}" presName="LevelTwoTextNode" presStyleLbl="node2" presStyleIdx="2" presStyleCnt="4">
        <dgm:presLayoutVars>
          <dgm:chPref val="3"/>
        </dgm:presLayoutVars>
      </dgm:prSet>
      <dgm:spPr/>
    </dgm:pt>
    <dgm:pt modelId="{2414A4AC-BBE8-4727-A270-E2EDB66F39DB}" type="pres">
      <dgm:prSet presAssocID="{19A2D7A2-A2D8-4695-A082-E30AE8C72DF6}" presName="level3hierChild" presStyleCnt="0"/>
      <dgm:spPr/>
    </dgm:pt>
    <dgm:pt modelId="{1EA53F6D-4A62-4E99-96DC-87DDB7336484}" type="pres">
      <dgm:prSet presAssocID="{5E0C0C4B-3B30-4672-BB64-E046A33D7235}" presName="conn2-1" presStyleLbl="parChTrans1D2" presStyleIdx="3" presStyleCnt="4"/>
      <dgm:spPr/>
    </dgm:pt>
    <dgm:pt modelId="{475B88BA-B4C6-4B74-9D0F-3186EE4DB884}" type="pres">
      <dgm:prSet presAssocID="{5E0C0C4B-3B30-4672-BB64-E046A33D7235}" presName="connTx" presStyleLbl="parChTrans1D2" presStyleIdx="3" presStyleCnt="4"/>
      <dgm:spPr/>
    </dgm:pt>
    <dgm:pt modelId="{B5D0CB47-77DD-4300-A8FC-B7C13C72BE85}" type="pres">
      <dgm:prSet presAssocID="{4C974321-549D-4DF3-B165-E063EB58B555}" presName="root2" presStyleCnt="0"/>
      <dgm:spPr/>
    </dgm:pt>
    <dgm:pt modelId="{4A01E7D7-DCFD-42FE-947F-054E994FFCA9}" type="pres">
      <dgm:prSet presAssocID="{4C974321-549D-4DF3-B165-E063EB58B555}" presName="LevelTwoTextNode" presStyleLbl="node2" presStyleIdx="3" presStyleCnt="4">
        <dgm:presLayoutVars>
          <dgm:chPref val="3"/>
        </dgm:presLayoutVars>
      </dgm:prSet>
      <dgm:spPr/>
    </dgm:pt>
    <dgm:pt modelId="{98DBBC9E-24D2-4766-8562-0B8E56FE9010}" type="pres">
      <dgm:prSet presAssocID="{4C974321-549D-4DF3-B165-E063EB58B555}" presName="level3hierChild" presStyleCnt="0"/>
      <dgm:spPr/>
    </dgm:pt>
  </dgm:ptLst>
  <dgm:cxnLst>
    <dgm:cxn modelId="{B2D34707-8615-42C5-AAF4-3C9714B3262F}" srcId="{A40CFF79-9D3E-4D82-8F55-DD1F98692540}" destId="{19A2D7A2-A2D8-4695-A082-E30AE8C72DF6}" srcOrd="2" destOrd="0" parTransId="{FB8C75BA-EAF4-41A8-8BC0-2B0F1C216E76}" sibTransId="{2EB82AE4-67E6-4985-A36C-EDF9A6C34BA5}"/>
    <dgm:cxn modelId="{62B89411-DA33-450F-8915-D926807F54DF}" type="presOf" srcId="{60B83CA3-F26F-48A6-B819-719509AED65F}" destId="{9B85477A-ED07-464E-A7EE-E215DC1E7C54}" srcOrd="0" destOrd="0" presId="urn:microsoft.com/office/officeart/2005/8/layout/hierarchy2"/>
    <dgm:cxn modelId="{09E2B715-8812-4051-BB3C-48A5E48630EA}" type="presOf" srcId="{A40CFF79-9D3E-4D82-8F55-DD1F98692540}" destId="{CB033160-1086-42D3-89BE-37B9D58C98BA}" srcOrd="0" destOrd="0" presId="urn:microsoft.com/office/officeart/2005/8/layout/hierarchy2"/>
    <dgm:cxn modelId="{C0EFC428-A52E-4407-BFAF-D309743385C0}" type="presOf" srcId="{0E70C18F-FC00-4322-955B-847517840105}" destId="{FF757906-C751-4990-A988-194895FF0F16}" srcOrd="0" destOrd="0" presId="urn:microsoft.com/office/officeart/2005/8/layout/hierarchy2"/>
    <dgm:cxn modelId="{574C292C-EF4D-4F70-B434-868B6BBC2866}" type="presOf" srcId="{FB8C75BA-EAF4-41A8-8BC0-2B0F1C216E76}" destId="{3AD417EB-3D5F-4533-8F92-E4CB584B8C05}" srcOrd="0" destOrd="0" presId="urn:microsoft.com/office/officeart/2005/8/layout/hierarchy2"/>
    <dgm:cxn modelId="{74A8CF2C-BF31-4125-B7D8-C3D6F0335104}" type="presOf" srcId="{AD2379A4-9B53-42C3-BC40-94340EA12485}" destId="{D0D479E7-C4BC-4C27-84DB-265479BD1BF5}" srcOrd="1" destOrd="0" presId="urn:microsoft.com/office/officeart/2005/8/layout/hierarchy2"/>
    <dgm:cxn modelId="{41527E2E-49DE-432D-A598-D572818A14E6}" type="presOf" srcId="{5E0C0C4B-3B30-4672-BB64-E046A33D7235}" destId="{475B88BA-B4C6-4B74-9D0F-3186EE4DB884}" srcOrd="1" destOrd="0" presId="urn:microsoft.com/office/officeart/2005/8/layout/hierarchy2"/>
    <dgm:cxn modelId="{2DF44A41-E37C-484E-ACA1-51245CE87349}" type="presOf" srcId="{FB8C75BA-EAF4-41A8-8BC0-2B0F1C216E76}" destId="{57791C7C-D5CF-4A14-9F14-6312284F2D37}" srcOrd="1" destOrd="0" presId="urn:microsoft.com/office/officeart/2005/8/layout/hierarchy2"/>
    <dgm:cxn modelId="{1050DC4A-FFB9-4D55-97D5-295EE4191301}" srcId="{A40CFF79-9D3E-4D82-8F55-DD1F98692540}" destId="{0E70C18F-FC00-4322-955B-847517840105}" srcOrd="1" destOrd="0" parTransId="{AD2379A4-9B53-42C3-BC40-94340EA12485}" sibTransId="{8B098747-4025-4AC4-9ADF-CD7BB020EC68}"/>
    <dgm:cxn modelId="{E2E5B484-98DA-4355-A9FB-0E871B1EA3B7}" srcId="{A40CFF79-9D3E-4D82-8F55-DD1F98692540}" destId="{60B83CA3-F26F-48A6-B819-719509AED65F}" srcOrd="0" destOrd="0" parTransId="{83B6FB2A-45B0-4828-9C54-92E23396EA20}" sibTransId="{81A2F64A-5C1C-4345-B645-A46F88FB380D}"/>
    <dgm:cxn modelId="{D160918C-630B-4C95-8308-2EAB59F1F4C0}" type="presOf" srcId="{6E6CCC13-CBE2-43A6-9FAC-1CB45BF8C13B}" destId="{77ADC23E-3BC4-4881-9A79-8A41F9E77A31}" srcOrd="0" destOrd="0" presId="urn:microsoft.com/office/officeart/2005/8/layout/hierarchy2"/>
    <dgm:cxn modelId="{819BF49C-62CF-465F-AF2A-35B4A0BF39E3}" srcId="{6E6CCC13-CBE2-43A6-9FAC-1CB45BF8C13B}" destId="{A40CFF79-9D3E-4D82-8F55-DD1F98692540}" srcOrd="0" destOrd="0" parTransId="{B0F091AA-31B7-4992-BC5C-953D37B4FCD3}" sibTransId="{0D8E0FC0-7308-4887-96C0-23AAB8C3B527}"/>
    <dgm:cxn modelId="{E653639D-393A-45C9-AC9D-F3D212C25B65}" type="presOf" srcId="{83B6FB2A-45B0-4828-9C54-92E23396EA20}" destId="{39FCFA88-7422-4494-878D-637BCAAF08B6}" srcOrd="0" destOrd="0" presId="urn:microsoft.com/office/officeart/2005/8/layout/hierarchy2"/>
    <dgm:cxn modelId="{26283FA1-2BE4-4E70-A936-501555076803}" type="presOf" srcId="{AD2379A4-9B53-42C3-BC40-94340EA12485}" destId="{B670747E-E3E0-44BE-8ED7-E4131F774D3F}" srcOrd="0" destOrd="0" presId="urn:microsoft.com/office/officeart/2005/8/layout/hierarchy2"/>
    <dgm:cxn modelId="{6A7968A4-A4C4-43F4-AB17-B2B71B9CD2C9}" type="presOf" srcId="{4C974321-549D-4DF3-B165-E063EB58B555}" destId="{4A01E7D7-DCFD-42FE-947F-054E994FFCA9}" srcOrd="0" destOrd="0" presId="urn:microsoft.com/office/officeart/2005/8/layout/hierarchy2"/>
    <dgm:cxn modelId="{285267BF-119C-4389-BCB7-C82FB8B1337E}" srcId="{A40CFF79-9D3E-4D82-8F55-DD1F98692540}" destId="{4C974321-549D-4DF3-B165-E063EB58B555}" srcOrd="3" destOrd="0" parTransId="{5E0C0C4B-3B30-4672-BB64-E046A33D7235}" sibTransId="{99DBDAC1-CD88-489E-991E-C2DCF46CBB55}"/>
    <dgm:cxn modelId="{C43F5AC4-A719-4ECD-B606-A309EB95B409}" type="presOf" srcId="{83B6FB2A-45B0-4828-9C54-92E23396EA20}" destId="{DF3FDBE4-71FE-4115-93A7-0D006AEB0193}" srcOrd="1" destOrd="0" presId="urn:microsoft.com/office/officeart/2005/8/layout/hierarchy2"/>
    <dgm:cxn modelId="{12D87EF2-9847-4CCF-9D6E-14D5587851CC}" type="presOf" srcId="{19A2D7A2-A2D8-4695-A082-E30AE8C72DF6}" destId="{1344C723-2694-439F-8669-70F139AD7DFC}" srcOrd="0" destOrd="0" presId="urn:microsoft.com/office/officeart/2005/8/layout/hierarchy2"/>
    <dgm:cxn modelId="{C7B1FFF3-0225-464D-8533-B2BF19375A76}" type="presOf" srcId="{5E0C0C4B-3B30-4672-BB64-E046A33D7235}" destId="{1EA53F6D-4A62-4E99-96DC-87DDB7336484}" srcOrd="0" destOrd="0" presId="urn:microsoft.com/office/officeart/2005/8/layout/hierarchy2"/>
    <dgm:cxn modelId="{E04DB98B-4576-4D20-9E28-C68BBAA700CE}" type="presParOf" srcId="{77ADC23E-3BC4-4881-9A79-8A41F9E77A31}" destId="{B790FD01-B37F-4878-A640-30C99695B5A3}" srcOrd="0" destOrd="0" presId="urn:microsoft.com/office/officeart/2005/8/layout/hierarchy2"/>
    <dgm:cxn modelId="{D0C7219F-E0E8-489E-B3A7-B92B0B98EF1B}" type="presParOf" srcId="{B790FD01-B37F-4878-A640-30C99695B5A3}" destId="{CB033160-1086-42D3-89BE-37B9D58C98BA}" srcOrd="0" destOrd="0" presId="urn:microsoft.com/office/officeart/2005/8/layout/hierarchy2"/>
    <dgm:cxn modelId="{A08AFBD4-A7C9-4A13-813F-70BCF93FA026}" type="presParOf" srcId="{B790FD01-B37F-4878-A640-30C99695B5A3}" destId="{3193347E-B096-4F75-B669-5B0F6BFD3DB7}" srcOrd="1" destOrd="0" presId="urn:microsoft.com/office/officeart/2005/8/layout/hierarchy2"/>
    <dgm:cxn modelId="{989E13B2-7B28-4093-8EEB-A4FD1CFEA698}" type="presParOf" srcId="{3193347E-B096-4F75-B669-5B0F6BFD3DB7}" destId="{39FCFA88-7422-4494-878D-637BCAAF08B6}" srcOrd="0" destOrd="0" presId="urn:microsoft.com/office/officeart/2005/8/layout/hierarchy2"/>
    <dgm:cxn modelId="{D401C674-45FB-4EC8-8321-978134AEFD1E}" type="presParOf" srcId="{39FCFA88-7422-4494-878D-637BCAAF08B6}" destId="{DF3FDBE4-71FE-4115-93A7-0D006AEB0193}" srcOrd="0" destOrd="0" presId="urn:microsoft.com/office/officeart/2005/8/layout/hierarchy2"/>
    <dgm:cxn modelId="{C89BA2E7-E85D-4B79-95B7-AD8D6CCE60F5}" type="presParOf" srcId="{3193347E-B096-4F75-B669-5B0F6BFD3DB7}" destId="{3FB8BC09-B707-4BE1-8D12-9DFEB58C2F6F}" srcOrd="1" destOrd="0" presId="urn:microsoft.com/office/officeart/2005/8/layout/hierarchy2"/>
    <dgm:cxn modelId="{6E71DB8C-85EC-4A07-9EE4-FCC75702B498}" type="presParOf" srcId="{3FB8BC09-B707-4BE1-8D12-9DFEB58C2F6F}" destId="{9B85477A-ED07-464E-A7EE-E215DC1E7C54}" srcOrd="0" destOrd="0" presId="urn:microsoft.com/office/officeart/2005/8/layout/hierarchy2"/>
    <dgm:cxn modelId="{D5E2864F-C80F-4DCC-8408-ED8544E572E4}" type="presParOf" srcId="{3FB8BC09-B707-4BE1-8D12-9DFEB58C2F6F}" destId="{76F04653-5277-43D1-89F5-1BE7FA8D098B}" srcOrd="1" destOrd="0" presId="urn:microsoft.com/office/officeart/2005/8/layout/hierarchy2"/>
    <dgm:cxn modelId="{1FA3A5AF-7A4C-432A-A615-E464E9549921}" type="presParOf" srcId="{3193347E-B096-4F75-B669-5B0F6BFD3DB7}" destId="{B670747E-E3E0-44BE-8ED7-E4131F774D3F}" srcOrd="2" destOrd="0" presId="urn:microsoft.com/office/officeart/2005/8/layout/hierarchy2"/>
    <dgm:cxn modelId="{21075FBD-9B0D-4734-B596-F1870069A0F7}" type="presParOf" srcId="{B670747E-E3E0-44BE-8ED7-E4131F774D3F}" destId="{D0D479E7-C4BC-4C27-84DB-265479BD1BF5}" srcOrd="0" destOrd="0" presId="urn:microsoft.com/office/officeart/2005/8/layout/hierarchy2"/>
    <dgm:cxn modelId="{6BC132A4-D8DD-45E5-86B5-8B60C14F3FDD}" type="presParOf" srcId="{3193347E-B096-4F75-B669-5B0F6BFD3DB7}" destId="{F0FA4859-85D9-4723-A44D-6342FB79AEE5}" srcOrd="3" destOrd="0" presId="urn:microsoft.com/office/officeart/2005/8/layout/hierarchy2"/>
    <dgm:cxn modelId="{E220F7CE-EA94-41F4-A94C-8466602C8587}" type="presParOf" srcId="{F0FA4859-85D9-4723-A44D-6342FB79AEE5}" destId="{FF757906-C751-4990-A988-194895FF0F16}" srcOrd="0" destOrd="0" presId="urn:microsoft.com/office/officeart/2005/8/layout/hierarchy2"/>
    <dgm:cxn modelId="{7B3B8888-2FA0-441D-B80D-7098E224A6DC}" type="presParOf" srcId="{F0FA4859-85D9-4723-A44D-6342FB79AEE5}" destId="{201CEBAE-F7C1-466D-8435-9607B50DAC7F}" srcOrd="1" destOrd="0" presId="urn:microsoft.com/office/officeart/2005/8/layout/hierarchy2"/>
    <dgm:cxn modelId="{27D3236C-3E65-4513-A3B7-04DA89BBB686}" type="presParOf" srcId="{3193347E-B096-4F75-B669-5B0F6BFD3DB7}" destId="{3AD417EB-3D5F-4533-8F92-E4CB584B8C05}" srcOrd="4" destOrd="0" presId="urn:microsoft.com/office/officeart/2005/8/layout/hierarchy2"/>
    <dgm:cxn modelId="{0EC204B8-F562-458B-A5F5-467B3AE77262}" type="presParOf" srcId="{3AD417EB-3D5F-4533-8F92-E4CB584B8C05}" destId="{57791C7C-D5CF-4A14-9F14-6312284F2D37}" srcOrd="0" destOrd="0" presId="urn:microsoft.com/office/officeart/2005/8/layout/hierarchy2"/>
    <dgm:cxn modelId="{B2EF5D67-1273-472D-A183-241ECC9BDE54}" type="presParOf" srcId="{3193347E-B096-4F75-B669-5B0F6BFD3DB7}" destId="{6A07A60E-DD51-4715-B173-05F2C0AB6F47}" srcOrd="5" destOrd="0" presId="urn:microsoft.com/office/officeart/2005/8/layout/hierarchy2"/>
    <dgm:cxn modelId="{E1CBF900-1C2C-49AF-A8B4-20E0B0328982}" type="presParOf" srcId="{6A07A60E-DD51-4715-B173-05F2C0AB6F47}" destId="{1344C723-2694-439F-8669-70F139AD7DFC}" srcOrd="0" destOrd="0" presId="urn:microsoft.com/office/officeart/2005/8/layout/hierarchy2"/>
    <dgm:cxn modelId="{21975190-6764-4128-A6A9-891CEDB69D46}" type="presParOf" srcId="{6A07A60E-DD51-4715-B173-05F2C0AB6F47}" destId="{2414A4AC-BBE8-4727-A270-E2EDB66F39DB}" srcOrd="1" destOrd="0" presId="urn:microsoft.com/office/officeart/2005/8/layout/hierarchy2"/>
    <dgm:cxn modelId="{0EA638D2-CFC8-42CE-909F-BD2F8ECB4BFD}" type="presParOf" srcId="{3193347E-B096-4F75-B669-5B0F6BFD3DB7}" destId="{1EA53F6D-4A62-4E99-96DC-87DDB7336484}" srcOrd="6" destOrd="0" presId="urn:microsoft.com/office/officeart/2005/8/layout/hierarchy2"/>
    <dgm:cxn modelId="{F5C14AFD-389E-4D99-922C-74067E2CB8D9}" type="presParOf" srcId="{1EA53F6D-4A62-4E99-96DC-87DDB7336484}" destId="{475B88BA-B4C6-4B74-9D0F-3186EE4DB884}" srcOrd="0" destOrd="0" presId="urn:microsoft.com/office/officeart/2005/8/layout/hierarchy2"/>
    <dgm:cxn modelId="{634874E0-9877-4A72-BE6D-50880B883027}" type="presParOf" srcId="{3193347E-B096-4F75-B669-5B0F6BFD3DB7}" destId="{B5D0CB47-77DD-4300-A8FC-B7C13C72BE85}" srcOrd="7" destOrd="0" presId="urn:microsoft.com/office/officeart/2005/8/layout/hierarchy2"/>
    <dgm:cxn modelId="{01307467-34C2-4DF5-9CAF-93CBDB83B903}" type="presParOf" srcId="{B5D0CB47-77DD-4300-A8FC-B7C13C72BE85}" destId="{4A01E7D7-DCFD-42FE-947F-054E994FFCA9}" srcOrd="0" destOrd="0" presId="urn:microsoft.com/office/officeart/2005/8/layout/hierarchy2"/>
    <dgm:cxn modelId="{49378B80-45B6-42E5-B6FE-AEB597200576}" type="presParOf" srcId="{B5D0CB47-77DD-4300-A8FC-B7C13C72BE85}" destId="{98DBBC9E-24D2-4766-8562-0B8E56FE90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6CCC13-CBE2-43A6-9FAC-1CB45BF8C13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40CFF79-9D3E-4D82-8F55-DD1F98692540}">
      <dgm:prSet phldrT="[Text]" custT="1"/>
      <dgm:spPr>
        <a:solidFill>
          <a:srgbClr val="D593C7"/>
        </a:solidFill>
      </dgm:spPr>
      <dgm:t>
        <a:bodyPr/>
        <a:lstStyle/>
        <a:p>
          <a:r>
            <a:rPr lang="en-US" sz="2400" dirty="0"/>
            <a:t>Total children 10,632</a:t>
          </a:r>
        </a:p>
      </dgm:t>
    </dgm:pt>
    <dgm:pt modelId="{B0F091AA-31B7-4992-BC5C-953D37B4FCD3}" type="parTrans" cxnId="{819BF49C-62CF-465F-AF2A-35B4A0BF39E3}">
      <dgm:prSet/>
      <dgm:spPr/>
      <dgm:t>
        <a:bodyPr/>
        <a:lstStyle/>
        <a:p>
          <a:endParaRPr lang="en-US"/>
        </a:p>
      </dgm:t>
    </dgm:pt>
    <dgm:pt modelId="{0D8E0FC0-7308-4887-96C0-23AAB8C3B527}" type="sibTrans" cxnId="{819BF49C-62CF-465F-AF2A-35B4A0BF39E3}">
      <dgm:prSet/>
      <dgm:spPr/>
      <dgm:t>
        <a:bodyPr/>
        <a:lstStyle/>
        <a:p>
          <a:endParaRPr lang="en-US"/>
        </a:p>
      </dgm:t>
    </dgm:pt>
    <dgm:pt modelId="{60B83CA3-F26F-48A6-B819-719509AED65F}">
      <dgm:prSet phldrT="[Text]" custT="1"/>
      <dgm:spPr>
        <a:solidFill>
          <a:srgbClr val="D593C7"/>
        </a:solidFill>
      </dgm:spPr>
      <dgm:t>
        <a:bodyPr/>
        <a:lstStyle/>
        <a:p>
          <a:r>
            <a:rPr lang="en-US" sz="2400" dirty="0"/>
            <a:t>Yes</a:t>
          </a:r>
        </a:p>
        <a:p>
          <a:r>
            <a:rPr lang="en-US" sz="2400" dirty="0"/>
            <a:t>2,133 (20.1%)</a:t>
          </a:r>
        </a:p>
      </dgm:t>
    </dgm:pt>
    <dgm:pt modelId="{83B6FB2A-45B0-4828-9C54-92E23396EA20}" type="parTrans" cxnId="{E2E5B484-98DA-4355-A9FB-0E871B1EA3B7}">
      <dgm:prSet/>
      <dgm:spPr>
        <a:ln w="19050">
          <a:solidFill>
            <a:srgbClr val="D18096"/>
          </a:solidFill>
        </a:ln>
      </dgm:spPr>
      <dgm:t>
        <a:bodyPr/>
        <a:lstStyle/>
        <a:p>
          <a:endParaRPr lang="en-US"/>
        </a:p>
      </dgm:t>
    </dgm:pt>
    <dgm:pt modelId="{81A2F64A-5C1C-4345-B645-A46F88FB380D}" type="sibTrans" cxnId="{E2E5B484-98DA-4355-A9FB-0E871B1EA3B7}">
      <dgm:prSet/>
      <dgm:spPr/>
      <dgm:t>
        <a:bodyPr/>
        <a:lstStyle/>
        <a:p>
          <a:endParaRPr lang="en-US"/>
        </a:p>
      </dgm:t>
    </dgm:pt>
    <dgm:pt modelId="{0E70C18F-FC00-4322-955B-847517840105}">
      <dgm:prSet phldrT="[Text]" custT="1"/>
      <dgm:spPr>
        <a:solidFill>
          <a:srgbClr val="D593C7"/>
        </a:solidFill>
      </dgm:spPr>
      <dgm:t>
        <a:bodyPr/>
        <a:lstStyle/>
        <a:p>
          <a:r>
            <a:rPr lang="en-US" sz="2400" dirty="0"/>
            <a:t>No</a:t>
          </a:r>
        </a:p>
        <a:p>
          <a:r>
            <a:rPr lang="en-US" sz="2400" dirty="0"/>
            <a:t>7,259 (68.3%)</a:t>
          </a:r>
        </a:p>
      </dgm:t>
    </dgm:pt>
    <dgm:pt modelId="{AD2379A4-9B53-42C3-BC40-94340EA12485}" type="parTrans" cxnId="{1050DC4A-FFB9-4D55-97D5-295EE4191301}">
      <dgm:prSet/>
      <dgm:spPr>
        <a:ln w="19050">
          <a:solidFill>
            <a:srgbClr val="D18096"/>
          </a:solidFill>
        </a:ln>
      </dgm:spPr>
      <dgm:t>
        <a:bodyPr/>
        <a:lstStyle/>
        <a:p>
          <a:endParaRPr lang="en-US"/>
        </a:p>
      </dgm:t>
    </dgm:pt>
    <dgm:pt modelId="{8B098747-4025-4AC4-9ADF-CD7BB020EC68}" type="sibTrans" cxnId="{1050DC4A-FFB9-4D55-97D5-295EE4191301}">
      <dgm:prSet/>
      <dgm:spPr/>
      <dgm:t>
        <a:bodyPr/>
        <a:lstStyle/>
        <a:p>
          <a:endParaRPr lang="en-US"/>
        </a:p>
      </dgm:t>
    </dgm:pt>
    <dgm:pt modelId="{19A2D7A2-A2D8-4695-A082-E30AE8C72DF6}">
      <dgm:prSet custT="1"/>
      <dgm:spPr>
        <a:solidFill>
          <a:srgbClr val="D593C7"/>
        </a:solidFill>
      </dgm:spPr>
      <dgm:t>
        <a:bodyPr/>
        <a:lstStyle/>
        <a:p>
          <a:r>
            <a:rPr lang="en-US" sz="2400" dirty="0"/>
            <a:t>Not relevant </a:t>
          </a:r>
        </a:p>
        <a:p>
          <a:r>
            <a:rPr lang="en-US" sz="2400" dirty="0"/>
            <a:t>1,219 (11.5%) </a:t>
          </a:r>
        </a:p>
      </dgm:t>
    </dgm:pt>
    <dgm:pt modelId="{FB8C75BA-EAF4-41A8-8BC0-2B0F1C216E76}" type="parTrans" cxnId="{B2D34707-8615-42C5-AAF4-3C9714B3262F}">
      <dgm:prSet/>
      <dgm:spPr>
        <a:ln w="19050">
          <a:solidFill>
            <a:srgbClr val="D18096"/>
          </a:solidFill>
        </a:ln>
      </dgm:spPr>
      <dgm:t>
        <a:bodyPr/>
        <a:lstStyle/>
        <a:p>
          <a:endParaRPr lang="en-US"/>
        </a:p>
      </dgm:t>
    </dgm:pt>
    <dgm:pt modelId="{2EB82AE4-67E6-4985-A36C-EDF9A6C34BA5}" type="sibTrans" cxnId="{B2D34707-8615-42C5-AAF4-3C9714B3262F}">
      <dgm:prSet/>
      <dgm:spPr/>
      <dgm:t>
        <a:bodyPr/>
        <a:lstStyle/>
        <a:p>
          <a:endParaRPr lang="en-US"/>
        </a:p>
      </dgm:t>
    </dgm:pt>
    <dgm:pt modelId="{4C974321-549D-4DF3-B165-E063EB58B555}">
      <dgm:prSet custT="1"/>
      <dgm:spPr>
        <a:solidFill>
          <a:srgbClr val="D593C7"/>
        </a:solidFill>
      </dgm:spPr>
      <dgm:t>
        <a:bodyPr/>
        <a:lstStyle/>
        <a:p>
          <a:r>
            <a:rPr lang="en-US" sz="2400" dirty="0"/>
            <a:t>Not specified</a:t>
          </a:r>
        </a:p>
        <a:p>
          <a:r>
            <a:rPr lang="en-US" sz="2400" dirty="0"/>
            <a:t>21 (0.2)</a:t>
          </a:r>
        </a:p>
      </dgm:t>
    </dgm:pt>
    <dgm:pt modelId="{5E0C0C4B-3B30-4672-BB64-E046A33D7235}" type="parTrans" cxnId="{285267BF-119C-4389-BCB7-C82FB8B1337E}">
      <dgm:prSet/>
      <dgm:spPr>
        <a:ln w="19050">
          <a:solidFill>
            <a:srgbClr val="D18096"/>
          </a:solidFill>
        </a:ln>
      </dgm:spPr>
      <dgm:t>
        <a:bodyPr/>
        <a:lstStyle/>
        <a:p>
          <a:endParaRPr lang="en-US"/>
        </a:p>
      </dgm:t>
    </dgm:pt>
    <dgm:pt modelId="{99DBDAC1-CD88-489E-991E-C2DCF46CBB55}" type="sibTrans" cxnId="{285267BF-119C-4389-BCB7-C82FB8B1337E}">
      <dgm:prSet/>
      <dgm:spPr/>
      <dgm:t>
        <a:bodyPr/>
        <a:lstStyle/>
        <a:p>
          <a:endParaRPr lang="en-US"/>
        </a:p>
      </dgm:t>
    </dgm:pt>
    <dgm:pt modelId="{77ADC23E-3BC4-4881-9A79-8A41F9E77A31}" type="pres">
      <dgm:prSet presAssocID="{6E6CCC13-CBE2-43A6-9FAC-1CB45BF8C13B}" presName="diagram" presStyleCnt="0">
        <dgm:presLayoutVars>
          <dgm:chPref val="1"/>
          <dgm:dir/>
          <dgm:animOne val="branch"/>
          <dgm:animLvl val="lvl"/>
          <dgm:resizeHandles val="exact"/>
        </dgm:presLayoutVars>
      </dgm:prSet>
      <dgm:spPr/>
    </dgm:pt>
    <dgm:pt modelId="{B790FD01-B37F-4878-A640-30C99695B5A3}" type="pres">
      <dgm:prSet presAssocID="{A40CFF79-9D3E-4D82-8F55-DD1F98692540}" presName="root1" presStyleCnt="0"/>
      <dgm:spPr/>
    </dgm:pt>
    <dgm:pt modelId="{CB033160-1086-42D3-89BE-37B9D58C98BA}" type="pres">
      <dgm:prSet presAssocID="{A40CFF79-9D3E-4D82-8F55-DD1F98692540}" presName="LevelOneTextNode" presStyleLbl="node0" presStyleIdx="0" presStyleCnt="1">
        <dgm:presLayoutVars>
          <dgm:chPref val="3"/>
        </dgm:presLayoutVars>
      </dgm:prSet>
      <dgm:spPr/>
    </dgm:pt>
    <dgm:pt modelId="{3193347E-B096-4F75-B669-5B0F6BFD3DB7}" type="pres">
      <dgm:prSet presAssocID="{A40CFF79-9D3E-4D82-8F55-DD1F98692540}" presName="level2hierChild" presStyleCnt="0"/>
      <dgm:spPr/>
    </dgm:pt>
    <dgm:pt modelId="{39FCFA88-7422-4494-878D-637BCAAF08B6}" type="pres">
      <dgm:prSet presAssocID="{83B6FB2A-45B0-4828-9C54-92E23396EA20}" presName="conn2-1" presStyleLbl="parChTrans1D2" presStyleIdx="0" presStyleCnt="4"/>
      <dgm:spPr/>
    </dgm:pt>
    <dgm:pt modelId="{DF3FDBE4-71FE-4115-93A7-0D006AEB0193}" type="pres">
      <dgm:prSet presAssocID="{83B6FB2A-45B0-4828-9C54-92E23396EA20}" presName="connTx" presStyleLbl="parChTrans1D2" presStyleIdx="0" presStyleCnt="4"/>
      <dgm:spPr/>
    </dgm:pt>
    <dgm:pt modelId="{3FB8BC09-B707-4BE1-8D12-9DFEB58C2F6F}" type="pres">
      <dgm:prSet presAssocID="{60B83CA3-F26F-48A6-B819-719509AED65F}" presName="root2" presStyleCnt="0"/>
      <dgm:spPr/>
    </dgm:pt>
    <dgm:pt modelId="{9B85477A-ED07-464E-A7EE-E215DC1E7C54}" type="pres">
      <dgm:prSet presAssocID="{60B83CA3-F26F-48A6-B819-719509AED65F}" presName="LevelTwoTextNode" presStyleLbl="node2" presStyleIdx="0" presStyleCnt="4">
        <dgm:presLayoutVars>
          <dgm:chPref val="3"/>
        </dgm:presLayoutVars>
      </dgm:prSet>
      <dgm:spPr/>
    </dgm:pt>
    <dgm:pt modelId="{76F04653-5277-43D1-89F5-1BE7FA8D098B}" type="pres">
      <dgm:prSet presAssocID="{60B83CA3-F26F-48A6-B819-719509AED65F}" presName="level3hierChild" presStyleCnt="0"/>
      <dgm:spPr/>
    </dgm:pt>
    <dgm:pt modelId="{B670747E-E3E0-44BE-8ED7-E4131F774D3F}" type="pres">
      <dgm:prSet presAssocID="{AD2379A4-9B53-42C3-BC40-94340EA12485}" presName="conn2-1" presStyleLbl="parChTrans1D2" presStyleIdx="1" presStyleCnt="4"/>
      <dgm:spPr/>
    </dgm:pt>
    <dgm:pt modelId="{D0D479E7-C4BC-4C27-84DB-265479BD1BF5}" type="pres">
      <dgm:prSet presAssocID="{AD2379A4-9B53-42C3-BC40-94340EA12485}" presName="connTx" presStyleLbl="parChTrans1D2" presStyleIdx="1" presStyleCnt="4"/>
      <dgm:spPr/>
    </dgm:pt>
    <dgm:pt modelId="{F0FA4859-85D9-4723-A44D-6342FB79AEE5}" type="pres">
      <dgm:prSet presAssocID="{0E70C18F-FC00-4322-955B-847517840105}" presName="root2" presStyleCnt="0"/>
      <dgm:spPr/>
    </dgm:pt>
    <dgm:pt modelId="{FF757906-C751-4990-A988-194895FF0F16}" type="pres">
      <dgm:prSet presAssocID="{0E70C18F-FC00-4322-955B-847517840105}" presName="LevelTwoTextNode" presStyleLbl="node2" presStyleIdx="1" presStyleCnt="4">
        <dgm:presLayoutVars>
          <dgm:chPref val="3"/>
        </dgm:presLayoutVars>
      </dgm:prSet>
      <dgm:spPr/>
    </dgm:pt>
    <dgm:pt modelId="{201CEBAE-F7C1-466D-8435-9607B50DAC7F}" type="pres">
      <dgm:prSet presAssocID="{0E70C18F-FC00-4322-955B-847517840105}" presName="level3hierChild" presStyleCnt="0"/>
      <dgm:spPr/>
    </dgm:pt>
    <dgm:pt modelId="{3AD417EB-3D5F-4533-8F92-E4CB584B8C05}" type="pres">
      <dgm:prSet presAssocID="{FB8C75BA-EAF4-41A8-8BC0-2B0F1C216E76}" presName="conn2-1" presStyleLbl="parChTrans1D2" presStyleIdx="2" presStyleCnt="4"/>
      <dgm:spPr/>
    </dgm:pt>
    <dgm:pt modelId="{57791C7C-D5CF-4A14-9F14-6312284F2D37}" type="pres">
      <dgm:prSet presAssocID="{FB8C75BA-EAF4-41A8-8BC0-2B0F1C216E76}" presName="connTx" presStyleLbl="parChTrans1D2" presStyleIdx="2" presStyleCnt="4"/>
      <dgm:spPr/>
    </dgm:pt>
    <dgm:pt modelId="{6A07A60E-DD51-4715-B173-05F2C0AB6F47}" type="pres">
      <dgm:prSet presAssocID="{19A2D7A2-A2D8-4695-A082-E30AE8C72DF6}" presName="root2" presStyleCnt="0"/>
      <dgm:spPr/>
    </dgm:pt>
    <dgm:pt modelId="{1344C723-2694-439F-8669-70F139AD7DFC}" type="pres">
      <dgm:prSet presAssocID="{19A2D7A2-A2D8-4695-A082-E30AE8C72DF6}" presName="LevelTwoTextNode" presStyleLbl="node2" presStyleIdx="2" presStyleCnt="4">
        <dgm:presLayoutVars>
          <dgm:chPref val="3"/>
        </dgm:presLayoutVars>
      </dgm:prSet>
      <dgm:spPr/>
    </dgm:pt>
    <dgm:pt modelId="{2414A4AC-BBE8-4727-A270-E2EDB66F39DB}" type="pres">
      <dgm:prSet presAssocID="{19A2D7A2-A2D8-4695-A082-E30AE8C72DF6}" presName="level3hierChild" presStyleCnt="0"/>
      <dgm:spPr/>
    </dgm:pt>
    <dgm:pt modelId="{1EA53F6D-4A62-4E99-96DC-87DDB7336484}" type="pres">
      <dgm:prSet presAssocID="{5E0C0C4B-3B30-4672-BB64-E046A33D7235}" presName="conn2-1" presStyleLbl="parChTrans1D2" presStyleIdx="3" presStyleCnt="4"/>
      <dgm:spPr/>
    </dgm:pt>
    <dgm:pt modelId="{475B88BA-B4C6-4B74-9D0F-3186EE4DB884}" type="pres">
      <dgm:prSet presAssocID="{5E0C0C4B-3B30-4672-BB64-E046A33D7235}" presName="connTx" presStyleLbl="parChTrans1D2" presStyleIdx="3" presStyleCnt="4"/>
      <dgm:spPr/>
    </dgm:pt>
    <dgm:pt modelId="{B5D0CB47-77DD-4300-A8FC-B7C13C72BE85}" type="pres">
      <dgm:prSet presAssocID="{4C974321-549D-4DF3-B165-E063EB58B555}" presName="root2" presStyleCnt="0"/>
      <dgm:spPr/>
    </dgm:pt>
    <dgm:pt modelId="{4A01E7D7-DCFD-42FE-947F-054E994FFCA9}" type="pres">
      <dgm:prSet presAssocID="{4C974321-549D-4DF3-B165-E063EB58B555}" presName="LevelTwoTextNode" presStyleLbl="node2" presStyleIdx="3" presStyleCnt="4">
        <dgm:presLayoutVars>
          <dgm:chPref val="3"/>
        </dgm:presLayoutVars>
      </dgm:prSet>
      <dgm:spPr/>
    </dgm:pt>
    <dgm:pt modelId="{98DBBC9E-24D2-4766-8562-0B8E56FE9010}" type="pres">
      <dgm:prSet presAssocID="{4C974321-549D-4DF3-B165-E063EB58B555}" presName="level3hierChild" presStyleCnt="0"/>
      <dgm:spPr/>
    </dgm:pt>
  </dgm:ptLst>
  <dgm:cxnLst>
    <dgm:cxn modelId="{8A0E4204-F11D-424C-BBC7-7EBA6C50F7C1}" type="presOf" srcId="{FB8C75BA-EAF4-41A8-8BC0-2B0F1C216E76}" destId="{3AD417EB-3D5F-4533-8F92-E4CB584B8C05}" srcOrd="0" destOrd="0" presId="urn:microsoft.com/office/officeart/2005/8/layout/hierarchy2"/>
    <dgm:cxn modelId="{B2D34707-8615-42C5-AAF4-3C9714B3262F}" srcId="{A40CFF79-9D3E-4D82-8F55-DD1F98692540}" destId="{19A2D7A2-A2D8-4695-A082-E30AE8C72DF6}" srcOrd="2" destOrd="0" parTransId="{FB8C75BA-EAF4-41A8-8BC0-2B0F1C216E76}" sibTransId="{2EB82AE4-67E6-4985-A36C-EDF9A6C34BA5}"/>
    <dgm:cxn modelId="{A54B750A-A988-4AE4-A645-73510FE050AD}" type="presOf" srcId="{60B83CA3-F26F-48A6-B819-719509AED65F}" destId="{9B85477A-ED07-464E-A7EE-E215DC1E7C54}" srcOrd="0" destOrd="0" presId="urn:microsoft.com/office/officeart/2005/8/layout/hierarchy2"/>
    <dgm:cxn modelId="{C405935B-BC6E-4679-BF50-EF98FA40747D}" type="presOf" srcId="{AD2379A4-9B53-42C3-BC40-94340EA12485}" destId="{D0D479E7-C4BC-4C27-84DB-265479BD1BF5}" srcOrd="1" destOrd="0" presId="urn:microsoft.com/office/officeart/2005/8/layout/hierarchy2"/>
    <dgm:cxn modelId="{E4D29864-79C8-43C4-B592-E19840DEDABB}" type="presOf" srcId="{0E70C18F-FC00-4322-955B-847517840105}" destId="{FF757906-C751-4990-A988-194895FF0F16}" srcOrd="0" destOrd="0" presId="urn:microsoft.com/office/officeart/2005/8/layout/hierarchy2"/>
    <dgm:cxn modelId="{CB8D1548-3E8C-47F1-82C5-DB01542321AB}" type="presOf" srcId="{5E0C0C4B-3B30-4672-BB64-E046A33D7235}" destId="{475B88BA-B4C6-4B74-9D0F-3186EE4DB884}" srcOrd="1" destOrd="0" presId="urn:microsoft.com/office/officeart/2005/8/layout/hierarchy2"/>
    <dgm:cxn modelId="{9C706149-4A37-4B98-BBD7-B5984B44C381}" type="presOf" srcId="{83B6FB2A-45B0-4828-9C54-92E23396EA20}" destId="{39FCFA88-7422-4494-878D-637BCAAF08B6}" srcOrd="0" destOrd="0" presId="urn:microsoft.com/office/officeart/2005/8/layout/hierarchy2"/>
    <dgm:cxn modelId="{1050DC4A-FFB9-4D55-97D5-295EE4191301}" srcId="{A40CFF79-9D3E-4D82-8F55-DD1F98692540}" destId="{0E70C18F-FC00-4322-955B-847517840105}" srcOrd="1" destOrd="0" parTransId="{AD2379A4-9B53-42C3-BC40-94340EA12485}" sibTransId="{8B098747-4025-4AC4-9ADF-CD7BB020EC68}"/>
    <dgm:cxn modelId="{59669456-FD98-45F6-A2A5-AEAF10AE7B09}" type="presOf" srcId="{A40CFF79-9D3E-4D82-8F55-DD1F98692540}" destId="{CB033160-1086-42D3-89BE-37B9D58C98BA}" srcOrd="0" destOrd="0" presId="urn:microsoft.com/office/officeart/2005/8/layout/hierarchy2"/>
    <dgm:cxn modelId="{93921A58-2BF5-4E98-86F5-522F447142DC}" type="presOf" srcId="{6E6CCC13-CBE2-43A6-9FAC-1CB45BF8C13B}" destId="{77ADC23E-3BC4-4881-9A79-8A41F9E77A31}" srcOrd="0" destOrd="0" presId="urn:microsoft.com/office/officeart/2005/8/layout/hierarchy2"/>
    <dgm:cxn modelId="{57D89E7D-9D3A-44DA-9444-A151D32BD5D8}" type="presOf" srcId="{FB8C75BA-EAF4-41A8-8BC0-2B0F1C216E76}" destId="{57791C7C-D5CF-4A14-9F14-6312284F2D37}" srcOrd="1" destOrd="0" presId="urn:microsoft.com/office/officeart/2005/8/layout/hierarchy2"/>
    <dgm:cxn modelId="{E2E5B484-98DA-4355-A9FB-0E871B1EA3B7}" srcId="{A40CFF79-9D3E-4D82-8F55-DD1F98692540}" destId="{60B83CA3-F26F-48A6-B819-719509AED65F}" srcOrd="0" destOrd="0" parTransId="{83B6FB2A-45B0-4828-9C54-92E23396EA20}" sibTransId="{81A2F64A-5C1C-4345-B645-A46F88FB380D}"/>
    <dgm:cxn modelId="{56DA768B-5158-4B5F-8ABB-D74C767DB6CF}" type="presOf" srcId="{83B6FB2A-45B0-4828-9C54-92E23396EA20}" destId="{DF3FDBE4-71FE-4115-93A7-0D006AEB0193}" srcOrd="1" destOrd="0" presId="urn:microsoft.com/office/officeart/2005/8/layout/hierarchy2"/>
    <dgm:cxn modelId="{819BF49C-62CF-465F-AF2A-35B4A0BF39E3}" srcId="{6E6CCC13-CBE2-43A6-9FAC-1CB45BF8C13B}" destId="{A40CFF79-9D3E-4D82-8F55-DD1F98692540}" srcOrd="0" destOrd="0" parTransId="{B0F091AA-31B7-4992-BC5C-953D37B4FCD3}" sibTransId="{0D8E0FC0-7308-4887-96C0-23AAB8C3B527}"/>
    <dgm:cxn modelId="{CC5A74B6-4362-460D-94FC-4C32706A714C}" type="presOf" srcId="{5E0C0C4B-3B30-4672-BB64-E046A33D7235}" destId="{1EA53F6D-4A62-4E99-96DC-87DDB7336484}" srcOrd="0" destOrd="0" presId="urn:microsoft.com/office/officeart/2005/8/layout/hierarchy2"/>
    <dgm:cxn modelId="{285267BF-119C-4389-BCB7-C82FB8B1337E}" srcId="{A40CFF79-9D3E-4D82-8F55-DD1F98692540}" destId="{4C974321-549D-4DF3-B165-E063EB58B555}" srcOrd="3" destOrd="0" parTransId="{5E0C0C4B-3B30-4672-BB64-E046A33D7235}" sibTransId="{99DBDAC1-CD88-489E-991E-C2DCF46CBB55}"/>
    <dgm:cxn modelId="{C4B366DE-7EA5-4B69-859F-D0DBE6288639}" type="presOf" srcId="{4C974321-549D-4DF3-B165-E063EB58B555}" destId="{4A01E7D7-DCFD-42FE-947F-054E994FFCA9}" srcOrd="0" destOrd="0" presId="urn:microsoft.com/office/officeart/2005/8/layout/hierarchy2"/>
    <dgm:cxn modelId="{51FD9DE4-0002-4BC7-A5F1-0F0B454277CA}" type="presOf" srcId="{AD2379A4-9B53-42C3-BC40-94340EA12485}" destId="{B670747E-E3E0-44BE-8ED7-E4131F774D3F}" srcOrd="0" destOrd="0" presId="urn:microsoft.com/office/officeart/2005/8/layout/hierarchy2"/>
    <dgm:cxn modelId="{BE026AF4-9188-472C-8A5B-29C2C7CD91A5}" type="presOf" srcId="{19A2D7A2-A2D8-4695-A082-E30AE8C72DF6}" destId="{1344C723-2694-439F-8669-70F139AD7DFC}" srcOrd="0" destOrd="0" presId="urn:microsoft.com/office/officeart/2005/8/layout/hierarchy2"/>
    <dgm:cxn modelId="{FD50C481-3A6E-4BEE-ACF9-25B6C9444B53}" type="presParOf" srcId="{77ADC23E-3BC4-4881-9A79-8A41F9E77A31}" destId="{B790FD01-B37F-4878-A640-30C99695B5A3}" srcOrd="0" destOrd="0" presId="urn:microsoft.com/office/officeart/2005/8/layout/hierarchy2"/>
    <dgm:cxn modelId="{DB71FC46-D56C-4012-A763-48B84D14F030}" type="presParOf" srcId="{B790FD01-B37F-4878-A640-30C99695B5A3}" destId="{CB033160-1086-42D3-89BE-37B9D58C98BA}" srcOrd="0" destOrd="0" presId="urn:microsoft.com/office/officeart/2005/8/layout/hierarchy2"/>
    <dgm:cxn modelId="{3032256B-0987-4C51-9208-EF522570F59D}" type="presParOf" srcId="{B790FD01-B37F-4878-A640-30C99695B5A3}" destId="{3193347E-B096-4F75-B669-5B0F6BFD3DB7}" srcOrd="1" destOrd="0" presId="urn:microsoft.com/office/officeart/2005/8/layout/hierarchy2"/>
    <dgm:cxn modelId="{509F4484-3203-402D-B4A1-90E78D650257}" type="presParOf" srcId="{3193347E-B096-4F75-B669-5B0F6BFD3DB7}" destId="{39FCFA88-7422-4494-878D-637BCAAF08B6}" srcOrd="0" destOrd="0" presId="urn:microsoft.com/office/officeart/2005/8/layout/hierarchy2"/>
    <dgm:cxn modelId="{C5FAF64C-F8D9-49CB-8496-970AA545190C}" type="presParOf" srcId="{39FCFA88-7422-4494-878D-637BCAAF08B6}" destId="{DF3FDBE4-71FE-4115-93A7-0D006AEB0193}" srcOrd="0" destOrd="0" presId="urn:microsoft.com/office/officeart/2005/8/layout/hierarchy2"/>
    <dgm:cxn modelId="{15C24B5A-1B1B-45D4-A0D1-3A3A72416900}" type="presParOf" srcId="{3193347E-B096-4F75-B669-5B0F6BFD3DB7}" destId="{3FB8BC09-B707-4BE1-8D12-9DFEB58C2F6F}" srcOrd="1" destOrd="0" presId="urn:microsoft.com/office/officeart/2005/8/layout/hierarchy2"/>
    <dgm:cxn modelId="{FDF3EA2E-EA92-4AF6-B506-B9082E51D29F}" type="presParOf" srcId="{3FB8BC09-B707-4BE1-8D12-9DFEB58C2F6F}" destId="{9B85477A-ED07-464E-A7EE-E215DC1E7C54}" srcOrd="0" destOrd="0" presId="urn:microsoft.com/office/officeart/2005/8/layout/hierarchy2"/>
    <dgm:cxn modelId="{504ED3CC-A728-4D44-B946-2C27997EADDD}" type="presParOf" srcId="{3FB8BC09-B707-4BE1-8D12-9DFEB58C2F6F}" destId="{76F04653-5277-43D1-89F5-1BE7FA8D098B}" srcOrd="1" destOrd="0" presId="urn:microsoft.com/office/officeart/2005/8/layout/hierarchy2"/>
    <dgm:cxn modelId="{3CBCA59D-4589-4515-86DA-DAF0F26E4739}" type="presParOf" srcId="{3193347E-B096-4F75-B669-5B0F6BFD3DB7}" destId="{B670747E-E3E0-44BE-8ED7-E4131F774D3F}" srcOrd="2" destOrd="0" presId="urn:microsoft.com/office/officeart/2005/8/layout/hierarchy2"/>
    <dgm:cxn modelId="{0E8644FE-28C9-4A50-9BE2-E26C52600671}" type="presParOf" srcId="{B670747E-E3E0-44BE-8ED7-E4131F774D3F}" destId="{D0D479E7-C4BC-4C27-84DB-265479BD1BF5}" srcOrd="0" destOrd="0" presId="urn:microsoft.com/office/officeart/2005/8/layout/hierarchy2"/>
    <dgm:cxn modelId="{8D03BE80-3772-416B-92FE-E62C17A84A28}" type="presParOf" srcId="{3193347E-B096-4F75-B669-5B0F6BFD3DB7}" destId="{F0FA4859-85D9-4723-A44D-6342FB79AEE5}" srcOrd="3" destOrd="0" presId="urn:microsoft.com/office/officeart/2005/8/layout/hierarchy2"/>
    <dgm:cxn modelId="{F7ED63A1-6F1B-452F-BE39-9699F95A241E}" type="presParOf" srcId="{F0FA4859-85D9-4723-A44D-6342FB79AEE5}" destId="{FF757906-C751-4990-A988-194895FF0F16}" srcOrd="0" destOrd="0" presId="urn:microsoft.com/office/officeart/2005/8/layout/hierarchy2"/>
    <dgm:cxn modelId="{D18ADBC9-4E60-4932-A614-84F6C8F3930D}" type="presParOf" srcId="{F0FA4859-85D9-4723-A44D-6342FB79AEE5}" destId="{201CEBAE-F7C1-466D-8435-9607B50DAC7F}" srcOrd="1" destOrd="0" presId="urn:microsoft.com/office/officeart/2005/8/layout/hierarchy2"/>
    <dgm:cxn modelId="{82CDBDF9-E7C1-4D18-A55A-66D3D209EC5E}" type="presParOf" srcId="{3193347E-B096-4F75-B669-5B0F6BFD3DB7}" destId="{3AD417EB-3D5F-4533-8F92-E4CB584B8C05}" srcOrd="4" destOrd="0" presId="urn:microsoft.com/office/officeart/2005/8/layout/hierarchy2"/>
    <dgm:cxn modelId="{3385EDD2-2CD5-4B09-82FF-DFC8F1D556FC}" type="presParOf" srcId="{3AD417EB-3D5F-4533-8F92-E4CB584B8C05}" destId="{57791C7C-D5CF-4A14-9F14-6312284F2D37}" srcOrd="0" destOrd="0" presId="urn:microsoft.com/office/officeart/2005/8/layout/hierarchy2"/>
    <dgm:cxn modelId="{52FC7770-9877-4D14-9F10-7B66A6D66D6B}" type="presParOf" srcId="{3193347E-B096-4F75-B669-5B0F6BFD3DB7}" destId="{6A07A60E-DD51-4715-B173-05F2C0AB6F47}" srcOrd="5" destOrd="0" presId="urn:microsoft.com/office/officeart/2005/8/layout/hierarchy2"/>
    <dgm:cxn modelId="{03D51DA6-5FA4-4578-B705-1ED1AE03742E}" type="presParOf" srcId="{6A07A60E-DD51-4715-B173-05F2C0AB6F47}" destId="{1344C723-2694-439F-8669-70F139AD7DFC}" srcOrd="0" destOrd="0" presId="urn:microsoft.com/office/officeart/2005/8/layout/hierarchy2"/>
    <dgm:cxn modelId="{16753B6C-F0D6-49DB-B0A7-53EBE1F0A632}" type="presParOf" srcId="{6A07A60E-DD51-4715-B173-05F2C0AB6F47}" destId="{2414A4AC-BBE8-4727-A270-E2EDB66F39DB}" srcOrd="1" destOrd="0" presId="urn:microsoft.com/office/officeart/2005/8/layout/hierarchy2"/>
    <dgm:cxn modelId="{F869C76E-3D14-4072-B920-7848149A7FC8}" type="presParOf" srcId="{3193347E-B096-4F75-B669-5B0F6BFD3DB7}" destId="{1EA53F6D-4A62-4E99-96DC-87DDB7336484}" srcOrd="6" destOrd="0" presId="urn:microsoft.com/office/officeart/2005/8/layout/hierarchy2"/>
    <dgm:cxn modelId="{EF41D6EF-CE70-47DE-9033-BFD15089CFC0}" type="presParOf" srcId="{1EA53F6D-4A62-4E99-96DC-87DDB7336484}" destId="{475B88BA-B4C6-4B74-9D0F-3186EE4DB884}" srcOrd="0" destOrd="0" presId="urn:microsoft.com/office/officeart/2005/8/layout/hierarchy2"/>
    <dgm:cxn modelId="{F122BF59-E18F-40F1-992F-04BFC561A59E}" type="presParOf" srcId="{3193347E-B096-4F75-B669-5B0F6BFD3DB7}" destId="{B5D0CB47-77DD-4300-A8FC-B7C13C72BE85}" srcOrd="7" destOrd="0" presId="urn:microsoft.com/office/officeart/2005/8/layout/hierarchy2"/>
    <dgm:cxn modelId="{BC8D33F8-05DB-4D9F-BD7C-0F86F26334CC}" type="presParOf" srcId="{B5D0CB47-77DD-4300-A8FC-B7C13C72BE85}" destId="{4A01E7D7-DCFD-42FE-947F-054E994FFCA9}" srcOrd="0" destOrd="0" presId="urn:microsoft.com/office/officeart/2005/8/layout/hierarchy2"/>
    <dgm:cxn modelId="{7FA6C273-3B3E-4657-A663-AEC6FF6AC85E}" type="presParOf" srcId="{B5D0CB47-77DD-4300-A8FC-B7C13C72BE85}" destId="{98DBBC9E-24D2-4766-8562-0B8E56FE90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A66ED-8DF7-4D0F-8AEB-A33AD3E4DD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0773C30-9ADF-4E0A-81E8-C06DD110844F}">
      <dgm:prSet phldrT="[Text]" custT="1"/>
      <dgm:spPr/>
      <dgm:t>
        <a:bodyPr/>
        <a:lstStyle/>
        <a:p>
          <a:pPr algn="l"/>
          <a:r>
            <a:rPr lang="en-US" sz="1800" b="1" dirty="0"/>
            <a:t>Victimized Children</a:t>
          </a:r>
        </a:p>
        <a:p>
          <a:pPr algn="l"/>
          <a:r>
            <a:rPr lang="en-US" sz="1800" b="1" dirty="0"/>
            <a:t>Child suspects</a:t>
          </a:r>
        </a:p>
        <a:p>
          <a:pPr algn="l"/>
          <a:r>
            <a:rPr lang="en-US" sz="1800" b="1" dirty="0"/>
            <a:t>Child offenders</a:t>
          </a:r>
        </a:p>
      </dgm:t>
    </dgm:pt>
    <dgm:pt modelId="{B6BC2797-4D28-4E1D-8885-E39090E57DBC}" type="parTrans" cxnId="{0DEFE071-EBD5-41FE-B20A-AB00EB72DB33}">
      <dgm:prSet/>
      <dgm:spPr/>
      <dgm:t>
        <a:bodyPr/>
        <a:lstStyle/>
        <a:p>
          <a:endParaRPr lang="en-US"/>
        </a:p>
      </dgm:t>
    </dgm:pt>
    <dgm:pt modelId="{FDC09A29-83C7-474C-BE24-3636A9000CCB}" type="sibTrans" cxnId="{0DEFE071-EBD5-41FE-B20A-AB00EB72DB33}">
      <dgm:prSet/>
      <dgm:spPr/>
      <dgm:t>
        <a:bodyPr/>
        <a:lstStyle/>
        <a:p>
          <a:endParaRPr lang="en-US"/>
        </a:p>
      </dgm:t>
    </dgm:pt>
    <dgm:pt modelId="{A9CCC196-F3A7-4FD2-93CC-0D487010066C}">
      <dgm:prSet phldrT="[Text]" custT="1"/>
      <dgm:spPr/>
      <dgm:t>
        <a:bodyPr/>
        <a:lstStyle/>
        <a:p>
          <a:pPr algn="r"/>
          <a:r>
            <a:rPr lang="en-US" sz="1800" b="1" dirty="0"/>
            <a:t>Orphaned Children</a:t>
          </a:r>
        </a:p>
        <a:p>
          <a:pPr algn="r"/>
          <a:r>
            <a:rPr lang="en-US" sz="1800" b="1" dirty="0"/>
            <a:t>Abandoned Children</a:t>
          </a:r>
        </a:p>
        <a:p>
          <a:pPr algn="r"/>
          <a:r>
            <a:rPr lang="en-US" sz="1800" b="1" dirty="0"/>
            <a:t>Destitute Children</a:t>
          </a:r>
        </a:p>
      </dgm:t>
    </dgm:pt>
    <dgm:pt modelId="{33C59309-13F7-4777-85FE-DE277B6055AB}" type="parTrans" cxnId="{9B91CA4F-9029-4C47-B741-A94AF8D58A52}">
      <dgm:prSet/>
      <dgm:spPr/>
      <dgm:t>
        <a:bodyPr/>
        <a:lstStyle/>
        <a:p>
          <a:endParaRPr lang="en-US"/>
        </a:p>
      </dgm:t>
    </dgm:pt>
    <dgm:pt modelId="{863731FC-EA47-4783-82EE-D4D2B65048F8}" type="sibTrans" cxnId="{9B91CA4F-9029-4C47-B741-A94AF8D58A52}">
      <dgm:prSet/>
      <dgm:spPr/>
      <dgm:t>
        <a:bodyPr/>
        <a:lstStyle/>
        <a:p>
          <a:endParaRPr lang="en-US"/>
        </a:p>
      </dgm:t>
    </dgm:pt>
    <dgm:pt modelId="{7C196105-9E1A-4F08-B583-E491DF811769}" type="pres">
      <dgm:prSet presAssocID="{0A1A66ED-8DF7-4D0F-8AEB-A33AD3E4DD7D}" presName="diagram" presStyleCnt="0">
        <dgm:presLayoutVars>
          <dgm:dir/>
          <dgm:resizeHandles val="exact"/>
        </dgm:presLayoutVars>
      </dgm:prSet>
      <dgm:spPr/>
    </dgm:pt>
    <dgm:pt modelId="{A1159476-C76A-4B0C-BC19-36901CC78614}" type="pres">
      <dgm:prSet presAssocID="{60773C30-9ADF-4E0A-81E8-C06DD110844F}" presName="node" presStyleLbl="node1" presStyleIdx="0" presStyleCnt="2">
        <dgm:presLayoutVars>
          <dgm:bulletEnabled val="1"/>
        </dgm:presLayoutVars>
      </dgm:prSet>
      <dgm:spPr/>
    </dgm:pt>
    <dgm:pt modelId="{C99BDAF9-9F31-4D13-87C4-9F13BCCC3DA5}" type="pres">
      <dgm:prSet presAssocID="{FDC09A29-83C7-474C-BE24-3636A9000CCB}" presName="sibTrans" presStyleCnt="0"/>
      <dgm:spPr/>
    </dgm:pt>
    <dgm:pt modelId="{DE477036-9DAD-4FE0-9338-F9CC2598DF0F}" type="pres">
      <dgm:prSet presAssocID="{A9CCC196-F3A7-4FD2-93CC-0D487010066C}" presName="node" presStyleLbl="node1" presStyleIdx="1" presStyleCnt="2">
        <dgm:presLayoutVars>
          <dgm:bulletEnabled val="1"/>
        </dgm:presLayoutVars>
      </dgm:prSet>
      <dgm:spPr/>
    </dgm:pt>
  </dgm:ptLst>
  <dgm:cxnLst>
    <dgm:cxn modelId="{7875872B-C28F-4F67-B006-78119E54B65C}" type="presOf" srcId="{0A1A66ED-8DF7-4D0F-8AEB-A33AD3E4DD7D}" destId="{7C196105-9E1A-4F08-B583-E491DF811769}" srcOrd="0" destOrd="0" presId="urn:microsoft.com/office/officeart/2005/8/layout/default"/>
    <dgm:cxn modelId="{9B91CA4F-9029-4C47-B741-A94AF8D58A52}" srcId="{0A1A66ED-8DF7-4D0F-8AEB-A33AD3E4DD7D}" destId="{A9CCC196-F3A7-4FD2-93CC-0D487010066C}" srcOrd="1" destOrd="0" parTransId="{33C59309-13F7-4777-85FE-DE277B6055AB}" sibTransId="{863731FC-EA47-4783-82EE-D4D2B65048F8}"/>
    <dgm:cxn modelId="{0DEFE071-EBD5-41FE-B20A-AB00EB72DB33}" srcId="{0A1A66ED-8DF7-4D0F-8AEB-A33AD3E4DD7D}" destId="{60773C30-9ADF-4E0A-81E8-C06DD110844F}" srcOrd="0" destOrd="0" parTransId="{B6BC2797-4D28-4E1D-8885-E39090E57DBC}" sibTransId="{FDC09A29-83C7-474C-BE24-3636A9000CCB}"/>
    <dgm:cxn modelId="{AE6DCBC0-E7C6-493F-A518-AE2C6F0C6A7F}" type="presOf" srcId="{60773C30-9ADF-4E0A-81E8-C06DD110844F}" destId="{A1159476-C76A-4B0C-BC19-36901CC78614}" srcOrd="0" destOrd="0" presId="urn:microsoft.com/office/officeart/2005/8/layout/default"/>
    <dgm:cxn modelId="{F5B13EC7-3B75-4333-8AE8-1C65CA6F70D3}" type="presOf" srcId="{A9CCC196-F3A7-4FD2-93CC-0D487010066C}" destId="{DE477036-9DAD-4FE0-9338-F9CC2598DF0F}" srcOrd="0" destOrd="0" presId="urn:microsoft.com/office/officeart/2005/8/layout/default"/>
    <dgm:cxn modelId="{A55C80E3-82AB-42C3-9334-FC0AD8A44E41}" type="presParOf" srcId="{7C196105-9E1A-4F08-B583-E491DF811769}" destId="{A1159476-C76A-4B0C-BC19-36901CC78614}" srcOrd="0" destOrd="0" presId="urn:microsoft.com/office/officeart/2005/8/layout/default"/>
    <dgm:cxn modelId="{E2E0BDB6-C633-4B17-A6C8-E17CE187BCDA}" type="presParOf" srcId="{7C196105-9E1A-4F08-B583-E491DF811769}" destId="{C99BDAF9-9F31-4D13-87C4-9F13BCCC3DA5}" srcOrd="1" destOrd="0" presId="urn:microsoft.com/office/officeart/2005/8/layout/default"/>
    <dgm:cxn modelId="{62EA22CE-9CF2-4A4A-AFBD-CAFE3CE690F3}" type="presParOf" srcId="{7C196105-9E1A-4F08-B583-E491DF811769}" destId="{DE477036-9DAD-4FE0-9338-F9CC2598DF0F}"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E4CA6C-0A6F-43CA-8010-A0CBD99E1D1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95A5DC3-AC85-429F-B7BE-E781889A5661}">
      <dgm:prSet phldrT="[Text]" custT="1"/>
      <dgm:spPr/>
      <dgm:t>
        <a:bodyPr/>
        <a:lstStyle/>
        <a:p>
          <a:pPr>
            <a:lnSpc>
              <a:spcPct val="150000"/>
            </a:lnSpc>
          </a:pPr>
          <a:r>
            <a:rPr lang="en-US" sz="1800" dirty="0">
              <a:solidFill>
                <a:schemeClr val="tx2">
                  <a:lumMod val="75000"/>
                </a:schemeClr>
              </a:solidFill>
            </a:rPr>
            <a:t>Number of Institutions	414</a:t>
          </a:r>
        </a:p>
      </dgm:t>
    </dgm:pt>
    <dgm:pt modelId="{80EA6C8D-4A8D-4D87-A338-FAB9C8748BEC}" type="parTrans" cxnId="{F1E663DA-E518-455E-B28C-DD82FE5D0307}">
      <dgm:prSet/>
      <dgm:spPr/>
      <dgm:t>
        <a:bodyPr/>
        <a:lstStyle/>
        <a:p>
          <a:endParaRPr lang="en-US"/>
        </a:p>
      </dgm:t>
    </dgm:pt>
    <dgm:pt modelId="{1EB06C2F-AE92-4511-9C64-00161B6F9599}" type="sibTrans" cxnId="{F1E663DA-E518-455E-B28C-DD82FE5D0307}">
      <dgm:prSet/>
      <dgm:spPr/>
      <dgm:t>
        <a:bodyPr/>
        <a:lstStyle/>
        <a:p>
          <a:endParaRPr lang="en-US"/>
        </a:p>
      </dgm:t>
    </dgm:pt>
    <dgm:pt modelId="{73D62045-FB38-408A-AB42-7B3C2CE5975A}">
      <dgm:prSet phldrT="[Text]" custT="1"/>
      <dgm:spPr/>
      <dgm:t>
        <a:bodyPr/>
        <a:lstStyle/>
        <a:p>
          <a:pPr>
            <a:lnSpc>
              <a:spcPct val="150000"/>
            </a:lnSpc>
          </a:pPr>
          <a:r>
            <a:rPr lang="en-US" sz="1800" dirty="0">
              <a:solidFill>
                <a:schemeClr val="tx2">
                  <a:lumMod val="75000"/>
                </a:schemeClr>
              </a:solidFill>
            </a:rPr>
            <a:t>Number of children   14,179</a:t>
          </a:r>
        </a:p>
      </dgm:t>
    </dgm:pt>
    <dgm:pt modelId="{64524B07-E98E-4030-B108-7F82194EECA3}" type="parTrans" cxnId="{2995D981-F4D2-48E9-AA61-C8D3A8BEFB46}">
      <dgm:prSet/>
      <dgm:spPr/>
      <dgm:t>
        <a:bodyPr/>
        <a:lstStyle/>
        <a:p>
          <a:endParaRPr lang="en-US"/>
        </a:p>
      </dgm:t>
    </dgm:pt>
    <dgm:pt modelId="{B5A46DFB-CCF6-43C4-858B-9B6C47118871}" type="sibTrans" cxnId="{2995D981-F4D2-48E9-AA61-C8D3A8BEFB46}">
      <dgm:prSet/>
      <dgm:spPr/>
      <dgm:t>
        <a:bodyPr/>
        <a:lstStyle/>
        <a:p>
          <a:endParaRPr lang="en-US"/>
        </a:p>
      </dgm:t>
    </dgm:pt>
    <dgm:pt modelId="{082FCF52-2A4F-4C15-A0C1-E2BD4C0307D6}">
      <dgm:prSet phldrT="[Text]" custT="1"/>
      <dgm:spPr/>
      <dgm:t>
        <a:bodyPr/>
        <a:lstStyle/>
        <a:p>
          <a:r>
            <a:rPr lang="en-US" sz="3200" b="1" dirty="0"/>
            <a:t>2019</a:t>
          </a:r>
        </a:p>
      </dgm:t>
    </dgm:pt>
    <dgm:pt modelId="{312A75C6-7092-43C1-8426-193A00A320FB}" type="parTrans" cxnId="{EEA7C3D9-A3DF-43D3-88CF-A7BD5D2D735D}">
      <dgm:prSet/>
      <dgm:spPr/>
      <dgm:t>
        <a:bodyPr/>
        <a:lstStyle/>
        <a:p>
          <a:endParaRPr lang="en-US"/>
        </a:p>
      </dgm:t>
    </dgm:pt>
    <dgm:pt modelId="{8D15EC6E-D29D-444C-992F-BEC45DE1670E}" type="sibTrans" cxnId="{EEA7C3D9-A3DF-43D3-88CF-A7BD5D2D735D}">
      <dgm:prSet/>
      <dgm:spPr/>
      <dgm:t>
        <a:bodyPr/>
        <a:lstStyle/>
        <a:p>
          <a:endParaRPr lang="en-US"/>
        </a:p>
      </dgm:t>
    </dgm:pt>
    <dgm:pt modelId="{8918904B-56EB-40D2-AD30-ED2E10A1B4DC}">
      <dgm:prSet phldrT="[Text]" custT="1"/>
      <dgm:spPr/>
      <dgm:t>
        <a:bodyPr/>
        <a:lstStyle/>
        <a:p>
          <a:pPr>
            <a:lnSpc>
              <a:spcPct val="150000"/>
            </a:lnSpc>
          </a:pPr>
          <a:r>
            <a:rPr lang="en-US" sz="1800" dirty="0">
              <a:solidFill>
                <a:schemeClr val="tx2">
                  <a:lumMod val="75000"/>
                </a:schemeClr>
              </a:solidFill>
            </a:rPr>
            <a:t>Number of institutions 	379</a:t>
          </a:r>
        </a:p>
      </dgm:t>
    </dgm:pt>
    <dgm:pt modelId="{AFECF3A8-9C64-409B-B661-1B377F412376}" type="parTrans" cxnId="{8438CCDD-1A89-4FA6-BBE2-1BF9CC3404CC}">
      <dgm:prSet/>
      <dgm:spPr/>
      <dgm:t>
        <a:bodyPr/>
        <a:lstStyle/>
        <a:p>
          <a:endParaRPr lang="en-US"/>
        </a:p>
      </dgm:t>
    </dgm:pt>
    <dgm:pt modelId="{81CA69A0-A88D-47FC-B83B-F8AD9B7B6102}" type="sibTrans" cxnId="{8438CCDD-1A89-4FA6-BBE2-1BF9CC3404CC}">
      <dgm:prSet/>
      <dgm:spPr/>
      <dgm:t>
        <a:bodyPr/>
        <a:lstStyle/>
        <a:p>
          <a:endParaRPr lang="en-US"/>
        </a:p>
      </dgm:t>
    </dgm:pt>
    <dgm:pt modelId="{67151F5F-2671-4E91-940D-77A7CCCC4FF9}">
      <dgm:prSet phldrT="[Text]" custT="1"/>
      <dgm:spPr/>
      <dgm:t>
        <a:bodyPr/>
        <a:lstStyle/>
        <a:p>
          <a:pPr>
            <a:lnSpc>
              <a:spcPct val="150000"/>
            </a:lnSpc>
          </a:pPr>
          <a:r>
            <a:rPr lang="en-US" sz="1800" dirty="0">
              <a:solidFill>
                <a:schemeClr val="tx2">
                  <a:lumMod val="75000"/>
                </a:schemeClr>
              </a:solidFill>
            </a:rPr>
            <a:t>Number of children   10,632</a:t>
          </a:r>
        </a:p>
      </dgm:t>
    </dgm:pt>
    <dgm:pt modelId="{53D8B0F0-9020-4225-9F93-281D030D1465}" type="parTrans" cxnId="{7ABC43E4-1D59-4505-BED5-4C13F11E77B7}">
      <dgm:prSet/>
      <dgm:spPr/>
      <dgm:t>
        <a:bodyPr/>
        <a:lstStyle/>
        <a:p>
          <a:endParaRPr lang="en-US"/>
        </a:p>
      </dgm:t>
    </dgm:pt>
    <dgm:pt modelId="{FF768072-7F97-4F06-9AD3-441E770B4C92}" type="sibTrans" cxnId="{7ABC43E4-1D59-4505-BED5-4C13F11E77B7}">
      <dgm:prSet/>
      <dgm:spPr/>
      <dgm:t>
        <a:bodyPr/>
        <a:lstStyle/>
        <a:p>
          <a:endParaRPr lang="en-US"/>
        </a:p>
      </dgm:t>
    </dgm:pt>
    <dgm:pt modelId="{8EC4FEFC-39BA-4921-A8EA-3831FF5B7640}">
      <dgm:prSet phldrT="[Text]" custT="1"/>
      <dgm:spPr/>
      <dgm:t>
        <a:bodyPr/>
        <a:lstStyle/>
        <a:p>
          <a:r>
            <a:rPr lang="en-US" sz="3200" b="1" dirty="0"/>
            <a:t>2013*</a:t>
          </a:r>
        </a:p>
      </dgm:t>
    </dgm:pt>
    <dgm:pt modelId="{5AE51B35-D80D-4B76-ADCC-5C1203001F83}" type="sibTrans" cxnId="{60EFA852-E480-4407-B4A1-E04CCE475B79}">
      <dgm:prSet/>
      <dgm:spPr/>
      <dgm:t>
        <a:bodyPr/>
        <a:lstStyle/>
        <a:p>
          <a:endParaRPr lang="en-US"/>
        </a:p>
      </dgm:t>
    </dgm:pt>
    <dgm:pt modelId="{823259DB-887F-43ED-8AC4-7B876DBF3C90}" type="parTrans" cxnId="{60EFA852-E480-4407-B4A1-E04CCE475B79}">
      <dgm:prSet/>
      <dgm:spPr/>
      <dgm:t>
        <a:bodyPr/>
        <a:lstStyle/>
        <a:p>
          <a:endParaRPr lang="en-US"/>
        </a:p>
      </dgm:t>
    </dgm:pt>
    <dgm:pt modelId="{C8D4F96A-09D8-4541-B6BF-3FB6F74D4BC2}" type="pres">
      <dgm:prSet presAssocID="{AAE4CA6C-0A6F-43CA-8010-A0CBD99E1D13}" presName="Name0" presStyleCnt="0">
        <dgm:presLayoutVars>
          <dgm:dir/>
          <dgm:animLvl val="lvl"/>
          <dgm:resizeHandles val="exact"/>
        </dgm:presLayoutVars>
      </dgm:prSet>
      <dgm:spPr/>
    </dgm:pt>
    <dgm:pt modelId="{31435997-1311-414B-B18A-DBAAD8E982DA}" type="pres">
      <dgm:prSet presAssocID="{AAE4CA6C-0A6F-43CA-8010-A0CBD99E1D13}" presName="tSp" presStyleCnt="0"/>
      <dgm:spPr/>
    </dgm:pt>
    <dgm:pt modelId="{9C66A708-30E8-4573-A9EB-D0CC5FFEB1BD}" type="pres">
      <dgm:prSet presAssocID="{AAE4CA6C-0A6F-43CA-8010-A0CBD99E1D13}" presName="bSp" presStyleCnt="0"/>
      <dgm:spPr/>
    </dgm:pt>
    <dgm:pt modelId="{1E8171BF-93AF-49A1-87A5-DDF589D39B22}" type="pres">
      <dgm:prSet presAssocID="{AAE4CA6C-0A6F-43CA-8010-A0CBD99E1D13}" presName="process" presStyleCnt="0"/>
      <dgm:spPr/>
    </dgm:pt>
    <dgm:pt modelId="{7D27BBC6-41F9-4C9A-9245-60B9B940CC5D}" type="pres">
      <dgm:prSet presAssocID="{8EC4FEFC-39BA-4921-A8EA-3831FF5B7640}" presName="composite1" presStyleCnt="0"/>
      <dgm:spPr/>
    </dgm:pt>
    <dgm:pt modelId="{44409B8F-C21C-481C-AAEA-8E848BE9706D}" type="pres">
      <dgm:prSet presAssocID="{8EC4FEFC-39BA-4921-A8EA-3831FF5B7640}" presName="dummyNode1" presStyleLbl="node1" presStyleIdx="0" presStyleCnt="2"/>
      <dgm:spPr/>
    </dgm:pt>
    <dgm:pt modelId="{2C71B995-E5ED-472A-BFC1-451E73822CAB}" type="pres">
      <dgm:prSet presAssocID="{8EC4FEFC-39BA-4921-A8EA-3831FF5B7640}" presName="childNode1" presStyleLbl="bgAcc1" presStyleIdx="0" presStyleCnt="2" custScaleX="159661" custLinFactNeighborX="-2002" custLinFactNeighborY="-15391">
        <dgm:presLayoutVars>
          <dgm:bulletEnabled val="1"/>
        </dgm:presLayoutVars>
      </dgm:prSet>
      <dgm:spPr/>
    </dgm:pt>
    <dgm:pt modelId="{4203E846-7DB8-48EC-B3F2-6B1F6134718C}" type="pres">
      <dgm:prSet presAssocID="{8EC4FEFC-39BA-4921-A8EA-3831FF5B7640}" presName="childNode1tx" presStyleLbl="bgAcc1" presStyleIdx="0" presStyleCnt="2">
        <dgm:presLayoutVars>
          <dgm:bulletEnabled val="1"/>
        </dgm:presLayoutVars>
      </dgm:prSet>
      <dgm:spPr/>
    </dgm:pt>
    <dgm:pt modelId="{CB275310-D761-46CA-99F2-3DBADC129E78}" type="pres">
      <dgm:prSet presAssocID="{8EC4FEFC-39BA-4921-A8EA-3831FF5B7640}" presName="parentNode1" presStyleLbl="node1" presStyleIdx="0" presStyleCnt="2" custLinFactNeighborX="-1298" custLinFactNeighborY="-48210">
        <dgm:presLayoutVars>
          <dgm:chMax val="1"/>
          <dgm:bulletEnabled val="1"/>
        </dgm:presLayoutVars>
      </dgm:prSet>
      <dgm:spPr/>
    </dgm:pt>
    <dgm:pt modelId="{207A6A49-24B1-496E-9628-FFD02242E938}" type="pres">
      <dgm:prSet presAssocID="{8EC4FEFC-39BA-4921-A8EA-3831FF5B7640}" presName="connSite1" presStyleCnt="0"/>
      <dgm:spPr/>
    </dgm:pt>
    <dgm:pt modelId="{6D645376-B31A-4174-8145-7582A72D974C}" type="pres">
      <dgm:prSet presAssocID="{5AE51B35-D80D-4B76-ADCC-5C1203001F83}" presName="Name9" presStyleLbl="sibTrans2D1" presStyleIdx="0" presStyleCnt="1" custAng="21124517"/>
      <dgm:spPr/>
    </dgm:pt>
    <dgm:pt modelId="{FC15F6B1-D2B1-4306-8DE7-324E38C60B60}" type="pres">
      <dgm:prSet presAssocID="{082FCF52-2A4F-4C15-A0C1-E2BD4C0307D6}" presName="composite2" presStyleCnt="0"/>
      <dgm:spPr/>
    </dgm:pt>
    <dgm:pt modelId="{4300F022-3F6A-43CF-B279-629A0D55FDA3}" type="pres">
      <dgm:prSet presAssocID="{082FCF52-2A4F-4C15-A0C1-E2BD4C0307D6}" presName="dummyNode2" presStyleLbl="node1" presStyleIdx="0" presStyleCnt="2"/>
      <dgm:spPr/>
    </dgm:pt>
    <dgm:pt modelId="{864F86E8-5935-4C1E-A3F9-B7F52A87C61E}" type="pres">
      <dgm:prSet presAssocID="{082FCF52-2A4F-4C15-A0C1-E2BD4C0307D6}" presName="childNode2" presStyleLbl="bgAcc1" presStyleIdx="1" presStyleCnt="2" custScaleX="163562" custLinFactNeighborX="-4473" custLinFactNeighborY="-15391">
        <dgm:presLayoutVars>
          <dgm:bulletEnabled val="1"/>
        </dgm:presLayoutVars>
      </dgm:prSet>
      <dgm:spPr/>
    </dgm:pt>
    <dgm:pt modelId="{5904EF4F-C488-47C5-B394-685FC9F0CBE0}" type="pres">
      <dgm:prSet presAssocID="{082FCF52-2A4F-4C15-A0C1-E2BD4C0307D6}" presName="childNode2tx" presStyleLbl="bgAcc1" presStyleIdx="1" presStyleCnt="2">
        <dgm:presLayoutVars>
          <dgm:bulletEnabled val="1"/>
        </dgm:presLayoutVars>
      </dgm:prSet>
      <dgm:spPr/>
    </dgm:pt>
    <dgm:pt modelId="{2FFF689A-F1CD-4969-B7BE-BDE87C75B6A9}" type="pres">
      <dgm:prSet presAssocID="{082FCF52-2A4F-4C15-A0C1-E2BD4C0307D6}" presName="parentNode2" presStyleLbl="node1" presStyleIdx="1" presStyleCnt="2" custLinFactNeighborX="2229" custLinFactNeighborY="-39360">
        <dgm:presLayoutVars>
          <dgm:chMax val="0"/>
          <dgm:bulletEnabled val="1"/>
        </dgm:presLayoutVars>
      </dgm:prSet>
      <dgm:spPr/>
    </dgm:pt>
    <dgm:pt modelId="{DF89EE01-F606-47A0-818F-C2B7F635B0EE}" type="pres">
      <dgm:prSet presAssocID="{082FCF52-2A4F-4C15-A0C1-E2BD4C0307D6}" presName="connSite2" presStyleCnt="0"/>
      <dgm:spPr/>
    </dgm:pt>
  </dgm:ptLst>
  <dgm:cxnLst>
    <dgm:cxn modelId="{37CFC123-FB57-4E52-B224-7EEC7DCCA609}" type="presOf" srcId="{AAE4CA6C-0A6F-43CA-8010-A0CBD99E1D13}" destId="{C8D4F96A-09D8-4541-B6BF-3FB6F74D4BC2}" srcOrd="0" destOrd="0" presId="urn:microsoft.com/office/officeart/2005/8/layout/hProcess4"/>
    <dgm:cxn modelId="{22C8E82E-1B40-4C2E-9076-E5FE4B8143EF}" type="presOf" srcId="{495A5DC3-AC85-429F-B7BE-E781889A5661}" destId="{2C71B995-E5ED-472A-BFC1-451E73822CAB}" srcOrd="0" destOrd="0" presId="urn:microsoft.com/office/officeart/2005/8/layout/hProcess4"/>
    <dgm:cxn modelId="{64BCBE40-72B9-4AC1-8740-6DE7D14C570C}" type="presOf" srcId="{082FCF52-2A4F-4C15-A0C1-E2BD4C0307D6}" destId="{2FFF689A-F1CD-4969-B7BE-BDE87C75B6A9}" srcOrd="0" destOrd="0" presId="urn:microsoft.com/office/officeart/2005/8/layout/hProcess4"/>
    <dgm:cxn modelId="{FEDFE944-974E-49FF-ADB3-965046E33336}" type="presOf" srcId="{8918904B-56EB-40D2-AD30-ED2E10A1B4DC}" destId="{5904EF4F-C488-47C5-B394-685FC9F0CBE0}" srcOrd="1" destOrd="0" presId="urn:microsoft.com/office/officeart/2005/8/layout/hProcess4"/>
    <dgm:cxn modelId="{60EFA852-E480-4407-B4A1-E04CCE475B79}" srcId="{AAE4CA6C-0A6F-43CA-8010-A0CBD99E1D13}" destId="{8EC4FEFC-39BA-4921-A8EA-3831FF5B7640}" srcOrd="0" destOrd="0" parTransId="{823259DB-887F-43ED-8AC4-7B876DBF3C90}" sibTransId="{5AE51B35-D80D-4B76-ADCC-5C1203001F83}"/>
    <dgm:cxn modelId="{2995D981-F4D2-48E9-AA61-C8D3A8BEFB46}" srcId="{8EC4FEFC-39BA-4921-A8EA-3831FF5B7640}" destId="{73D62045-FB38-408A-AB42-7B3C2CE5975A}" srcOrd="1" destOrd="0" parTransId="{64524B07-E98E-4030-B108-7F82194EECA3}" sibTransId="{B5A46DFB-CCF6-43C4-858B-9B6C47118871}"/>
    <dgm:cxn modelId="{E530A28A-FD26-4E93-9B04-8A9B18AA3F3A}" type="presOf" srcId="{5AE51B35-D80D-4B76-ADCC-5C1203001F83}" destId="{6D645376-B31A-4174-8145-7582A72D974C}" srcOrd="0" destOrd="0" presId="urn:microsoft.com/office/officeart/2005/8/layout/hProcess4"/>
    <dgm:cxn modelId="{6971608D-50BD-4F29-884B-125BFDFF295B}" type="presOf" srcId="{8918904B-56EB-40D2-AD30-ED2E10A1B4DC}" destId="{864F86E8-5935-4C1E-A3F9-B7F52A87C61E}" srcOrd="0" destOrd="0" presId="urn:microsoft.com/office/officeart/2005/8/layout/hProcess4"/>
    <dgm:cxn modelId="{5761339F-DC04-4B98-80EF-D8FD0CB3F92F}" type="presOf" srcId="{73D62045-FB38-408A-AB42-7B3C2CE5975A}" destId="{4203E846-7DB8-48EC-B3F2-6B1F6134718C}" srcOrd="1" destOrd="1" presId="urn:microsoft.com/office/officeart/2005/8/layout/hProcess4"/>
    <dgm:cxn modelId="{D2E9A5AA-C6C1-4FB8-B0DF-59BFCDA73012}" type="presOf" srcId="{8EC4FEFC-39BA-4921-A8EA-3831FF5B7640}" destId="{CB275310-D761-46CA-99F2-3DBADC129E78}" srcOrd="0" destOrd="0" presId="urn:microsoft.com/office/officeart/2005/8/layout/hProcess4"/>
    <dgm:cxn modelId="{EB904BCA-9AE1-4268-9550-69B4C15418ED}" type="presOf" srcId="{495A5DC3-AC85-429F-B7BE-E781889A5661}" destId="{4203E846-7DB8-48EC-B3F2-6B1F6134718C}" srcOrd="1" destOrd="0" presId="urn:microsoft.com/office/officeart/2005/8/layout/hProcess4"/>
    <dgm:cxn modelId="{EEA7C3D9-A3DF-43D3-88CF-A7BD5D2D735D}" srcId="{AAE4CA6C-0A6F-43CA-8010-A0CBD99E1D13}" destId="{082FCF52-2A4F-4C15-A0C1-E2BD4C0307D6}" srcOrd="1" destOrd="0" parTransId="{312A75C6-7092-43C1-8426-193A00A320FB}" sibTransId="{8D15EC6E-D29D-444C-992F-BEC45DE1670E}"/>
    <dgm:cxn modelId="{F1E663DA-E518-455E-B28C-DD82FE5D0307}" srcId="{8EC4FEFC-39BA-4921-A8EA-3831FF5B7640}" destId="{495A5DC3-AC85-429F-B7BE-E781889A5661}" srcOrd="0" destOrd="0" parTransId="{80EA6C8D-4A8D-4D87-A338-FAB9C8748BEC}" sibTransId="{1EB06C2F-AE92-4511-9C64-00161B6F9599}"/>
    <dgm:cxn modelId="{8438CCDD-1A89-4FA6-BBE2-1BF9CC3404CC}" srcId="{082FCF52-2A4F-4C15-A0C1-E2BD4C0307D6}" destId="{8918904B-56EB-40D2-AD30-ED2E10A1B4DC}" srcOrd="0" destOrd="0" parTransId="{AFECF3A8-9C64-409B-B661-1B377F412376}" sibTransId="{81CA69A0-A88D-47FC-B83B-F8AD9B7B6102}"/>
    <dgm:cxn modelId="{7ABC43E4-1D59-4505-BED5-4C13F11E77B7}" srcId="{082FCF52-2A4F-4C15-A0C1-E2BD4C0307D6}" destId="{67151F5F-2671-4E91-940D-77A7CCCC4FF9}" srcOrd="1" destOrd="0" parTransId="{53D8B0F0-9020-4225-9F93-281D030D1465}" sibTransId="{FF768072-7F97-4F06-9AD3-441E770B4C92}"/>
    <dgm:cxn modelId="{FB9B0AEC-96EB-457B-BE7A-90F559A1B78B}" type="presOf" srcId="{67151F5F-2671-4E91-940D-77A7CCCC4FF9}" destId="{864F86E8-5935-4C1E-A3F9-B7F52A87C61E}" srcOrd="0" destOrd="1" presId="urn:microsoft.com/office/officeart/2005/8/layout/hProcess4"/>
    <dgm:cxn modelId="{BFF8C8ED-1958-4A83-A3BD-97C4B6AFB8EC}" type="presOf" srcId="{73D62045-FB38-408A-AB42-7B3C2CE5975A}" destId="{2C71B995-E5ED-472A-BFC1-451E73822CAB}" srcOrd="0" destOrd="1" presId="urn:microsoft.com/office/officeart/2005/8/layout/hProcess4"/>
    <dgm:cxn modelId="{C3A515FB-A733-4F32-A5B6-9EA0E3C06D9C}" type="presOf" srcId="{67151F5F-2671-4E91-940D-77A7CCCC4FF9}" destId="{5904EF4F-C488-47C5-B394-685FC9F0CBE0}" srcOrd="1" destOrd="1" presId="urn:microsoft.com/office/officeart/2005/8/layout/hProcess4"/>
    <dgm:cxn modelId="{B8A306EC-1B3C-487E-AAB4-DB39316C09F5}" type="presParOf" srcId="{C8D4F96A-09D8-4541-B6BF-3FB6F74D4BC2}" destId="{31435997-1311-414B-B18A-DBAAD8E982DA}" srcOrd="0" destOrd="0" presId="urn:microsoft.com/office/officeart/2005/8/layout/hProcess4"/>
    <dgm:cxn modelId="{ADF70FA7-1CF6-49B0-95DD-EED88349DA87}" type="presParOf" srcId="{C8D4F96A-09D8-4541-B6BF-3FB6F74D4BC2}" destId="{9C66A708-30E8-4573-A9EB-D0CC5FFEB1BD}" srcOrd="1" destOrd="0" presId="urn:microsoft.com/office/officeart/2005/8/layout/hProcess4"/>
    <dgm:cxn modelId="{CB31928A-C1AB-4C17-95C2-EB3E3874ECB1}" type="presParOf" srcId="{C8D4F96A-09D8-4541-B6BF-3FB6F74D4BC2}" destId="{1E8171BF-93AF-49A1-87A5-DDF589D39B22}" srcOrd="2" destOrd="0" presId="urn:microsoft.com/office/officeart/2005/8/layout/hProcess4"/>
    <dgm:cxn modelId="{081B97B5-4895-4612-8453-45634D6D163F}" type="presParOf" srcId="{1E8171BF-93AF-49A1-87A5-DDF589D39B22}" destId="{7D27BBC6-41F9-4C9A-9245-60B9B940CC5D}" srcOrd="0" destOrd="0" presId="urn:microsoft.com/office/officeart/2005/8/layout/hProcess4"/>
    <dgm:cxn modelId="{2E292FC7-4589-477A-B66D-088A49EB8A42}" type="presParOf" srcId="{7D27BBC6-41F9-4C9A-9245-60B9B940CC5D}" destId="{44409B8F-C21C-481C-AAEA-8E848BE9706D}" srcOrd="0" destOrd="0" presId="urn:microsoft.com/office/officeart/2005/8/layout/hProcess4"/>
    <dgm:cxn modelId="{E6CE7BC0-C8DB-4276-BEAF-389AA70F7399}" type="presParOf" srcId="{7D27BBC6-41F9-4C9A-9245-60B9B940CC5D}" destId="{2C71B995-E5ED-472A-BFC1-451E73822CAB}" srcOrd="1" destOrd="0" presId="urn:microsoft.com/office/officeart/2005/8/layout/hProcess4"/>
    <dgm:cxn modelId="{82A03246-B7F5-4388-AFEA-C54DAD3D9CD0}" type="presParOf" srcId="{7D27BBC6-41F9-4C9A-9245-60B9B940CC5D}" destId="{4203E846-7DB8-48EC-B3F2-6B1F6134718C}" srcOrd="2" destOrd="0" presId="urn:microsoft.com/office/officeart/2005/8/layout/hProcess4"/>
    <dgm:cxn modelId="{EB6B69AE-5E93-4FA5-94CD-E9C09CC03490}" type="presParOf" srcId="{7D27BBC6-41F9-4C9A-9245-60B9B940CC5D}" destId="{CB275310-D761-46CA-99F2-3DBADC129E78}" srcOrd="3" destOrd="0" presId="urn:microsoft.com/office/officeart/2005/8/layout/hProcess4"/>
    <dgm:cxn modelId="{A51AA4E0-84D4-423C-8481-0C3849596772}" type="presParOf" srcId="{7D27BBC6-41F9-4C9A-9245-60B9B940CC5D}" destId="{207A6A49-24B1-496E-9628-FFD02242E938}" srcOrd="4" destOrd="0" presId="urn:microsoft.com/office/officeart/2005/8/layout/hProcess4"/>
    <dgm:cxn modelId="{1EC50D43-CF2E-416A-A2AC-B146F401F14E}" type="presParOf" srcId="{1E8171BF-93AF-49A1-87A5-DDF589D39B22}" destId="{6D645376-B31A-4174-8145-7582A72D974C}" srcOrd="1" destOrd="0" presId="urn:microsoft.com/office/officeart/2005/8/layout/hProcess4"/>
    <dgm:cxn modelId="{4383B979-D0D6-405F-8A65-0C28BFD81226}" type="presParOf" srcId="{1E8171BF-93AF-49A1-87A5-DDF589D39B22}" destId="{FC15F6B1-D2B1-4306-8DE7-324E38C60B60}" srcOrd="2" destOrd="0" presId="urn:microsoft.com/office/officeart/2005/8/layout/hProcess4"/>
    <dgm:cxn modelId="{4691C818-8F56-46D2-9BB8-C45DBDC5EC08}" type="presParOf" srcId="{FC15F6B1-D2B1-4306-8DE7-324E38C60B60}" destId="{4300F022-3F6A-43CF-B279-629A0D55FDA3}" srcOrd="0" destOrd="0" presId="urn:microsoft.com/office/officeart/2005/8/layout/hProcess4"/>
    <dgm:cxn modelId="{3230711C-E2B2-4C75-BD3F-B10E51EA3092}" type="presParOf" srcId="{FC15F6B1-D2B1-4306-8DE7-324E38C60B60}" destId="{864F86E8-5935-4C1E-A3F9-B7F52A87C61E}" srcOrd="1" destOrd="0" presId="urn:microsoft.com/office/officeart/2005/8/layout/hProcess4"/>
    <dgm:cxn modelId="{04DD2A27-4DDB-4D11-84CD-B2340CF8B508}" type="presParOf" srcId="{FC15F6B1-D2B1-4306-8DE7-324E38C60B60}" destId="{5904EF4F-C488-47C5-B394-685FC9F0CBE0}" srcOrd="2" destOrd="0" presId="urn:microsoft.com/office/officeart/2005/8/layout/hProcess4"/>
    <dgm:cxn modelId="{38745548-2F9F-41D7-A2F5-62C4C097CF31}" type="presParOf" srcId="{FC15F6B1-D2B1-4306-8DE7-324E38C60B60}" destId="{2FFF689A-F1CD-4969-B7BE-BDE87C75B6A9}" srcOrd="3" destOrd="0" presId="urn:microsoft.com/office/officeart/2005/8/layout/hProcess4"/>
    <dgm:cxn modelId="{7A207E4C-6542-4682-BDCA-F96CBFDC11BD}" type="presParOf" srcId="{FC15F6B1-D2B1-4306-8DE7-324E38C60B60}" destId="{DF89EE01-F606-47A0-818F-C2B7F635B0E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402811-C1ED-458B-8FA5-D1D83852CF7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15D0977-0F88-4444-991F-DBDA89AB361A}">
      <dgm:prSet phldrT="[Text]"/>
      <dgm:spPr>
        <a:solidFill>
          <a:srgbClr val="D593C7"/>
        </a:solidFill>
      </dgm:spPr>
      <dgm:t>
        <a:bodyPr/>
        <a:lstStyle/>
        <a:p>
          <a:r>
            <a:rPr lang="en-US" b="1" dirty="0">
              <a:latin typeface="Avenir LT Std 45 Book"/>
            </a:rPr>
            <a:t>Total children</a:t>
          </a:r>
        </a:p>
        <a:p>
          <a:r>
            <a:rPr lang="si-LK" b="1" dirty="0">
              <a:latin typeface="Avenir LT Std 45 Book"/>
            </a:rPr>
            <a:t>10,632</a:t>
          </a:r>
          <a:endParaRPr lang="en-US" b="1" dirty="0">
            <a:latin typeface="Avenir LT Std 45 Book"/>
          </a:endParaRPr>
        </a:p>
      </dgm:t>
    </dgm:pt>
    <dgm:pt modelId="{2D272932-5FB9-4F7E-848B-491A42629135}" type="parTrans" cxnId="{2270A484-924B-4B98-9B3D-09EF4378F484}">
      <dgm:prSet/>
      <dgm:spPr/>
      <dgm:t>
        <a:bodyPr/>
        <a:lstStyle/>
        <a:p>
          <a:endParaRPr lang="en-US"/>
        </a:p>
      </dgm:t>
    </dgm:pt>
    <dgm:pt modelId="{7F01A6E9-3ABB-4A91-A447-E1A1478CF192}" type="sibTrans" cxnId="{2270A484-924B-4B98-9B3D-09EF4378F484}">
      <dgm:prSet/>
      <dgm:spPr/>
      <dgm:t>
        <a:bodyPr/>
        <a:lstStyle/>
        <a:p>
          <a:endParaRPr lang="en-US"/>
        </a:p>
      </dgm:t>
    </dgm:pt>
    <dgm:pt modelId="{289C5D8C-DB46-4EE6-B094-38DD1D1B1F7D}">
      <dgm:prSet phldrT="[Text]"/>
      <dgm:spPr>
        <a:solidFill>
          <a:srgbClr val="D593C7"/>
        </a:solidFill>
      </dgm:spPr>
      <dgm:t>
        <a:bodyPr/>
        <a:lstStyle/>
        <a:p>
          <a:r>
            <a:rPr lang="en-US" b="1" dirty="0">
              <a:latin typeface="Avenir LT Std 45 Book"/>
            </a:rPr>
            <a:t>Birth registered</a:t>
          </a:r>
          <a:r>
            <a:rPr lang="si-LK" b="1" dirty="0">
              <a:latin typeface="Avenir LT Std 45 Book"/>
            </a:rPr>
            <a:t> </a:t>
          </a:r>
          <a:endParaRPr lang="en-US" b="1" dirty="0">
            <a:latin typeface="Avenir LT Std 45 Book"/>
          </a:endParaRPr>
        </a:p>
        <a:p>
          <a:r>
            <a:rPr lang="si-LK" b="1" dirty="0">
              <a:latin typeface="Avenir LT Std 45 Book"/>
            </a:rPr>
            <a:t>9,606</a:t>
          </a:r>
          <a:r>
            <a:rPr lang="en-US" b="1" dirty="0">
              <a:latin typeface="Avenir LT Std 45 Book"/>
            </a:rPr>
            <a:t> (90.4%)</a:t>
          </a:r>
        </a:p>
      </dgm:t>
    </dgm:pt>
    <dgm:pt modelId="{273F76A7-E8E1-446B-9A17-1C26C932D3C2}" type="parTrans" cxnId="{AFD81F45-B242-4788-B4B4-AE627FD88AC6}">
      <dgm:prSet/>
      <dgm:spPr>
        <a:ln>
          <a:solidFill>
            <a:srgbClr val="D593C7"/>
          </a:solidFill>
        </a:ln>
      </dgm:spPr>
      <dgm:t>
        <a:bodyPr/>
        <a:lstStyle/>
        <a:p>
          <a:endParaRPr lang="en-US"/>
        </a:p>
      </dgm:t>
    </dgm:pt>
    <dgm:pt modelId="{A12F72DB-778B-4D74-9682-23DCB84E2CD9}" type="sibTrans" cxnId="{AFD81F45-B242-4788-B4B4-AE627FD88AC6}">
      <dgm:prSet/>
      <dgm:spPr/>
      <dgm:t>
        <a:bodyPr/>
        <a:lstStyle/>
        <a:p>
          <a:endParaRPr lang="en-US"/>
        </a:p>
      </dgm:t>
    </dgm:pt>
    <dgm:pt modelId="{02E58320-83F2-42C6-94CF-C4155D7FE44A}">
      <dgm:prSet phldrT="[Text]"/>
      <dgm:spPr>
        <a:solidFill>
          <a:srgbClr val="D593C7"/>
        </a:solidFill>
      </dgm:spPr>
      <dgm:t>
        <a:bodyPr/>
        <a:lstStyle/>
        <a:p>
          <a:r>
            <a:rPr lang="en-US" b="1" dirty="0">
              <a:latin typeface="Avenir LT Std 45 Book"/>
            </a:rPr>
            <a:t>Birth certificate</a:t>
          </a:r>
          <a:r>
            <a:rPr lang="si-LK" b="1" dirty="0">
              <a:latin typeface="Avenir LT Std 45 Book"/>
            </a:rPr>
            <a:t> </a:t>
          </a:r>
          <a:endParaRPr lang="en-US" b="1" dirty="0">
            <a:latin typeface="Avenir LT Std 45 Book"/>
          </a:endParaRPr>
        </a:p>
        <a:p>
          <a:r>
            <a:rPr lang="si-LK" b="1" dirty="0">
              <a:latin typeface="Avenir LT Std 45 Book"/>
            </a:rPr>
            <a:t>9,266</a:t>
          </a:r>
          <a:r>
            <a:rPr lang="en-US" b="1" dirty="0">
              <a:latin typeface="Avenir LT Std 45 Book"/>
            </a:rPr>
            <a:t> (96.5%)</a:t>
          </a:r>
        </a:p>
      </dgm:t>
    </dgm:pt>
    <dgm:pt modelId="{08674D1E-3A41-4029-B49A-67549B2DD251}" type="parTrans" cxnId="{D3154FBC-9661-474E-8BC7-C0DE5D999A69}">
      <dgm:prSet/>
      <dgm:spPr>
        <a:ln>
          <a:solidFill>
            <a:srgbClr val="D593C7"/>
          </a:solidFill>
        </a:ln>
      </dgm:spPr>
      <dgm:t>
        <a:bodyPr/>
        <a:lstStyle/>
        <a:p>
          <a:endParaRPr lang="en-US"/>
        </a:p>
      </dgm:t>
    </dgm:pt>
    <dgm:pt modelId="{8B85761D-8A60-4E81-BEF6-2B2FD9965315}" type="sibTrans" cxnId="{D3154FBC-9661-474E-8BC7-C0DE5D999A69}">
      <dgm:prSet/>
      <dgm:spPr/>
      <dgm:t>
        <a:bodyPr/>
        <a:lstStyle/>
        <a:p>
          <a:endParaRPr lang="en-US"/>
        </a:p>
      </dgm:t>
    </dgm:pt>
    <dgm:pt modelId="{CC123505-F782-49DC-8EED-C3EC10DB792B}">
      <dgm:prSet phldrT="[Text]"/>
      <dgm:spPr>
        <a:solidFill>
          <a:srgbClr val="D593C7"/>
        </a:solidFill>
      </dgm:spPr>
      <dgm:t>
        <a:bodyPr/>
        <a:lstStyle/>
        <a:p>
          <a:r>
            <a:rPr lang="en-US" b="1" dirty="0">
              <a:latin typeface="Avenir LT Std 45 Book"/>
            </a:rPr>
            <a:t>Probable age certificate (</a:t>
          </a:r>
          <a:r>
            <a:rPr lang="si-LK" b="1" dirty="0">
              <a:latin typeface="Avenir LT Std 45 Book"/>
            </a:rPr>
            <a:t>අනුමාන වයස් සහතිකය</a:t>
          </a:r>
          <a:r>
            <a:rPr lang="en-US" b="1" dirty="0">
              <a:latin typeface="Avenir LT Std 45 Book"/>
            </a:rPr>
            <a:t>),</a:t>
          </a:r>
          <a:r>
            <a:rPr lang="si-LK" b="1" dirty="0">
              <a:latin typeface="Avenir LT Std 45 Book"/>
            </a:rPr>
            <a:t> </a:t>
          </a:r>
          <a:endParaRPr lang="en-US" b="1" dirty="0">
            <a:latin typeface="Avenir LT Std 45 Book"/>
          </a:endParaRPr>
        </a:p>
        <a:p>
          <a:r>
            <a:rPr lang="si-LK" b="1" dirty="0">
              <a:latin typeface="Avenir LT Std 45 Book"/>
            </a:rPr>
            <a:t>329</a:t>
          </a:r>
          <a:r>
            <a:rPr lang="en-US" b="1" dirty="0">
              <a:latin typeface="Avenir LT Std 45 Book"/>
            </a:rPr>
            <a:t> (3.4%)</a:t>
          </a:r>
        </a:p>
      </dgm:t>
    </dgm:pt>
    <dgm:pt modelId="{B0A7DB1C-8B13-4CEA-B0EB-4A46BFCC8517}" type="parTrans" cxnId="{7AE7C4E7-FB46-4C45-882A-17AC06566C53}">
      <dgm:prSet/>
      <dgm:spPr>
        <a:ln>
          <a:solidFill>
            <a:srgbClr val="D593C7"/>
          </a:solidFill>
        </a:ln>
      </dgm:spPr>
      <dgm:t>
        <a:bodyPr/>
        <a:lstStyle/>
        <a:p>
          <a:endParaRPr lang="en-US"/>
        </a:p>
      </dgm:t>
    </dgm:pt>
    <dgm:pt modelId="{0857AD5D-D678-4AEA-AF18-3045E659023D}" type="sibTrans" cxnId="{7AE7C4E7-FB46-4C45-882A-17AC06566C53}">
      <dgm:prSet/>
      <dgm:spPr/>
      <dgm:t>
        <a:bodyPr/>
        <a:lstStyle/>
        <a:p>
          <a:endParaRPr lang="en-US"/>
        </a:p>
      </dgm:t>
    </dgm:pt>
    <dgm:pt modelId="{677BECDF-EE62-46BC-91A3-E1722362DBCA}">
      <dgm:prSet phldrT="[Text]"/>
      <dgm:spPr>
        <a:solidFill>
          <a:srgbClr val="D593C7"/>
        </a:solidFill>
      </dgm:spPr>
      <dgm:t>
        <a:bodyPr/>
        <a:lstStyle/>
        <a:p>
          <a:r>
            <a:rPr lang="en-US" b="1" dirty="0">
              <a:latin typeface="Avenir LT Std 45 Book"/>
            </a:rPr>
            <a:t>Birth not registered</a:t>
          </a:r>
        </a:p>
        <a:p>
          <a:r>
            <a:rPr lang="si-LK" b="1" dirty="0">
              <a:latin typeface="Avenir LT Std 45 Book"/>
            </a:rPr>
            <a:t>531 </a:t>
          </a:r>
          <a:r>
            <a:rPr lang="en-US" b="1" dirty="0">
              <a:latin typeface="Avenir LT Std 45 Book"/>
            </a:rPr>
            <a:t>(5.0%)</a:t>
          </a:r>
        </a:p>
      </dgm:t>
    </dgm:pt>
    <dgm:pt modelId="{BED667B4-0A80-4E51-A604-DA3DF3B33A12}" type="parTrans" cxnId="{22DBE820-CBF1-480D-A9A6-2D7CA91BB02B}">
      <dgm:prSet/>
      <dgm:spPr>
        <a:ln>
          <a:solidFill>
            <a:srgbClr val="D593C7"/>
          </a:solidFill>
        </a:ln>
      </dgm:spPr>
      <dgm:t>
        <a:bodyPr/>
        <a:lstStyle/>
        <a:p>
          <a:endParaRPr lang="en-US"/>
        </a:p>
      </dgm:t>
    </dgm:pt>
    <dgm:pt modelId="{05390E31-1000-48EB-8EAF-6CEDFF598161}" type="sibTrans" cxnId="{22DBE820-CBF1-480D-A9A6-2D7CA91BB02B}">
      <dgm:prSet/>
      <dgm:spPr/>
      <dgm:t>
        <a:bodyPr/>
        <a:lstStyle/>
        <a:p>
          <a:endParaRPr lang="en-US"/>
        </a:p>
      </dgm:t>
    </dgm:pt>
    <dgm:pt modelId="{86CA66DF-EE3F-4F14-B3C8-E3C866475324}">
      <dgm:prSet/>
      <dgm:spPr>
        <a:solidFill>
          <a:srgbClr val="D593C7"/>
        </a:solidFill>
      </dgm:spPr>
      <dgm:t>
        <a:bodyPr/>
        <a:lstStyle/>
        <a:p>
          <a:r>
            <a:rPr lang="en-US" b="1" dirty="0">
              <a:latin typeface="Avenir LT Std 45 Book"/>
            </a:rPr>
            <a:t>Not known</a:t>
          </a:r>
        </a:p>
        <a:p>
          <a:r>
            <a:rPr lang="si-LK" b="1" dirty="0">
              <a:latin typeface="Avenir LT Std 45 Book"/>
            </a:rPr>
            <a:t>493</a:t>
          </a:r>
          <a:r>
            <a:rPr lang="en-US" b="1" dirty="0">
              <a:latin typeface="Avenir LT Std 45 Book"/>
            </a:rPr>
            <a:t> (4.6%)</a:t>
          </a:r>
        </a:p>
      </dgm:t>
    </dgm:pt>
    <dgm:pt modelId="{42DF201C-F8BE-4FDC-B00B-47D0217BCB53}" type="parTrans" cxnId="{D6AE5B21-2AF6-4792-9AF4-71EB2DE17893}">
      <dgm:prSet/>
      <dgm:spPr>
        <a:ln>
          <a:solidFill>
            <a:srgbClr val="D593C7"/>
          </a:solidFill>
        </a:ln>
      </dgm:spPr>
      <dgm:t>
        <a:bodyPr/>
        <a:lstStyle/>
        <a:p>
          <a:endParaRPr lang="en-US"/>
        </a:p>
      </dgm:t>
    </dgm:pt>
    <dgm:pt modelId="{5646D643-67EC-4289-A4DF-7B2A56686679}" type="sibTrans" cxnId="{D6AE5B21-2AF6-4792-9AF4-71EB2DE17893}">
      <dgm:prSet/>
      <dgm:spPr/>
      <dgm:t>
        <a:bodyPr/>
        <a:lstStyle/>
        <a:p>
          <a:endParaRPr lang="en-US"/>
        </a:p>
      </dgm:t>
    </dgm:pt>
    <dgm:pt modelId="{035473B2-E42E-418E-8478-31CA4A2908AA}" type="pres">
      <dgm:prSet presAssocID="{ED402811-C1ED-458B-8FA5-D1D83852CF7B}" presName="diagram" presStyleCnt="0">
        <dgm:presLayoutVars>
          <dgm:chPref val="1"/>
          <dgm:dir/>
          <dgm:animOne val="branch"/>
          <dgm:animLvl val="lvl"/>
          <dgm:resizeHandles val="exact"/>
        </dgm:presLayoutVars>
      </dgm:prSet>
      <dgm:spPr/>
    </dgm:pt>
    <dgm:pt modelId="{9237A5C7-5F8E-48F4-A1EC-99BCFFC23A50}" type="pres">
      <dgm:prSet presAssocID="{415D0977-0F88-4444-991F-DBDA89AB361A}" presName="root1" presStyleCnt="0"/>
      <dgm:spPr/>
    </dgm:pt>
    <dgm:pt modelId="{61AF9ECC-DF35-443A-B118-8D207C7DA7F2}" type="pres">
      <dgm:prSet presAssocID="{415D0977-0F88-4444-991F-DBDA89AB361A}" presName="LevelOneTextNode" presStyleLbl="node0" presStyleIdx="0" presStyleCnt="1">
        <dgm:presLayoutVars>
          <dgm:chPref val="3"/>
        </dgm:presLayoutVars>
      </dgm:prSet>
      <dgm:spPr/>
    </dgm:pt>
    <dgm:pt modelId="{9D91A1BF-5FB7-4362-8401-E25F2B121FD0}" type="pres">
      <dgm:prSet presAssocID="{415D0977-0F88-4444-991F-DBDA89AB361A}" presName="level2hierChild" presStyleCnt="0"/>
      <dgm:spPr/>
    </dgm:pt>
    <dgm:pt modelId="{A5841BCD-A26A-416F-B106-A7ADD5593F15}" type="pres">
      <dgm:prSet presAssocID="{273F76A7-E8E1-446B-9A17-1C26C932D3C2}" presName="conn2-1" presStyleLbl="parChTrans1D2" presStyleIdx="0" presStyleCnt="3"/>
      <dgm:spPr/>
    </dgm:pt>
    <dgm:pt modelId="{ED1A3AC5-019A-43BC-BD95-5159BCAE3B98}" type="pres">
      <dgm:prSet presAssocID="{273F76A7-E8E1-446B-9A17-1C26C932D3C2}" presName="connTx" presStyleLbl="parChTrans1D2" presStyleIdx="0" presStyleCnt="3"/>
      <dgm:spPr/>
    </dgm:pt>
    <dgm:pt modelId="{F5CEC5D1-0876-4C06-AAE9-F72FC356171A}" type="pres">
      <dgm:prSet presAssocID="{289C5D8C-DB46-4EE6-B094-38DD1D1B1F7D}" presName="root2" presStyleCnt="0"/>
      <dgm:spPr/>
    </dgm:pt>
    <dgm:pt modelId="{3995AFC8-BEB3-440B-89B6-1CC6FCABFF05}" type="pres">
      <dgm:prSet presAssocID="{289C5D8C-DB46-4EE6-B094-38DD1D1B1F7D}" presName="LevelTwoTextNode" presStyleLbl="node2" presStyleIdx="0" presStyleCnt="3">
        <dgm:presLayoutVars>
          <dgm:chPref val="3"/>
        </dgm:presLayoutVars>
      </dgm:prSet>
      <dgm:spPr/>
    </dgm:pt>
    <dgm:pt modelId="{CA279C40-DCB0-4560-AC48-B6F269DFB572}" type="pres">
      <dgm:prSet presAssocID="{289C5D8C-DB46-4EE6-B094-38DD1D1B1F7D}" presName="level3hierChild" presStyleCnt="0"/>
      <dgm:spPr/>
    </dgm:pt>
    <dgm:pt modelId="{16583D7C-9B10-442D-8D37-F838E6B098D3}" type="pres">
      <dgm:prSet presAssocID="{08674D1E-3A41-4029-B49A-67549B2DD251}" presName="conn2-1" presStyleLbl="parChTrans1D3" presStyleIdx="0" presStyleCnt="2"/>
      <dgm:spPr/>
    </dgm:pt>
    <dgm:pt modelId="{2C22B7C8-5767-42B4-9A12-0784017B602D}" type="pres">
      <dgm:prSet presAssocID="{08674D1E-3A41-4029-B49A-67549B2DD251}" presName="connTx" presStyleLbl="parChTrans1D3" presStyleIdx="0" presStyleCnt="2"/>
      <dgm:spPr/>
    </dgm:pt>
    <dgm:pt modelId="{1311031B-BED5-4831-AF23-10263B24F06B}" type="pres">
      <dgm:prSet presAssocID="{02E58320-83F2-42C6-94CF-C4155D7FE44A}" presName="root2" presStyleCnt="0"/>
      <dgm:spPr/>
    </dgm:pt>
    <dgm:pt modelId="{0DED5766-6193-4DDA-B07B-C4D56EECB0D9}" type="pres">
      <dgm:prSet presAssocID="{02E58320-83F2-42C6-94CF-C4155D7FE44A}" presName="LevelTwoTextNode" presStyleLbl="node3" presStyleIdx="0" presStyleCnt="2">
        <dgm:presLayoutVars>
          <dgm:chPref val="3"/>
        </dgm:presLayoutVars>
      </dgm:prSet>
      <dgm:spPr/>
    </dgm:pt>
    <dgm:pt modelId="{417572B2-145A-4D8D-A63F-611D70F2CF5E}" type="pres">
      <dgm:prSet presAssocID="{02E58320-83F2-42C6-94CF-C4155D7FE44A}" presName="level3hierChild" presStyleCnt="0"/>
      <dgm:spPr/>
    </dgm:pt>
    <dgm:pt modelId="{87AADEF8-BE83-4202-AFA2-1414B43E1BD7}" type="pres">
      <dgm:prSet presAssocID="{B0A7DB1C-8B13-4CEA-B0EB-4A46BFCC8517}" presName="conn2-1" presStyleLbl="parChTrans1D3" presStyleIdx="1" presStyleCnt="2"/>
      <dgm:spPr/>
    </dgm:pt>
    <dgm:pt modelId="{3E784505-0297-4E10-AC28-54EF4B17AB2A}" type="pres">
      <dgm:prSet presAssocID="{B0A7DB1C-8B13-4CEA-B0EB-4A46BFCC8517}" presName="connTx" presStyleLbl="parChTrans1D3" presStyleIdx="1" presStyleCnt="2"/>
      <dgm:spPr/>
    </dgm:pt>
    <dgm:pt modelId="{E3929B69-A0E9-4568-AD62-E3AAB6DCABA0}" type="pres">
      <dgm:prSet presAssocID="{CC123505-F782-49DC-8EED-C3EC10DB792B}" presName="root2" presStyleCnt="0"/>
      <dgm:spPr/>
    </dgm:pt>
    <dgm:pt modelId="{4FCEA071-829A-4217-BFBF-E5BB80E96693}" type="pres">
      <dgm:prSet presAssocID="{CC123505-F782-49DC-8EED-C3EC10DB792B}" presName="LevelTwoTextNode" presStyleLbl="node3" presStyleIdx="1" presStyleCnt="2">
        <dgm:presLayoutVars>
          <dgm:chPref val="3"/>
        </dgm:presLayoutVars>
      </dgm:prSet>
      <dgm:spPr/>
    </dgm:pt>
    <dgm:pt modelId="{A0062397-69EC-4DE7-9AAC-167C8F374D21}" type="pres">
      <dgm:prSet presAssocID="{CC123505-F782-49DC-8EED-C3EC10DB792B}" presName="level3hierChild" presStyleCnt="0"/>
      <dgm:spPr/>
    </dgm:pt>
    <dgm:pt modelId="{B53A436F-AE39-412D-B45C-215F503E3DC3}" type="pres">
      <dgm:prSet presAssocID="{BED667B4-0A80-4E51-A604-DA3DF3B33A12}" presName="conn2-1" presStyleLbl="parChTrans1D2" presStyleIdx="1" presStyleCnt="3"/>
      <dgm:spPr/>
    </dgm:pt>
    <dgm:pt modelId="{D6DF7239-B6F8-4ABB-BA65-329AFA981288}" type="pres">
      <dgm:prSet presAssocID="{BED667B4-0A80-4E51-A604-DA3DF3B33A12}" presName="connTx" presStyleLbl="parChTrans1D2" presStyleIdx="1" presStyleCnt="3"/>
      <dgm:spPr/>
    </dgm:pt>
    <dgm:pt modelId="{90513A71-9809-4F01-AED4-D5E6840984D2}" type="pres">
      <dgm:prSet presAssocID="{677BECDF-EE62-46BC-91A3-E1722362DBCA}" presName="root2" presStyleCnt="0"/>
      <dgm:spPr/>
    </dgm:pt>
    <dgm:pt modelId="{C7B0F77B-2ED9-42C7-B099-BAEA01D3D719}" type="pres">
      <dgm:prSet presAssocID="{677BECDF-EE62-46BC-91A3-E1722362DBCA}" presName="LevelTwoTextNode" presStyleLbl="node2" presStyleIdx="1" presStyleCnt="3">
        <dgm:presLayoutVars>
          <dgm:chPref val="3"/>
        </dgm:presLayoutVars>
      </dgm:prSet>
      <dgm:spPr/>
    </dgm:pt>
    <dgm:pt modelId="{57766EC2-EA97-44C0-8B85-7DC5BB5CFAE1}" type="pres">
      <dgm:prSet presAssocID="{677BECDF-EE62-46BC-91A3-E1722362DBCA}" presName="level3hierChild" presStyleCnt="0"/>
      <dgm:spPr/>
    </dgm:pt>
    <dgm:pt modelId="{A6C99CF8-C8CC-4294-9B48-858A1F88E9DC}" type="pres">
      <dgm:prSet presAssocID="{42DF201C-F8BE-4FDC-B00B-47D0217BCB53}" presName="conn2-1" presStyleLbl="parChTrans1D2" presStyleIdx="2" presStyleCnt="3"/>
      <dgm:spPr/>
    </dgm:pt>
    <dgm:pt modelId="{384EAB91-525A-4EB7-8CF7-3632260573E4}" type="pres">
      <dgm:prSet presAssocID="{42DF201C-F8BE-4FDC-B00B-47D0217BCB53}" presName="connTx" presStyleLbl="parChTrans1D2" presStyleIdx="2" presStyleCnt="3"/>
      <dgm:spPr/>
    </dgm:pt>
    <dgm:pt modelId="{8F4126F4-5702-43F2-BC00-6C6731AB66C2}" type="pres">
      <dgm:prSet presAssocID="{86CA66DF-EE3F-4F14-B3C8-E3C866475324}" presName="root2" presStyleCnt="0"/>
      <dgm:spPr/>
    </dgm:pt>
    <dgm:pt modelId="{A5E9BD83-0829-49AA-82B8-D1B73ED770E1}" type="pres">
      <dgm:prSet presAssocID="{86CA66DF-EE3F-4F14-B3C8-E3C866475324}" presName="LevelTwoTextNode" presStyleLbl="node2" presStyleIdx="2" presStyleCnt="3" custLinFactNeighborX="-2660" custLinFactNeighborY="-1330">
        <dgm:presLayoutVars>
          <dgm:chPref val="3"/>
        </dgm:presLayoutVars>
      </dgm:prSet>
      <dgm:spPr/>
    </dgm:pt>
    <dgm:pt modelId="{3B625EA2-AAEA-4E82-8695-DEB14BE5722B}" type="pres">
      <dgm:prSet presAssocID="{86CA66DF-EE3F-4F14-B3C8-E3C866475324}" presName="level3hierChild" presStyleCnt="0"/>
      <dgm:spPr/>
    </dgm:pt>
  </dgm:ptLst>
  <dgm:cxnLst>
    <dgm:cxn modelId="{22EBE901-1686-4071-8D86-33F324F58E6C}" type="presOf" srcId="{08674D1E-3A41-4029-B49A-67549B2DD251}" destId="{2C22B7C8-5767-42B4-9A12-0784017B602D}" srcOrd="1" destOrd="0" presId="urn:microsoft.com/office/officeart/2005/8/layout/hierarchy2"/>
    <dgm:cxn modelId="{22DBE820-CBF1-480D-A9A6-2D7CA91BB02B}" srcId="{415D0977-0F88-4444-991F-DBDA89AB361A}" destId="{677BECDF-EE62-46BC-91A3-E1722362DBCA}" srcOrd="1" destOrd="0" parTransId="{BED667B4-0A80-4E51-A604-DA3DF3B33A12}" sibTransId="{05390E31-1000-48EB-8EAF-6CEDFF598161}"/>
    <dgm:cxn modelId="{D6AE5B21-2AF6-4792-9AF4-71EB2DE17893}" srcId="{415D0977-0F88-4444-991F-DBDA89AB361A}" destId="{86CA66DF-EE3F-4F14-B3C8-E3C866475324}" srcOrd="2" destOrd="0" parTransId="{42DF201C-F8BE-4FDC-B00B-47D0217BCB53}" sibTransId="{5646D643-67EC-4289-A4DF-7B2A56686679}"/>
    <dgm:cxn modelId="{1CF3AC26-F1D1-4911-BA49-BF589971DD28}" type="presOf" srcId="{02E58320-83F2-42C6-94CF-C4155D7FE44A}" destId="{0DED5766-6193-4DDA-B07B-C4D56EECB0D9}" srcOrd="0" destOrd="0" presId="urn:microsoft.com/office/officeart/2005/8/layout/hierarchy2"/>
    <dgm:cxn modelId="{1D7F852B-7491-4FED-ABEF-FF4A9289BE46}" type="presOf" srcId="{CC123505-F782-49DC-8EED-C3EC10DB792B}" destId="{4FCEA071-829A-4217-BFBF-E5BB80E96693}" srcOrd="0" destOrd="0" presId="urn:microsoft.com/office/officeart/2005/8/layout/hierarchy2"/>
    <dgm:cxn modelId="{9010B631-F523-4D03-9428-CB35C2DA0B7F}" type="presOf" srcId="{ED402811-C1ED-458B-8FA5-D1D83852CF7B}" destId="{035473B2-E42E-418E-8478-31CA4A2908AA}" srcOrd="0" destOrd="0" presId="urn:microsoft.com/office/officeart/2005/8/layout/hierarchy2"/>
    <dgm:cxn modelId="{3377603A-1500-4FC6-8FF9-4AF9857395A0}" type="presOf" srcId="{289C5D8C-DB46-4EE6-B094-38DD1D1B1F7D}" destId="{3995AFC8-BEB3-440B-89B6-1CC6FCABFF05}" srcOrd="0" destOrd="0" presId="urn:microsoft.com/office/officeart/2005/8/layout/hierarchy2"/>
    <dgm:cxn modelId="{5AED993C-295A-4E0F-8E44-D0F98925BB3E}" type="presOf" srcId="{273F76A7-E8E1-446B-9A17-1C26C932D3C2}" destId="{A5841BCD-A26A-416F-B106-A7ADD5593F15}" srcOrd="0" destOrd="0" presId="urn:microsoft.com/office/officeart/2005/8/layout/hierarchy2"/>
    <dgm:cxn modelId="{ECEA2544-297E-44EB-A9FF-A64C5883AAA8}" type="presOf" srcId="{86CA66DF-EE3F-4F14-B3C8-E3C866475324}" destId="{A5E9BD83-0829-49AA-82B8-D1B73ED770E1}" srcOrd="0" destOrd="0" presId="urn:microsoft.com/office/officeart/2005/8/layout/hierarchy2"/>
    <dgm:cxn modelId="{5A264E44-09D0-4B2C-B1FB-4B4A9F3C2696}" type="presOf" srcId="{B0A7DB1C-8B13-4CEA-B0EB-4A46BFCC8517}" destId="{87AADEF8-BE83-4202-AFA2-1414B43E1BD7}" srcOrd="0" destOrd="0" presId="urn:microsoft.com/office/officeart/2005/8/layout/hierarchy2"/>
    <dgm:cxn modelId="{AFD81F45-B242-4788-B4B4-AE627FD88AC6}" srcId="{415D0977-0F88-4444-991F-DBDA89AB361A}" destId="{289C5D8C-DB46-4EE6-B094-38DD1D1B1F7D}" srcOrd="0" destOrd="0" parTransId="{273F76A7-E8E1-446B-9A17-1C26C932D3C2}" sibTransId="{A12F72DB-778B-4D74-9682-23DCB84E2CD9}"/>
    <dgm:cxn modelId="{FDEC0A4B-4235-4B56-90AF-ED6AF48783FF}" type="presOf" srcId="{273F76A7-E8E1-446B-9A17-1C26C932D3C2}" destId="{ED1A3AC5-019A-43BC-BD95-5159BCAE3B98}" srcOrd="1" destOrd="0" presId="urn:microsoft.com/office/officeart/2005/8/layout/hierarchy2"/>
    <dgm:cxn modelId="{07F4DF6E-520F-4D07-A83E-2AA7F3C1C810}" type="presOf" srcId="{677BECDF-EE62-46BC-91A3-E1722362DBCA}" destId="{C7B0F77B-2ED9-42C7-B099-BAEA01D3D719}" srcOrd="0" destOrd="0" presId="urn:microsoft.com/office/officeart/2005/8/layout/hierarchy2"/>
    <dgm:cxn modelId="{2270A484-924B-4B98-9B3D-09EF4378F484}" srcId="{ED402811-C1ED-458B-8FA5-D1D83852CF7B}" destId="{415D0977-0F88-4444-991F-DBDA89AB361A}" srcOrd="0" destOrd="0" parTransId="{2D272932-5FB9-4F7E-848B-491A42629135}" sibTransId="{7F01A6E9-3ABB-4A91-A447-E1A1478CF192}"/>
    <dgm:cxn modelId="{D9FBC891-D82C-4997-AA0D-8E5DEB35AE8F}" type="presOf" srcId="{BED667B4-0A80-4E51-A604-DA3DF3B33A12}" destId="{D6DF7239-B6F8-4ABB-BA65-329AFA981288}" srcOrd="1" destOrd="0" presId="urn:microsoft.com/office/officeart/2005/8/layout/hierarchy2"/>
    <dgm:cxn modelId="{FA8CC498-63C3-482D-B13B-3624B5C0A5CA}" type="presOf" srcId="{42DF201C-F8BE-4FDC-B00B-47D0217BCB53}" destId="{A6C99CF8-C8CC-4294-9B48-858A1F88E9DC}" srcOrd="0" destOrd="0" presId="urn:microsoft.com/office/officeart/2005/8/layout/hierarchy2"/>
    <dgm:cxn modelId="{CEA3F3AD-3075-4611-981F-F597D7F3F774}" type="presOf" srcId="{415D0977-0F88-4444-991F-DBDA89AB361A}" destId="{61AF9ECC-DF35-443A-B118-8D207C7DA7F2}" srcOrd="0" destOrd="0" presId="urn:microsoft.com/office/officeart/2005/8/layout/hierarchy2"/>
    <dgm:cxn modelId="{77EF83BA-50F8-4810-B628-3877BA725190}" type="presOf" srcId="{08674D1E-3A41-4029-B49A-67549B2DD251}" destId="{16583D7C-9B10-442D-8D37-F838E6B098D3}" srcOrd="0" destOrd="0" presId="urn:microsoft.com/office/officeart/2005/8/layout/hierarchy2"/>
    <dgm:cxn modelId="{D3154FBC-9661-474E-8BC7-C0DE5D999A69}" srcId="{289C5D8C-DB46-4EE6-B094-38DD1D1B1F7D}" destId="{02E58320-83F2-42C6-94CF-C4155D7FE44A}" srcOrd="0" destOrd="0" parTransId="{08674D1E-3A41-4029-B49A-67549B2DD251}" sibTransId="{8B85761D-8A60-4E81-BEF6-2B2FD9965315}"/>
    <dgm:cxn modelId="{2F6527C2-B831-449E-928B-3CCD244CA057}" type="presOf" srcId="{42DF201C-F8BE-4FDC-B00B-47D0217BCB53}" destId="{384EAB91-525A-4EB7-8CF7-3632260573E4}" srcOrd="1" destOrd="0" presId="urn:microsoft.com/office/officeart/2005/8/layout/hierarchy2"/>
    <dgm:cxn modelId="{0970F6C3-A1C7-4FFD-95EF-CB76E92A2C86}" type="presOf" srcId="{BED667B4-0A80-4E51-A604-DA3DF3B33A12}" destId="{B53A436F-AE39-412D-B45C-215F503E3DC3}" srcOrd="0" destOrd="0" presId="urn:microsoft.com/office/officeart/2005/8/layout/hierarchy2"/>
    <dgm:cxn modelId="{7AE7C4E7-FB46-4C45-882A-17AC06566C53}" srcId="{289C5D8C-DB46-4EE6-B094-38DD1D1B1F7D}" destId="{CC123505-F782-49DC-8EED-C3EC10DB792B}" srcOrd="1" destOrd="0" parTransId="{B0A7DB1C-8B13-4CEA-B0EB-4A46BFCC8517}" sibTransId="{0857AD5D-D678-4AEA-AF18-3045E659023D}"/>
    <dgm:cxn modelId="{30C8B8F4-5791-441F-8B66-C9C5706642AB}" type="presOf" srcId="{B0A7DB1C-8B13-4CEA-B0EB-4A46BFCC8517}" destId="{3E784505-0297-4E10-AC28-54EF4B17AB2A}" srcOrd="1" destOrd="0" presId="urn:microsoft.com/office/officeart/2005/8/layout/hierarchy2"/>
    <dgm:cxn modelId="{548DD234-CC80-4422-9AAF-EB1C482F5ECE}" type="presParOf" srcId="{035473B2-E42E-418E-8478-31CA4A2908AA}" destId="{9237A5C7-5F8E-48F4-A1EC-99BCFFC23A50}" srcOrd="0" destOrd="0" presId="urn:microsoft.com/office/officeart/2005/8/layout/hierarchy2"/>
    <dgm:cxn modelId="{4E795978-124E-43B9-9594-6232ADA2EECA}" type="presParOf" srcId="{9237A5C7-5F8E-48F4-A1EC-99BCFFC23A50}" destId="{61AF9ECC-DF35-443A-B118-8D207C7DA7F2}" srcOrd="0" destOrd="0" presId="urn:microsoft.com/office/officeart/2005/8/layout/hierarchy2"/>
    <dgm:cxn modelId="{BC4821D1-9B24-4CD8-A8F4-6C85447E1C3F}" type="presParOf" srcId="{9237A5C7-5F8E-48F4-A1EC-99BCFFC23A50}" destId="{9D91A1BF-5FB7-4362-8401-E25F2B121FD0}" srcOrd="1" destOrd="0" presId="urn:microsoft.com/office/officeart/2005/8/layout/hierarchy2"/>
    <dgm:cxn modelId="{B1C5BA9D-A618-4834-BFA4-0353E0FD0ECC}" type="presParOf" srcId="{9D91A1BF-5FB7-4362-8401-E25F2B121FD0}" destId="{A5841BCD-A26A-416F-B106-A7ADD5593F15}" srcOrd="0" destOrd="0" presId="urn:microsoft.com/office/officeart/2005/8/layout/hierarchy2"/>
    <dgm:cxn modelId="{84A55575-E5BB-4386-91DC-0763D0FD638E}" type="presParOf" srcId="{A5841BCD-A26A-416F-B106-A7ADD5593F15}" destId="{ED1A3AC5-019A-43BC-BD95-5159BCAE3B98}" srcOrd="0" destOrd="0" presId="urn:microsoft.com/office/officeart/2005/8/layout/hierarchy2"/>
    <dgm:cxn modelId="{EEDC3F2A-9018-41E0-80AE-E6D079E533CD}" type="presParOf" srcId="{9D91A1BF-5FB7-4362-8401-E25F2B121FD0}" destId="{F5CEC5D1-0876-4C06-AAE9-F72FC356171A}" srcOrd="1" destOrd="0" presId="urn:microsoft.com/office/officeart/2005/8/layout/hierarchy2"/>
    <dgm:cxn modelId="{C3E63D84-4970-4742-8341-FD99A9F477B4}" type="presParOf" srcId="{F5CEC5D1-0876-4C06-AAE9-F72FC356171A}" destId="{3995AFC8-BEB3-440B-89B6-1CC6FCABFF05}" srcOrd="0" destOrd="0" presId="urn:microsoft.com/office/officeart/2005/8/layout/hierarchy2"/>
    <dgm:cxn modelId="{8E383955-FDF6-42AE-817D-D00E535FD214}" type="presParOf" srcId="{F5CEC5D1-0876-4C06-AAE9-F72FC356171A}" destId="{CA279C40-DCB0-4560-AC48-B6F269DFB572}" srcOrd="1" destOrd="0" presId="urn:microsoft.com/office/officeart/2005/8/layout/hierarchy2"/>
    <dgm:cxn modelId="{6E707323-E136-41BB-BD20-FB234DA103B7}" type="presParOf" srcId="{CA279C40-DCB0-4560-AC48-B6F269DFB572}" destId="{16583D7C-9B10-442D-8D37-F838E6B098D3}" srcOrd="0" destOrd="0" presId="urn:microsoft.com/office/officeart/2005/8/layout/hierarchy2"/>
    <dgm:cxn modelId="{54A2CB67-10D7-4F5E-9221-A9F8018A9C8D}" type="presParOf" srcId="{16583D7C-9B10-442D-8D37-F838E6B098D3}" destId="{2C22B7C8-5767-42B4-9A12-0784017B602D}" srcOrd="0" destOrd="0" presId="urn:microsoft.com/office/officeart/2005/8/layout/hierarchy2"/>
    <dgm:cxn modelId="{A9320682-FBEE-48A8-AB96-ACAA135DC341}" type="presParOf" srcId="{CA279C40-DCB0-4560-AC48-B6F269DFB572}" destId="{1311031B-BED5-4831-AF23-10263B24F06B}" srcOrd="1" destOrd="0" presId="urn:microsoft.com/office/officeart/2005/8/layout/hierarchy2"/>
    <dgm:cxn modelId="{61FFF98A-4544-4E85-B040-B70363F57B44}" type="presParOf" srcId="{1311031B-BED5-4831-AF23-10263B24F06B}" destId="{0DED5766-6193-4DDA-B07B-C4D56EECB0D9}" srcOrd="0" destOrd="0" presId="urn:microsoft.com/office/officeart/2005/8/layout/hierarchy2"/>
    <dgm:cxn modelId="{A6E60B98-5A19-4938-9799-8A248A5C312B}" type="presParOf" srcId="{1311031B-BED5-4831-AF23-10263B24F06B}" destId="{417572B2-145A-4D8D-A63F-611D70F2CF5E}" srcOrd="1" destOrd="0" presId="urn:microsoft.com/office/officeart/2005/8/layout/hierarchy2"/>
    <dgm:cxn modelId="{D6CC387E-A89B-4B96-A35D-5AB78CA54C53}" type="presParOf" srcId="{CA279C40-DCB0-4560-AC48-B6F269DFB572}" destId="{87AADEF8-BE83-4202-AFA2-1414B43E1BD7}" srcOrd="2" destOrd="0" presId="urn:microsoft.com/office/officeart/2005/8/layout/hierarchy2"/>
    <dgm:cxn modelId="{9D899DFE-A4FB-4660-AD25-A86E431A0D08}" type="presParOf" srcId="{87AADEF8-BE83-4202-AFA2-1414B43E1BD7}" destId="{3E784505-0297-4E10-AC28-54EF4B17AB2A}" srcOrd="0" destOrd="0" presId="urn:microsoft.com/office/officeart/2005/8/layout/hierarchy2"/>
    <dgm:cxn modelId="{6C328CA0-AB9A-46B4-923C-0B3762800422}" type="presParOf" srcId="{CA279C40-DCB0-4560-AC48-B6F269DFB572}" destId="{E3929B69-A0E9-4568-AD62-E3AAB6DCABA0}" srcOrd="3" destOrd="0" presId="urn:microsoft.com/office/officeart/2005/8/layout/hierarchy2"/>
    <dgm:cxn modelId="{84D8ECFA-B89B-4359-8C01-7C1D0DBFD19B}" type="presParOf" srcId="{E3929B69-A0E9-4568-AD62-E3AAB6DCABA0}" destId="{4FCEA071-829A-4217-BFBF-E5BB80E96693}" srcOrd="0" destOrd="0" presId="urn:microsoft.com/office/officeart/2005/8/layout/hierarchy2"/>
    <dgm:cxn modelId="{7325218E-4C3A-42B8-907A-BD464C7AAC59}" type="presParOf" srcId="{E3929B69-A0E9-4568-AD62-E3AAB6DCABA0}" destId="{A0062397-69EC-4DE7-9AAC-167C8F374D21}" srcOrd="1" destOrd="0" presId="urn:microsoft.com/office/officeart/2005/8/layout/hierarchy2"/>
    <dgm:cxn modelId="{0FD5149C-EA2C-4B4B-98E8-9E06594E99AA}" type="presParOf" srcId="{9D91A1BF-5FB7-4362-8401-E25F2B121FD0}" destId="{B53A436F-AE39-412D-B45C-215F503E3DC3}" srcOrd="2" destOrd="0" presId="urn:microsoft.com/office/officeart/2005/8/layout/hierarchy2"/>
    <dgm:cxn modelId="{B5A52C53-BAE8-4166-A620-3249F2B5D101}" type="presParOf" srcId="{B53A436F-AE39-412D-B45C-215F503E3DC3}" destId="{D6DF7239-B6F8-4ABB-BA65-329AFA981288}" srcOrd="0" destOrd="0" presId="urn:microsoft.com/office/officeart/2005/8/layout/hierarchy2"/>
    <dgm:cxn modelId="{02AAAE5C-8B96-4D16-9AEC-2CE763A37515}" type="presParOf" srcId="{9D91A1BF-5FB7-4362-8401-E25F2B121FD0}" destId="{90513A71-9809-4F01-AED4-D5E6840984D2}" srcOrd="3" destOrd="0" presId="urn:microsoft.com/office/officeart/2005/8/layout/hierarchy2"/>
    <dgm:cxn modelId="{56ADFCC8-1637-45C5-B4CA-B5BE837A2A80}" type="presParOf" srcId="{90513A71-9809-4F01-AED4-D5E6840984D2}" destId="{C7B0F77B-2ED9-42C7-B099-BAEA01D3D719}" srcOrd="0" destOrd="0" presId="urn:microsoft.com/office/officeart/2005/8/layout/hierarchy2"/>
    <dgm:cxn modelId="{679FAA58-FDE4-4EFE-910C-D8FCD281A8D9}" type="presParOf" srcId="{90513A71-9809-4F01-AED4-D5E6840984D2}" destId="{57766EC2-EA97-44C0-8B85-7DC5BB5CFAE1}" srcOrd="1" destOrd="0" presId="urn:microsoft.com/office/officeart/2005/8/layout/hierarchy2"/>
    <dgm:cxn modelId="{4F164F11-AE07-4251-96ED-8DB9719BA825}" type="presParOf" srcId="{9D91A1BF-5FB7-4362-8401-E25F2B121FD0}" destId="{A6C99CF8-C8CC-4294-9B48-858A1F88E9DC}" srcOrd="4" destOrd="0" presId="urn:microsoft.com/office/officeart/2005/8/layout/hierarchy2"/>
    <dgm:cxn modelId="{F4C35F24-9A10-40D4-AA74-EAD4DF8ECC6B}" type="presParOf" srcId="{A6C99CF8-C8CC-4294-9B48-858A1F88E9DC}" destId="{384EAB91-525A-4EB7-8CF7-3632260573E4}" srcOrd="0" destOrd="0" presId="urn:microsoft.com/office/officeart/2005/8/layout/hierarchy2"/>
    <dgm:cxn modelId="{DBEDC3B3-30C9-48BA-82B9-6CC68D4D376C}" type="presParOf" srcId="{9D91A1BF-5FB7-4362-8401-E25F2B121FD0}" destId="{8F4126F4-5702-43F2-BC00-6C6731AB66C2}" srcOrd="5" destOrd="0" presId="urn:microsoft.com/office/officeart/2005/8/layout/hierarchy2"/>
    <dgm:cxn modelId="{D9A48B85-608D-468D-9877-A35261D717F6}" type="presParOf" srcId="{8F4126F4-5702-43F2-BC00-6C6731AB66C2}" destId="{A5E9BD83-0829-49AA-82B8-D1B73ED770E1}" srcOrd="0" destOrd="0" presId="urn:microsoft.com/office/officeart/2005/8/layout/hierarchy2"/>
    <dgm:cxn modelId="{53B53C66-907A-4412-92C4-1AA63FD5D10B}" type="presParOf" srcId="{8F4126F4-5702-43F2-BC00-6C6731AB66C2}" destId="{3B625EA2-AAEA-4E82-8695-DEB14BE5722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F1C479-1C5C-4985-82F6-FCF0C697D7F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6BCBE1B-37EF-45A0-9011-7A9F1782ED2F}">
      <dgm:prSet phldrT="[Text]" custT="1"/>
      <dgm:spPr>
        <a:solidFill>
          <a:srgbClr val="D593C7"/>
        </a:solidFill>
      </dgm:spPr>
      <dgm:t>
        <a:bodyPr/>
        <a:lstStyle/>
        <a:p>
          <a:r>
            <a:rPr lang="en-US" sz="2900" dirty="0">
              <a:latin typeface="Avenir LT Std 45 Book" panose="020B0502020203020204" pitchFamily="34" charset="0"/>
            </a:rPr>
            <a:t>Whether the mother is a minor at child birth (</a:t>
          </a:r>
          <a:r>
            <a:rPr lang="si-LK" sz="2900" dirty="0">
              <a:latin typeface="Avenir LT Std 45 Book" panose="020B0502020203020204" pitchFamily="34" charset="0"/>
            </a:rPr>
            <a:t>ළමයා උපදින විට මව බාල වයස් කාරියක්ද?</a:t>
          </a:r>
          <a:r>
            <a:rPr lang="en-US" sz="2900" dirty="0">
              <a:latin typeface="Avenir LT Std 45 Book" panose="020B0502020203020204" pitchFamily="34" charset="0"/>
            </a:rPr>
            <a:t>)</a:t>
          </a:r>
        </a:p>
      </dgm:t>
    </dgm:pt>
    <dgm:pt modelId="{8EE25F3A-E4EF-4C08-8966-C68AB969D0CB}" type="parTrans" cxnId="{A34F0BB4-F44E-4743-8B93-2157C03F177F}">
      <dgm:prSet/>
      <dgm:spPr/>
      <dgm:t>
        <a:bodyPr/>
        <a:lstStyle/>
        <a:p>
          <a:endParaRPr lang="en-US">
            <a:latin typeface="Avenir LT Std 45 Book" panose="020B0502020203020204" pitchFamily="34" charset="0"/>
          </a:endParaRPr>
        </a:p>
      </dgm:t>
    </dgm:pt>
    <dgm:pt modelId="{B409BE92-9166-47BA-BC21-6099A6B3CBF7}" type="sibTrans" cxnId="{A34F0BB4-F44E-4743-8B93-2157C03F177F}">
      <dgm:prSet/>
      <dgm:spPr/>
      <dgm:t>
        <a:bodyPr/>
        <a:lstStyle/>
        <a:p>
          <a:endParaRPr lang="en-US">
            <a:latin typeface="Avenir LT Std 45 Book" panose="020B0502020203020204" pitchFamily="34" charset="0"/>
          </a:endParaRPr>
        </a:p>
      </dgm:t>
    </dgm:pt>
    <dgm:pt modelId="{C0EEDB3D-23A2-470A-9447-24FD68D1C933}">
      <dgm:prSet phldrT="[Text]" custT="1"/>
      <dgm:spPr>
        <a:solidFill>
          <a:srgbClr val="F4CEE5">
            <a:alpha val="90000"/>
          </a:srgbClr>
        </a:solidFill>
      </dgm:spPr>
      <dgm:t>
        <a:bodyPr anchor="ctr" anchorCtr="0"/>
        <a:lstStyle/>
        <a:p>
          <a:r>
            <a:rPr lang="en-US" sz="2800" dirty="0">
              <a:solidFill>
                <a:srgbClr val="713365"/>
              </a:solidFill>
              <a:latin typeface="Avenir LT Std 45 Book" panose="020B0502020203020204" pitchFamily="34" charset="0"/>
            </a:rPr>
            <a:t>Yes, 898 (8.4%)</a:t>
          </a:r>
        </a:p>
      </dgm:t>
    </dgm:pt>
    <dgm:pt modelId="{A27F1D95-4C3D-4786-8033-99C128672CA2}" type="parTrans" cxnId="{C1E315BE-ACB5-45B5-A5E8-7357FC84DF6B}">
      <dgm:prSet/>
      <dgm:spPr/>
      <dgm:t>
        <a:bodyPr/>
        <a:lstStyle/>
        <a:p>
          <a:endParaRPr lang="en-US">
            <a:latin typeface="Avenir LT Std 45 Book" panose="020B0502020203020204" pitchFamily="34" charset="0"/>
          </a:endParaRPr>
        </a:p>
      </dgm:t>
    </dgm:pt>
    <dgm:pt modelId="{C7E02F9C-371D-4D26-A4A9-6778AE2DF456}" type="sibTrans" cxnId="{C1E315BE-ACB5-45B5-A5E8-7357FC84DF6B}">
      <dgm:prSet/>
      <dgm:spPr/>
      <dgm:t>
        <a:bodyPr/>
        <a:lstStyle/>
        <a:p>
          <a:endParaRPr lang="en-US">
            <a:latin typeface="Avenir LT Std 45 Book" panose="020B0502020203020204" pitchFamily="34" charset="0"/>
          </a:endParaRPr>
        </a:p>
      </dgm:t>
    </dgm:pt>
    <dgm:pt modelId="{D2DFD17E-ADB1-4428-8AD8-CF685658E0BB}">
      <dgm:prSet phldrT="[Text]"/>
      <dgm:spPr>
        <a:solidFill>
          <a:srgbClr val="D593C7"/>
        </a:solidFill>
      </dgm:spPr>
      <dgm:t>
        <a:bodyPr/>
        <a:lstStyle/>
        <a:p>
          <a:r>
            <a:rPr lang="en-US" dirty="0">
              <a:latin typeface="Avenir LT Std 45 Book" panose="020B0502020203020204" pitchFamily="34" charset="0"/>
            </a:rPr>
            <a:t>Whether the child born out of wedlock (</a:t>
          </a:r>
          <a:r>
            <a:rPr lang="si-LK" dirty="0">
              <a:solidFill>
                <a:schemeClr val="bg1"/>
              </a:solidFill>
              <a:latin typeface="Avenir LT Std 45 Book" panose="020B0502020203020204" pitchFamily="34" charset="0"/>
            </a:rPr>
            <a:t>ළමයා අවිවාහක මවකට දාව උපන්නේ ද?</a:t>
          </a:r>
          <a:r>
            <a:rPr lang="en-US" dirty="0">
              <a:solidFill>
                <a:schemeClr val="bg1"/>
              </a:solidFill>
              <a:latin typeface="Avenir LT Std 45 Book" panose="020B0502020203020204" pitchFamily="34" charset="0"/>
            </a:rPr>
            <a:t>)</a:t>
          </a:r>
        </a:p>
      </dgm:t>
    </dgm:pt>
    <dgm:pt modelId="{6A8DFA8D-1DA1-4216-A8EB-F9A1187F0FE3}" type="parTrans" cxnId="{57C40DB8-BF4B-4D10-B435-62D43A227C1F}">
      <dgm:prSet/>
      <dgm:spPr/>
      <dgm:t>
        <a:bodyPr/>
        <a:lstStyle/>
        <a:p>
          <a:endParaRPr lang="en-US">
            <a:latin typeface="Avenir LT Std 45 Book" panose="020B0502020203020204" pitchFamily="34" charset="0"/>
          </a:endParaRPr>
        </a:p>
      </dgm:t>
    </dgm:pt>
    <dgm:pt modelId="{3C4B049A-8407-431B-910C-FEA5A69C9901}" type="sibTrans" cxnId="{57C40DB8-BF4B-4D10-B435-62D43A227C1F}">
      <dgm:prSet/>
      <dgm:spPr/>
      <dgm:t>
        <a:bodyPr/>
        <a:lstStyle/>
        <a:p>
          <a:endParaRPr lang="en-US">
            <a:latin typeface="Avenir LT Std 45 Book" panose="020B0502020203020204" pitchFamily="34" charset="0"/>
          </a:endParaRPr>
        </a:p>
      </dgm:t>
    </dgm:pt>
    <dgm:pt modelId="{1A9B6172-11EB-480D-88D2-DF1CECB0FE6E}">
      <dgm:prSet phldrT="[Text]" custT="1"/>
      <dgm:spPr>
        <a:solidFill>
          <a:srgbClr val="F4CEE5">
            <a:alpha val="89804"/>
          </a:srgbClr>
        </a:solidFill>
      </dgm:spPr>
      <dgm:t>
        <a:bodyPr anchor="ctr" anchorCtr="0"/>
        <a:lstStyle/>
        <a:p>
          <a:r>
            <a:rPr lang="en-US" sz="2800" dirty="0">
              <a:solidFill>
                <a:srgbClr val="713365"/>
              </a:solidFill>
              <a:latin typeface="Avenir LT Std 45 Book" panose="020B0502020203020204" pitchFamily="34" charset="0"/>
            </a:rPr>
            <a:t>Yes 1,031 (12.1%)</a:t>
          </a:r>
        </a:p>
      </dgm:t>
    </dgm:pt>
    <dgm:pt modelId="{4DAA8550-A832-4417-9DE7-4CC76B97A66E}" type="parTrans" cxnId="{F1E55FF6-8167-4144-B642-F2E172501D0D}">
      <dgm:prSet/>
      <dgm:spPr/>
      <dgm:t>
        <a:bodyPr/>
        <a:lstStyle/>
        <a:p>
          <a:endParaRPr lang="en-US">
            <a:latin typeface="Avenir LT Std 45 Book" panose="020B0502020203020204" pitchFamily="34" charset="0"/>
          </a:endParaRPr>
        </a:p>
      </dgm:t>
    </dgm:pt>
    <dgm:pt modelId="{6029F12F-F400-4E4C-8D91-51C1D0C1EBA7}" type="sibTrans" cxnId="{F1E55FF6-8167-4144-B642-F2E172501D0D}">
      <dgm:prSet/>
      <dgm:spPr/>
      <dgm:t>
        <a:bodyPr/>
        <a:lstStyle/>
        <a:p>
          <a:endParaRPr lang="en-US">
            <a:latin typeface="Avenir LT Std 45 Book" panose="020B0502020203020204" pitchFamily="34" charset="0"/>
          </a:endParaRPr>
        </a:p>
      </dgm:t>
    </dgm:pt>
    <dgm:pt modelId="{D6185E94-A375-42DB-AC9E-6B0F4E627200}">
      <dgm:prSet phldrT="[Text]" custT="1"/>
      <dgm:spPr>
        <a:solidFill>
          <a:srgbClr val="F4CEE5">
            <a:alpha val="89804"/>
          </a:srgbClr>
        </a:solidFill>
      </dgm:spPr>
      <dgm:t>
        <a:bodyPr anchor="ctr" anchorCtr="0"/>
        <a:lstStyle/>
        <a:p>
          <a:r>
            <a:rPr lang="en-US" sz="2800" dirty="0">
              <a:solidFill>
                <a:srgbClr val="713365"/>
              </a:solidFill>
              <a:latin typeface="Avenir LT Std 45 Book" panose="020B0502020203020204" pitchFamily="34" charset="0"/>
            </a:rPr>
            <a:t>No 8,324 (78.3%)</a:t>
          </a:r>
        </a:p>
      </dgm:t>
    </dgm:pt>
    <dgm:pt modelId="{0462B3EE-E614-4C6E-BF46-0795D5E18C01}" type="parTrans" cxnId="{1EB30E20-5010-4741-A790-130250C63DD6}">
      <dgm:prSet/>
      <dgm:spPr/>
      <dgm:t>
        <a:bodyPr/>
        <a:lstStyle/>
        <a:p>
          <a:endParaRPr lang="en-US">
            <a:latin typeface="Avenir LT Std 45 Book" panose="020B0502020203020204" pitchFamily="34" charset="0"/>
          </a:endParaRPr>
        </a:p>
      </dgm:t>
    </dgm:pt>
    <dgm:pt modelId="{21D7AE60-94AA-478C-8A35-CC422FF352A8}" type="sibTrans" cxnId="{1EB30E20-5010-4741-A790-130250C63DD6}">
      <dgm:prSet/>
      <dgm:spPr/>
      <dgm:t>
        <a:bodyPr/>
        <a:lstStyle/>
        <a:p>
          <a:endParaRPr lang="en-US">
            <a:latin typeface="Avenir LT Std 45 Book" panose="020B0502020203020204" pitchFamily="34" charset="0"/>
          </a:endParaRPr>
        </a:p>
      </dgm:t>
    </dgm:pt>
    <dgm:pt modelId="{40D9153B-5898-473E-A4D4-0FBB4AD40477}">
      <dgm:prSet custT="1"/>
      <dgm:spPr>
        <a:solidFill>
          <a:srgbClr val="F4CEE5">
            <a:alpha val="90000"/>
          </a:srgbClr>
        </a:solidFill>
      </dgm:spPr>
      <dgm:t>
        <a:bodyPr anchor="ctr" anchorCtr="0"/>
        <a:lstStyle/>
        <a:p>
          <a:r>
            <a:rPr lang="en-US" sz="2800" dirty="0">
              <a:solidFill>
                <a:srgbClr val="713365"/>
              </a:solidFill>
              <a:latin typeface="Avenir LT Std 45 Book" panose="020B0502020203020204" pitchFamily="34" charset="0"/>
            </a:rPr>
            <a:t>No, 8,639 (81.3%)</a:t>
          </a:r>
        </a:p>
      </dgm:t>
    </dgm:pt>
    <dgm:pt modelId="{BE8360F3-0FF7-4B06-9DC9-72A4931C5DEC}" type="parTrans" cxnId="{4B0542BA-F845-44EB-902A-4D99B9A0CF9C}">
      <dgm:prSet/>
      <dgm:spPr/>
      <dgm:t>
        <a:bodyPr/>
        <a:lstStyle/>
        <a:p>
          <a:endParaRPr lang="en-US">
            <a:latin typeface="Avenir LT Std 45 Book" panose="020B0502020203020204" pitchFamily="34" charset="0"/>
          </a:endParaRPr>
        </a:p>
      </dgm:t>
    </dgm:pt>
    <dgm:pt modelId="{37EC6164-0123-4B7D-BD46-C38920C6AE4D}" type="sibTrans" cxnId="{4B0542BA-F845-44EB-902A-4D99B9A0CF9C}">
      <dgm:prSet/>
      <dgm:spPr/>
      <dgm:t>
        <a:bodyPr/>
        <a:lstStyle/>
        <a:p>
          <a:endParaRPr lang="en-US">
            <a:latin typeface="Avenir LT Std 45 Book" panose="020B0502020203020204" pitchFamily="34" charset="0"/>
          </a:endParaRPr>
        </a:p>
      </dgm:t>
    </dgm:pt>
    <dgm:pt modelId="{8B1E1057-7B43-41AE-BB64-9B758A3065DF}">
      <dgm:prSet custT="1"/>
      <dgm:spPr>
        <a:solidFill>
          <a:srgbClr val="F4CEE5">
            <a:alpha val="90000"/>
          </a:srgbClr>
        </a:solidFill>
      </dgm:spPr>
      <dgm:t>
        <a:bodyPr anchor="ctr" anchorCtr="0"/>
        <a:lstStyle/>
        <a:p>
          <a:r>
            <a:rPr lang="en-US" sz="2800" dirty="0">
              <a:solidFill>
                <a:srgbClr val="713365"/>
              </a:solidFill>
              <a:latin typeface="Avenir LT Std 45 Book" panose="020B0502020203020204" pitchFamily="34" charset="0"/>
            </a:rPr>
            <a:t>Not known, 1,095 (10.3%)</a:t>
          </a:r>
        </a:p>
      </dgm:t>
    </dgm:pt>
    <dgm:pt modelId="{07160C4E-EB32-4BCB-BE36-6F195D887B1E}" type="parTrans" cxnId="{9A7C2EE6-6633-466B-8D6B-52F131D5F392}">
      <dgm:prSet/>
      <dgm:spPr/>
      <dgm:t>
        <a:bodyPr/>
        <a:lstStyle/>
        <a:p>
          <a:endParaRPr lang="en-US">
            <a:latin typeface="Avenir LT Std 45 Book" panose="020B0502020203020204" pitchFamily="34" charset="0"/>
          </a:endParaRPr>
        </a:p>
      </dgm:t>
    </dgm:pt>
    <dgm:pt modelId="{73D89BDB-335A-48B5-8D4E-C15EE77848A9}" type="sibTrans" cxnId="{9A7C2EE6-6633-466B-8D6B-52F131D5F392}">
      <dgm:prSet/>
      <dgm:spPr/>
      <dgm:t>
        <a:bodyPr/>
        <a:lstStyle/>
        <a:p>
          <a:endParaRPr lang="en-US">
            <a:latin typeface="Avenir LT Std 45 Book" panose="020B0502020203020204" pitchFamily="34" charset="0"/>
          </a:endParaRPr>
        </a:p>
      </dgm:t>
    </dgm:pt>
    <dgm:pt modelId="{E0C408FE-AE4A-4608-84F3-45343EEF03C4}">
      <dgm:prSet custT="1"/>
      <dgm:spPr>
        <a:solidFill>
          <a:srgbClr val="F4CEE5">
            <a:alpha val="89804"/>
          </a:srgbClr>
        </a:solidFill>
      </dgm:spPr>
      <dgm:t>
        <a:bodyPr anchor="ctr" anchorCtr="0"/>
        <a:lstStyle/>
        <a:p>
          <a:r>
            <a:rPr lang="en-US" sz="2800" dirty="0">
              <a:solidFill>
                <a:srgbClr val="713365"/>
              </a:solidFill>
              <a:latin typeface="Avenir LT Std 45 Book" panose="020B0502020203020204" pitchFamily="34" charset="0"/>
            </a:rPr>
            <a:t>Not known 1,007 (9.5%)</a:t>
          </a:r>
        </a:p>
      </dgm:t>
    </dgm:pt>
    <dgm:pt modelId="{94B68AF7-C402-4ACA-9353-1E47FD139A1E}" type="parTrans" cxnId="{D1D91BE9-1945-478B-9F77-9B924279A732}">
      <dgm:prSet/>
      <dgm:spPr/>
      <dgm:t>
        <a:bodyPr/>
        <a:lstStyle/>
        <a:p>
          <a:endParaRPr lang="en-US">
            <a:latin typeface="Avenir LT Std 45 Book" panose="020B0502020203020204" pitchFamily="34" charset="0"/>
          </a:endParaRPr>
        </a:p>
      </dgm:t>
    </dgm:pt>
    <dgm:pt modelId="{C9B61036-EE29-4522-819A-B1C65600C231}" type="sibTrans" cxnId="{D1D91BE9-1945-478B-9F77-9B924279A732}">
      <dgm:prSet/>
      <dgm:spPr/>
      <dgm:t>
        <a:bodyPr/>
        <a:lstStyle/>
        <a:p>
          <a:endParaRPr lang="en-US">
            <a:latin typeface="Avenir LT Std 45 Book" panose="020B0502020203020204" pitchFamily="34" charset="0"/>
          </a:endParaRPr>
        </a:p>
      </dgm:t>
    </dgm:pt>
    <dgm:pt modelId="{24A35CD2-24D5-4501-9704-2FA2466CF3D6}" type="pres">
      <dgm:prSet presAssocID="{7EF1C479-1C5C-4985-82F6-FCF0C697D7F2}" presName="Name0" presStyleCnt="0">
        <dgm:presLayoutVars>
          <dgm:dir/>
          <dgm:animLvl val="lvl"/>
          <dgm:resizeHandles/>
        </dgm:presLayoutVars>
      </dgm:prSet>
      <dgm:spPr/>
    </dgm:pt>
    <dgm:pt modelId="{CAF57616-3108-4768-824F-784550BC2DA0}" type="pres">
      <dgm:prSet presAssocID="{16BCBE1B-37EF-45A0-9011-7A9F1782ED2F}" presName="linNode" presStyleCnt="0"/>
      <dgm:spPr/>
    </dgm:pt>
    <dgm:pt modelId="{4C06BDCE-5FC3-4C0A-955C-D570959A4871}" type="pres">
      <dgm:prSet presAssocID="{16BCBE1B-37EF-45A0-9011-7A9F1782ED2F}" presName="parentShp" presStyleLbl="node1" presStyleIdx="0" presStyleCnt="2">
        <dgm:presLayoutVars>
          <dgm:bulletEnabled val="1"/>
        </dgm:presLayoutVars>
      </dgm:prSet>
      <dgm:spPr/>
    </dgm:pt>
    <dgm:pt modelId="{FB6E30C9-2744-420D-BCC0-8D22975E8FFF}" type="pres">
      <dgm:prSet presAssocID="{16BCBE1B-37EF-45A0-9011-7A9F1782ED2F}" presName="childShp" presStyleLbl="bgAccFollowNode1" presStyleIdx="0" presStyleCnt="2">
        <dgm:presLayoutVars>
          <dgm:bulletEnabled val="1"/>
        </dgm:presLayoutVars>
      </dgm:prSet>
      <dgm:spPr/>
    </dgm:pt>
    <dgm:pt modelId="{4E34A748-EE07-4DC2-B9F0-4CEAE70AB2A6}" type="pres">
      <dgm:prSet presAssocID="{B409BE92-9166-47BA-BC21-6099A6B3CBF7}" presName="spacing" presStyleCnt="0"/>
      <dgm:spPr/>
    </dgm:pt>
    <dgm:pt modelId="{946FEE19-F78D-4AF1-B30A-F0EE142C5729}" type="pres">
      <dgm:prSet presAssocID="{D2DFD17E-ADB1-4428-8AD8-CF685658E0BB}" presName="linNode" presStyleCnt="0"/>
      <dgm:spPr/>
    </dgm:pt>
    <dgm:pt modelId="{D51140FA-2F23-42EC-8AF8-0AAE3FEC97F7}" type="pres">
      <dgm:prSet presAssocID="{D2DFD17E-ADB1-4428-8AD8-CF685658E0BB}" presName="parentShp" presStyleLbl="node1" presStyleIdx="1" presStyleCnt="2">
        <dgm:presLayoutVars>
          <dgm:bulletEnabled val="1"/>
        </dgm:presLayoutVars>
      </dgm:prSet>
      <dgm:spPr/>
    </dgm:pt>
    <dgm:pt modelId="{8E1F1A2F-91D2-45D7-9412-D0D6C8075DCF}" type="pres">
      <dgm:prSet presAssocID="{D2DFD17E-ADB1-4428-8AD8-CF685658E0BB}" presName="childShp" presStyleLbl="bgAccFollowNode1" presStyleIdx="1" presStyleCnt="2">
        <dgm:presLayoutVars>
          <dgm:bulletEnabled val="1"/>
        </dgm:presLayoutVars>
      </dgm:prSet>
      <dgm:spPr/>
    </dgm:pt>
  </dgm:ptLst>
  <dgm:cxnLst>
    <dgm:cxn modelId="{1EB30E20-5010-4741-A790-130250C63DD6}" srcId="{D2DFD17E-ADB1-4428-8AD8-CF685658E0BB}" destId="{D6185E94-A375-42DB-AC9E-6B0F4E627200}" srcOrd="1" destOrd="0" parTransId="{0462B3EE-E614-4C6E-BF46-0795D5E18C01}" sibTransId="{21D7AE60-94AA-478C-8A35-CC422FF352A8}"/>
    <dgm:cxn modelId="{0B1EEC20-D194-49FE-93C0-9156C2271361}" type="presOf" srcId="{16BCBE1B-37EF-45A0-9011-7A9F1782ED2F}" destId="{4C06BDCE-5FC3-4C0A-955C-D570959A4871}" srcOrd="0" destOrd="0" presId="urn:microsoft.com/office/officeart/2005/8/layout/vList6"/>
    <dgm:cxn modelId="{210A652B-D673-4114-BC60-A71BC366C875}" type="presOf" srcId="{7EF1C479-1C5C-4985-82F6-FCF0C697D7F2}" destId="{24A35CD2-24D5-4501-9704-2FA2466CF3D6}" srcOrd="0" destOrd="0" presId="urn:microsoft.com/office/officeart/2005/8/layout/vList6"/>
    <dgm:cxn modelId="{FCF7852D-E015-410F-BF35-1B50253D9310}" type="presOf" srcId="{40D9153B-5898-473E-A4D4-0FBB4AD40477}" destId="{FB6E30C9-2744-420D-BCC0-8D22975E8FFF}" srcOrd="0" destOrd="1" presId="urn:microsoft.com/office/officeart/2005/8/layout/vList6"/>
    <dgm:cxn modelId="{39C1B862-27B3-47AD-B47E-9626B53618B4}" type="presOf" srcId="{8B1E1057-7B43-41AE-BB64-9B758A3065DF}" destId="{FB6E30C9-2744-420D-BCC0-8D22975E8FFF}" srcOrd="0" destOrd="2" presId="urn:microsoft.com/office/officeart/2005/8/layout/vList6"/>
    <dgm:cxn modelId="{19BCC54F-CEE8-4838-B366-E42D18518E7D}" type="presOf" srcId="{D2DFD17E-ADB1-4428-8AD8-CF685658E0BB}" destId="{D51140FA-2F23-42EC-8AF8-0AAE3FEC97F7}" srcOrd="0" destOrd="0" presId="urn:microsoft.com/office/officeart/2005/8/layout/vList6"/>
    <dgm:cxn modelId="{84573788-958B-4812-9092-8D550454DC82}" type="presOf" srcId="{E0C408FE-AE4A-4608-84F3-45343EEF03C4}" destId="{8E1F1A2F-91D2-45D7-9412-D0D6C8075DCF}" srcOrd="0" destOrd="2" presId="urn:microsoft.com/office/officeart/2005/8/layout/vList6"/>
    <dgm:cxn modelId="{00E023A6-29DF-4245-8B37-AC0C97D49813}" type="presOf" srcId="{1A9B6172-11EB-480D-88D2-DF1CECB0FE6E}" destId="{8E1F1A2F-91D2-45D7-9412-D0D6C8075DCF}" srcOrd="0" destOrd="0" presId="urn:microsoft.com/office/officeart/2005/8/layout/vList6"/>
    <dgm:cxn modelId="{A34F0BB4-F44E-4743-8B93-2157C03F177F}" srcId="{7EF1C479-1C5C-4985-82F6-FCF0C697D7F2}" destId="{16BCBE1B-37EF-45A0-9011-7A9F1782ED2F}" srcOrd="0" destOrd="0" parTransId="{8EE25F3A-E4EF-4C08-8966-C68AB969D0CB}" sibTransId="{B409BE92-9166-47BA-BC21-6099A6B3CBF7}"/>
    <dgm:cxn modelId="{57C40DB8-BF4B-4D10-B435-62D43A227C1F}" srcId="{7EF1C479-1C5C-4985-82F6-FCF0C697D7F2}" destId="{D2DFD17E-ADB1-4428-8AD8-CF685658E0BB}" srcOrd="1" destOrd="0" parTransId="{6A8DFA8D-1DA1-4216-A8EB-F9A1187F0FE3}" sibTransId="{3C4B049A-8407-431B-910C-FEA5A69C9901}"/>
    <dgm:cxn modelId="{CB9539BA-62F8-47EC-83A1-3509F0525691}" type="presOf" srcId="{C0EEDB3D-23A2-470A-9447-24FD68D1C933}" destId="{FB6E30C9-2744-420D-BCC0-8D22975E8FFF}" srcOrd="0" destOrd="0" presId="urn:microsoft.com/office/officeart/2005/8/layout/vList6"/>
    <dgm:cxn modelId="{4B0542BA-F845-44EB-902A-4D99B9A0CF9C}" srcId="{16BCBE1B-37EF-45A0-9011-7A9F1782ED2F}" destId="{40D9153B-5898-473E-A4D4-0FBB4AD40477}" srcOrd="1" destOrd="0" parTransId="{BE8360F3-0FF7-4B06-9DC9-72A4931C5DEC}" sibTransId="{37EC6164-0123-4B7D-BD46-C38920C6AE4D}"/>
    <dgm:cxn modelId="{C1E315BE-ACB5-45B5-A5E8-7357FC84DF6B}" srcId="{16BCBE1B-37EF-45A0-9011-7A9F1782ED2F}" destId="{C0EEDB3D-23A2-470A-9447-24FD68D1C933}" srcOrd="0" destOrd="0" parTransId="{A27F1D95-4C3D-4786-8033-99C128672CA2}" sibTransId="{C7E02F9C-371D-4D26-A4A9-6778AE2DF456}"/>
    <dgm:cxn modelId="{9A7C2EE6-6633-466B-8D6B-52F131D5F392}" srcId="{16BCBE1B-37EF-45A0-9011-7A9F1782ED2F}" destId="{8B1E1057-7B43-41AE-BB64-9B758A3065DF}" srcOrd="2" destOrd="0" parTransId="{07160C4E-EB32-4BCB-BE36-6F195D887B1E}" sibTransId="{73D89BDB-335A-48B5-8D4E-C15EE77848A9}"/>
    <dgm:cxn modelId="{D1D91BE9-1945-478B-9F77-9B924279A732}" srcId="{D2DFD17E-ADB1-4428-8AD8-CF685658E0BB}" destId="{E0C408FE-AE4A-4608-84F3-45343EEF03C4}" srcOrd="2" destOrd="0" parTransId="{94B68AF7-C402-4ACA-9353-1E47FD139A1E}" sibTransId="{C9B61036-EE29-4522-819A-B1C65600C231}"/>
    <dgm:cxn modelId="{76B43EEE-05A6-4FCF-8042-EE4C185A2C26}" type="presOf" srcId="{D6185E94-A375-42DB-AC9E-6B0F4E627200}" destId="{8E1F1A2F-91D2-45D7-9412-D0D6C8075DCF}" srcOrd="0" destOrd="1" presId="urn:microsoft.com/office/officeart/2005/8/layout/vList6"/>
    <dgm:cxn modelId="{F1E55FF6-8167-4144-B642-F2E172501D0D}" srcId="{D2DFD17E-ADB1-4428-8AD8-CF685658E0BB}" destId="{1A9B6172-11EB-480D-88D2-DF1CECB0FE6E}" srcOrd="0" destOrd="0" parTransId="{4DAA8550-A832-4417-9DE7-4CC76B97A66E}" sibTransId="{6029F12F-F400-4E4C-8D91-51C1D0C1EBA7}"/>
    <dgm:cxn modelId="{039A166C-C3EA-451A-B813-5CBF15B4AF45}" type="presParOf" srcId="{24A35CD2-24D5-4501-9704-2FA2466CF3D6}" destId="{CAF57616-3108-4768-824F-784550BC2DA0}" srcOrd="0" destOrd="0" presId="urn:microsoft.com/office/officeart/2005/8/layout/vList6"/>
    <dgm:cxn modelId="{0AA5D590-160F-42E1-8845-7773F4B624D2}" type="presParOf" srcId="{CAF57616-3108-4768-824F-784550BC2DA0}" destId="{4C06BDCE-5FC3-4C0A-955C-D570959A4871}" srcOrd="0" destOrd="0" presId="urn:microsoft.com/office/officeart/2005/8/layout/vList6"/>
    <dgm:cxn modelId="{8724F553-F57E-4A2B-8BB5-0011EC6BCA97}" type="presParOf" srcId="{CAF57616-3108-4768-824F-784550BC2DA0}" destId="{FB6E30C9-2744-420D-BCC0-8D22975E8FFF}" srcOrd="1" destOrd="0" presId="urn:microsoft.com/office/officeart/2005/8/layout/vList6"/>
    <dgm:cxn modelId="{5E8DE0DF-F51A-49BA-86F8-7D5FA81D9C52}" type="presParOf" srcId="{24A35CD2-24D5-4501-9704-2FA2466CF3D6}" destId="{4E34A748-EE07-4DC2-B9F0-4CEAE70AB2A6}" srcOrd="1" destOrd="0" presId="urn:microsoft.com/office/officeart/2005/8/layout/vList6"/>
    <dgm:cxn modelId="{F21ECE44-07FD-47C3-B988-239C2D58AC25}" type="presParOf" srcId="{24A35CD2-24D5-4501-9704-2FA2466CF3D6}" destId="{946FEE19-F78D-4AF1-B30A-F0EE142C5729}" srcOrd="2" destOrd="0" presId="urn:microsoft.com/office/officeart/2005/8/layout/vList6"/>
    <dgm:cxn modelId="{56B68714-8DFC-41B6-8688-63887B00CC26}" type="presParOf" srcId="{946FEE19-F78D-4AF1-B30A-F0EE142C5729}" destId="{D51140FA-2F23-42EC-8AF8-0AAE3FEC97F7}" srcOrd="0" destOrd="0" presId="urn:microsoft.com/office/officeart/2005/8/layout/vList6"/>
    <dgm:cxn modelId="{130BD4A4-2746-43C6-8D7A-362A4F9EFBFD}" type="presParOf" srcId="{946FEE19-F78D-4AF1-B30A-F0EE142C5729}" destId="{8E1F1A2F-91D2-45D7-9412-D0D6C8075DCF}"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F5ABB3-61BF-42EA-B6BA-F5E55963A79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92D85066-CA43-494E-8F10-60AA5DDA177F}">
      <dgm:prSet phldrT="[Text]" custT="1"/>
      <dgm:spPr>
        <a:solidFill>
          <a:srgbClr val="F4CEE5">
            <a:alpha val="90000"/>
          </a:srgbClr>
        </a:solidFill>
      </dgm:spPr>
      <dgm:t>
        <a:bodyPr/>
        <a:lstStyle/>
        <a:p>
          <a:pPr algn="l"/>
          <a:r>
            <a:rPr lang="en-US" sz="1400" dirty="0">
              <a:latin typeface="Avenir LT Std 45 Book"/>
            </a:rPr>
            <a:t>A </a:t>
          </a:r>
          <a:r>
            <a:rPr lang="en-US" sz="1400">
              <a:latin typeface="Avenir LT Std 45 Book"/>
            </a:rPr>
            <a:t>normal behaviour (90%)</a:t>
          </a:r>
          <a:endParaRPr lang="en-US" sz="1400" dirty="0">
            <a:latin typeface="Avenir LT Std 45 Book"/>
          </a:endParaRPr>
        </a:p>
      </dgm:t>
    </dgm:pt>
    <dgm:pt modelId="{AD7049F2-4C69-47F1-A530-91376F40EF59}" type="parTrans" cxnId="{170AD304-2A71-4323-966F-11706215F946}">
      <dgm:prSet/>
      <dgm:spPr/>
      <dgm:t>
        <a:bodyPr/>
        <a:lstStyle/>
        <a:p>
          <a:endParaRPr lang="en-US" sz="1400"/>
        </a:p>
      </dgm:t>
    </dgm:pt>
    <dgm:pt modelId="{69407470-1B65-437A-8008-59510945B85F}" type="sibTrans" cxnId="{170AD304-2A71-4323-966F-11706215F946}">
      <dgm:prSet/>
      <dgm:spPr/>
      <dgm:t>
        <a:bodyPr/>
        <a:lstStyle/>
        <a:p>
          <a:endParaRPr lang="en-US" sz="1400"/>
        </a:p>
      </dgm:t>
    </dgm:pt>
    <dgm:pt modelId="{5C161CDC-19F1-43F8-89A5-28A63D6706FA}">
      <dgm:prSet custT="1"/>
      <dgm:spPr>
        <a:solidFill>
          <a:srgbClr val="D18096">
            <a:alpha val="90000"/>
          </a:srgbClr>
        </a:solidFill>
      </dgm:spPr>
      <dgm:t>
        <a:bodyPr/>
        <a:lstStyle/>
        <a:p>
          <a:pPr algn="l"/>
          <a:r>
            <a:rPr lang="en-US" sz="1400" dirty="0">
              <a:latin typeface="Avenir LT Std 45 Book"/>
            </a:rPr>
            <a:t>Has attacked other children/ has attempted to do so</a:t>
          </a:r>
        </a:p>
      </dgm:t>
    </dgm:pt>
    <dgm:pt modelId="{9A7C8EA7-031D-4D83-BDCE-D4AE40100642}" type="parTrans" cxnId="{9CCA1F26-B0D8-49E3-B428-217ABF0DC385}">
      <dgm:prSet/>
      <dgm:spPr/>
      <dgm:t>
        <a:bodyPr/>
        <a:lstStyle/>
        <a:p>
          <a:endParaRPr lang="en-US" sz="1400"/>
        </a:p>
      </dgm:t>
    </dgm:pt>
    <dgm:pt modelId="{91C48086-7E0E-4FD1-AE10-A96108EDE1AE}" type="sibTrans" cxnId="{9CCA1F26-B0D8-49E3-B428-217ABF0DC385}">
      <dgm:prSet/>
      <dgm:spPr/>
      <dgm:t>
        <a:bodyPr/>
        <a:lstStyle/>
        <a:p>
          <a:endParaRPr lang="en-US" sz="1400"/>
        </a:p>
      </dgm:t>
    </dgm:pt>
    <dgm:pt modelId="{F2DB4EB5-B0C4-4928-8908-C470F1D5837B}">
      <dgm:prSet custT="1"/>
      <dgm:spPr>
        <a:solidFill>
          <a:srgbClr val="F4CEE5">
            <a:alpha val="90000"/>
          </a:srgbClr>
        </a:solidFill>
      </dgm:spPr>
      <dgm:t>
        <a:bodyPr/>
        <a:lstStyle/>
        <a:p>
          <a:pPr algn="l"/>
          <a:r>
            <a:rPr lang="en-US" sz="1400">
              <a:latin typeface="Avenir LT Std 45 Book"/>
            </a:rPr>
            <a:t>Tends to get isolated/ Prefers isolation</a:t>
          </a:r>
        </a:p>
      </dgm:t>
    </dgm:pt>
    <dgm:pt modelId="{67C76457-D99B-4F78-AD20-6A8FE66CB90F}" type="parTrans" cxnId="{61BABD99-35AF-4F85-8C24-54C3733EE5AA}">
      <dgm:prSet/>
      <dgm:spPr/>
      <dgm:t>
        <a:bodyPr/>
        <a:lstStyle/>
        <a:p>
          <a:endParaRPr lang="en-US" sz="1400"/>
        </a:p>
      </dgm:t>
    </dgm:pt>
    <dgm:pt modelId="{4B41EBD7-0794-45DD-B0DE-0E1577AEC4F1}" type="sibTrans" cxnId="{61BABD99-35AF-4F85-8C24-54C3733EE5AA}">
      <dgm:prSet/>
      <dgm:spPr/>
      <dgm:t>
        <a:bodyPr/>
        <a:lstStyle/>
        <a:p>
          <a:endParaRPr lang="en-US" sz="1400"/>
        </a:p>
      </dgm:t>
    </dgm:pt>
    <dgm:pt modelId="{601BA21E-FD7D-43FF-BB47-35DF1E39F8CC}">
      <dgm:prSet custT="1"/>
      <dgm:spPr>
        <a:solidFill>
          <a:srgbClr val="D18096">
            <a:alpha val="90000"/>
          </a:srgbClr>
        </a:solidFill>
      </dgm:spPr>
      <dgm:t>
        <a:bodyPr/>
        <a:lstStyle/>
        <a:p>
          <a:pPr algn="l"/>
          <a:r>
            <a:rPr lang="en-US" sz="1400" b="0" i="0" u="none" dirty="0">
              <a:latin typeface="Avenir LT Std 45 Book"/>
            </a:rPr>
            <a:t>Frequent scolding of staff and children harshly</a:t>
          </a:r>
          <a:endParaRPr lang="en-US" sz="1400" dirty="0">
            <a:latin typeface="Avenir LT Std 45 Book"/>
          </a:endParaRPr>
        </a:p>
      </dgm:t>
    </dgm:pt>
    <dgm:pt modelId="{5BE6822A-5DE2-42E0-9434-5921E713E48F}" type="parTrans" cxnId="{1F18341A-B6D6-4CAF-A31B-EDE001AD1CA3}">
      <dgm:prSet/>
      <dgm:spPr/>
      <dgm:t>
        <a:bodyPr/>
        <a:lstStyle/>
        <a:p>
          <a:endParaRPr lang="en-US" sz="1400"/>
        </a:p>
      </dgm:t>
    </dgm:pt>
    <dgm:pt modelId="{29C852B6-0CDC-4000-8AFB-CB0D315E584B}" type="sibTrans" cxnId="{1F18341A-B6D6-4CAF-A31B-EDE001AD1CA3}">
      <dgm:prSet/>
      <dgm:spPr/>
      <dgm:t>
        <a:bodyPr/>
        <a:lstStyle/>
        <a:p>
          <a:endParaRPr lang="en-US" sz="1400"/>
        </a:p>
      </dgm:t>
    </dgm:pt>
    <dgm:pt modelId="{9D6AC2FB-70A4-4A1C-B46E-E8B34B680987}">
      <dgm:prSet custT="1"/>
      <dgm:spPr>
        <a:solidFill>
          <a:srgbClr val="F4CEE5">
            <a:alpha val="90000"/>
          </a:srgbClr>
        </a:solidFill>
      </dgm:spPr>
      <dgm:t>
        <a:bodyPr/>
        <a:lstStyle/>
        <a:p>
          <a:pPr algn="l"/>
          <a:r>
            <a:rPr lang="en-US" sz="1400" b="0" i="0" u="none">
              <a:latin typeface="Avenir LT Std 45 Book"/>
            </a:rPr>
            <a:t>Other</a:t>
          </a:r>
          <a:endParaRPr lang="en-US" sz="1400">
            <a:latin typeface="Avenir LT Std 45 Book"/>
          </a:endParaRPr>
        </a:p>
      </dgm:t>
    </dgm:pt>
    <dgm:pt modelId="{DD6B78C6-32E5-43D8-85E4-201D2B584FF6}" type="parTrans" cxnId="{20744C45-4ED0-4692-B956-9694959FC405}">
      <dgm:prSet/>
      <dgm:spPr/>
      <dgm:t>
        <a:bodyPr/>
        <a:lstStyle/>
        <a:p>
          <a:endParaRPr lang="en-US" sz="1400"/>
        </a:p>
      </dgm:t>
    </dgm:pt>
    <dgm:pt modelId="{7EEF20DF-642E-4183-A941-ED99A3F9DDDA}" type="sibTrans" cxnId="{20744C45-4ED0-4692-B956-9694959FC405}">
      <dgm:prSet/>
      <dgm:spPr/>
      <dgm:t>
        <a:bodyPr/>
        <a:lstStyle/>
        <a:p>
          <a:endParaRPr lang="en-US" sz="1400"/>
        </a:p>
      </dgm:t>
    </dgm:pt>
    <dgm:pt modelId="{88E2D502-9534-438E-8AB1-8333CA8F33E8}">
      <dgm:prSet custT="1"/>
      <dgm:spPr>
        <a:solidFill>
          <a:srgbClr val="D18096">
            <a:alpha val="90000"/>
          </a:srgbClr>
        </a:solidFill>
      </dgm:spPr>
      <dgm:t>
        <a:bodyPr/>
        <a:lstStyle/>
        <a:p>
          <a:pPr algn="l"/>
          <a:r>
            <a:rPr lang="en-US" sz="1400" b="0" i="0" u="none" dirty="0">
              <a:latin typeface="Avenir LT Std 45 Book"/>
            </a:rPr>
            <a:t>Has attempted to runaway</a:t>
          </a:r>
          <a:endParaRPr lang="en-US" sz="1400" dirty="0">
            <a:latin typeface="Avenir LT Std 45 Book"/>
          </a:endParaRPr>
        </a:p>
      </dgm:t>
    </dgm:pt>
    <dgm:pt modelId="{E62E7C3A-E2CF-4BEB-8D2C-58464735C28B}" type="parTrans" cxnId="{5F192063-AA46-4410-966A-E800BB62527B}">
      <dgm:prSet/>
      <dgm:spPr/>
      <dgm:t>
        <a:bodyPr/>
        <a:lstStyle/>
        <a:p>
          <a:endParaRPr lang="en-US" sz="1400"/>
        </a:p>
      </dgm:t>
    </dgm:pt>
    <dgm:pt modelId="{0823D7B1-A8CC-4217-BF89-AA308B1B29DE}" type="sibTrans" cxnId="{5F192063-AA46-4410-966A-E800BB62527B}">
      <dgm:prSet/>
      <dgm:spPr/>
      <dgm:t>
        <a:bodyPr/>
        <a:lstStyle/>
        <a:p>
          <a:endParaRPr lang="en-US" sz="1400"/>
        </a:p>
      </dgm:t>
    </dgm:pt>
    <dgm:pt modelId="{272F5A27-AE72-41C8-8EC9-7BC4AD62A71F}">
      <dgm:prSet custT="1"/>
      <dgm:spPr>
        <a:solidFill>
          <a:srgbClr val="F4CEE5">
            <a:alpha val="90000"/>
          </a:srgbClr>
        </a:solidFill>
      </dgm:spPr>
      <dgm:t>
        <a:bodyPr/>
        <a:lstStyle/>
        <a:p>
          <a:pPr algn="l"/>
          <a:r>
            <a:rPr lang="en-US" sz="1400" b="0" i="0" u="none" dirty="0">
              <a:latin typeface="Avenir LT Std 45 Book"/>
            </a:rPr>
            <a:t>Show hyper sexual/ homosexual drive</a:t>
          </a:r>
          <a:endParaRPr lang="en-US" sz="1400" dirty="0">
            <a:latin typeface="Avenir LT Std 45 Book"/>
          </a:endParaRPr>
        </a:p>
      </dgm:t>
    </dgm:pt>
    <dgm:pt modelId="{D805E7B3-7813-4E58-94A0-7C4F81DD608D}" type="parTrans" cxnId="{B9827BAF-42E6-45D2-93BA-D401209CDCFD}">
      <dgm:prSet/>
      <dgm:spPr/>
      <dgm:t>
        <a:bodyPr/>
        <a:lstStyle/>
        <a:p>
          <a:endParaRPr lang="en-US" sz="1400"/>
        </a:p>
      </dgm:t>
    </dgm:pt>
    <dgm:pt modelId="{EA259347-A0AA-4C74-BB0C-72DE0B953AAF}" type="sibTrans" cxnId="{B9827BAF-42E6-45D2-93BA-D401209CDCFD}">
      <dgm:prSet/>
      <dgm:spPr/>
      <dgm:t>
        <a:bodyPr/>
        <a:lstStyle/>
        <a:p>
          <a:endParaRPr lang="en-US" sz="1400"/>
        </a:p>
      </dgm:t>
    </dgm:pt>
    <dgm:pt modelId="{D7720D88-C178-4DF1-96EF-5CD87A640642}">
      <dgm:prSet custT="1"/>
      <dgm:spPr>
        <a:solidFill>
          <a:srgbClr val="D18096">
            <a:alpha val="90000"/>
          </a:srgbClr>
        </a:solidFill>
      </dgm:spPr>
      <dgm:t>
        <a:bodyPr/>
        <a:lstStyle/>
        <a:p>
          <a:pPr algn="l"/>
          <a:r>
            <a:rPr lang="en-US" sz="1450" b="0" i="0" u="none" dirty="0">
              <a:latin typeface="Avenir LT Std 45 Book"/>
            </a:rPr>
            <a:t>Has inflicted self- injuries (cutting) or has attempted to do so</a:t>
          </a:r>
          <a:endParaRPr lang="en-US" sz="1450" dirty="0">
            <a:latin typeface="Avenir LT Std 45 Book"/>
          </a:endParaRPr>
        </a:p>
      </dgm:t>
    </dgm:pt>
    <dgm:pt modelId="{4C5AC683-5885-49F5-B3AD-DB2811BFAC77}" type="parTrans" cxnId="{D58CD683-A7C3-4A61-AE4D-6CCDDD847572}">
      <dgm:prSet/>
      <dgm:spPr/>
      <dgm:t>
        <a:bodyPr/>
        <a:lstStyle/>
        <a:p>
          <a:endParaRPr lang="en-US" sz="1400"/>
        </a:p>
      </dgm:t>
    </dgm:pt>
    <dgm:pt modelId="{0EB7FFD3-3521-4AB0-BA52-1973B401894B}" type="sibTrans" cxnId="{D58CD683-A7C3-4A61-AE4D-6CCDDD847572}">
      <dgm:prSet/>
      <dgm:spPr/>
      <dgm:t>
        <a:bodyPr/>
        <a:lstStyle/>
        <a:p>
          <a:endParaRPr lang="en-US" sz="1400"/>
        </a:p>
      </dgm:t>
    </dgm:pt>
    <dgm:pt modelId="{A13A6FDA-3B27-421F-B087-A7780DEDA480}">
      <dgm:prSet custT="1"/>
      <dgm:spPr>
        <a:solidFill>
          <a:srgbClr val="F4CEE5">
            <a:alpha val="90000"/>
          </a:srgbClr>
        </a:solidFill>
      </dgm:spPr>
      <dgm:t>
        <a:bodyPr/>
        <a:lstStyle/>
        <a:p>
          <a:pPr algn="l"/>
          <a:r>
            <a:rPr lang="en-US" sz="1400" b="0" i="0" u="none" dirty="0">
              <a:latin typeface="Avenir LT Std 45 Book"/>
            </a:rPr>
            <a:t>Has attacked the staff/ has attempted to do so</a:t>
          </a:r>
          <a:endParaRPr lang="en-US" sz="1400" dirty="0">
            <a:latin typeface="Avenir LT Std 45 Book"/>
          </a:endParaRPr>
        </a:p>
      </dgm:t>
    </dgm:pt>
    <dgm:pt modelId="{9F86E52C-1815-4137-AB4E-8A7EB4325B9E}" type="parTrans" cxnId="{CB0A961C-EA98-4E49-BC31-9178D4A3845C}">
      <dgm:prSet/>
      <dgm:spPr/>
      <dgm:t>
        <a:bodyPr/>
        <a:lstStyle/>
        <a:p>
          <a:endParaRPr lang="en-US" sz="1400"/>
        </a:p>
      </dgm:t>
    </dgm:pt>
    <dgm:pt modelId="{2373AF9E-8D81-4265-87A5-C041A17E25EC}" type="sibTrans" cxnId="{CB0A961C-EA98-4E49-BC31-9178D4A3845C}">
      <dgm:prSet/>
      <dgm:spPr/>
      <dgm:t>
        <a:bodyPr/>
        <a:lstStyle/>
        <a:p>
          <a:endParaRPr lang="en-US" sz="1400"/>
        </a:p>
      </dgm:t>
    </dgm:pt>
    <dgm:pt modelId="{82CF9E2C-0E52-41F7-A158-BC2381479C89}">
      <dgm:prSet custT="1"/>
      <dgm:spPr>
        <a:solidFill>
          <a:srgbClr val="D18096">
            <a:alpha val="90000"/>
          </a:srgbClr>
        </a:solidFill>
      </dgm:spPr>
      <dgm:t>
        <a:bodyPr/>
        <a:lstStyle/>
        <a:p>
          <a:pPr algn="l"/>
          <a:r>
            <a:rPr lang="en-US" sz="1400" b="0" i="0" u="none" dirty="0">
              <a:solidFill>
                <a:schemeClr val="tx1"/>
              </a:solidFill>
              <a:latin typeface="Avenir LT Std 45 Book"/>
            </a:rPr>
            <a:t>Has attempted suicide</a:t>
          </a:r>
          <a:endParaRPr lang="en-US" sz="1400" b="0" dirty="0">
            <a:solidFill>
              <a:schemeClr val="tx1"/>
            </a:solidFill>
            <a:latin typeface="Avenir LT Std 45 Book"/>
          </a:endParaRPr>
        </a:p>
      </dgm:t>
    </dgm:pt>
    <dgm:pt modelId="{03CAC4B7-6CB3-4859-A2D5-B0CC808580AB}" type="parTrans" cxnId="{5BA13F2D-5519-445A-A4C1-77F2094C7B8B}">
      <dgm:prSet/>
      <dgm:spPr/>
      <dgm:t>
        <a:bodyPr/>
        <a:lstStyle/>
        <a:p>
          <a:endParaRPr lang="en-US" sz="1400"/>
        </a:p>
      </dgm:t>
    </dgm:pt>
    <dgm:pt modelId="{7B507DCD-82A9-4401-B011-A67BF429E201}" type="sibTrans" cxnId="{5BA13F2D-5519-445A-A4C1-77F2094C7B8B}">
      <dgm:prSet/>
      <dgm:spPr/>
      <dgm:t>
        <a:bodyPr/>
        <a:lstStyle/>
        <a:p>
          <a:endParaRPr lang="en-US" sz="1400"/>
        </a:p>
      </dgm:t>
    </dgm:pt>
    <dgm:pt modelId="{2BE9DFA0-FDAF-4EF8-A717-29168F19D024}">
      <dgm:prSet phldrT="[Text]"/>
      <dgm:spPr>
        <a:solidFill>
          <a:srgbClr val="F4CEE5">
            <a:alpha val="90000"/>
          </a:srgbClr>
        </a:solidFill>
      </dgm:spPr>
      <dgm:t>
        <a:bodyPr/>
        <a:lstStyle/>
        <a:p>
          <a:r>
            <a:rPr lang="en-US" dirty="0">
              <a:latin typeface="Avenir LT Std 45 Book"/>
            </a:rPr>
            <a:t>9,545</a:t>
          </a:r>
        </a:p>
      </dgm:t>
    </dgm:pt>
    <dgm:pt modelId="{9180557F-F397-4E82-8ED7-3A236C43D40E}" type="parTrans" cxnId="{492FC767-983A-4EB1-B44F-28EBA2FC6249}">
      <dgm:prSet/>
      <dgm:spPr/>
      <dgm:t>
        <a:bodyPr/>
        <a:lstStyle/>
        <a:p>
          <a:endParaRPr lang="en-US"/>
        </a:p>
      </dgm:t>
    </dgm:pt>
    <dgm:pt modelId="{7EAE69DA-A23F-4450-ABDB-C279CD44D439}" type="sibTrans" cxnId="{492FC767-983A-4EB1-B44F-28EBA2FC6249}">
      <dgm:prSet/>
      <dgm:spPr/>
      <dgm:t>
        <a:bodyPr/>
        <a:lstStyle/>
        <a:p>
          <a:endParaRPr lang="en-US"/>
        </a:p>
      </dgm:t>
    </dgm:pt>
    <dgm:pt modelId="{AC3DFB1D-2FD1-4815-86F1-B2522EF1E2C9}" type="pres">
      <dgm:prSet presAssocID="{CEF5ABB3-61BF-42EA-B6BA-F5E55963A796}" presName="compositeShape" presStyleCnt="0">
        <dgm:presLayoutVars>
          <dgm:dir/>
          <dgm:resizeHandles/>
        </dgm:presLayoutVars>
      </dgm:prSet>
      <dgm:spPr/>
    </dgm:pt>
    <dgm:pt modelId="{61C1326B-7B65-47BD-94CC-B26849B773A8}" type="pres">
      <dgm:prSet presAssocID="{CEF5ABB3-61BF-42EA-B6BA-F5E55963A796}" presName="pyramid" presStyleLbl="node1" presStyleIdx="0" presStyleCnt="1"/>
      <dgm:spPr>
        <a:solidFill>
          <a:srgbClr val="D593C7"/>
        </a:solidFill>
      </dgm:spPr>
    </dgm:pt>
    <dgm:pt modelId="{90AFD97B-EE03-48EA-8B34-9B425473C747}" type="pres">
      <dgm:prSet presAssocID="{CEF5ABB3-61BF-42EA-B6BA-F5E55963A796}" presName="theList" presStyleCnt="0"/>
      <dgm:spPr/>
    </dgm:pt>
    <dgm:pt modelId="{92BA79AB-A6F3-4E18-8E16-7C58E9E315F0}" type="pres">
      <dgm:prSet presAssocID="{82CF9E2C-0E52-41F7-A158-BC2381479C89}" presName="aNode" presStyleLbl="fgAcc1" presStyleIdx="0" presStyleCnt="11">
        <dgm:presLayoutVars>
          <dgm:bulletEnabled val="1"/>
        </dgm:presLayoutVars>
      </dgm:prSet>
      <dgm:spPr/>
    </dgm:pt>
    <dgm:pt modelId="{4DC156D9-FF1E-4721-B1A6-4D4E47F16027}" type="pres">
      <dgm:prSet presAssocID="{82CF9E2C-0E52-41F7-A158-BC2381479C89}" presName="aSpace" presStyleCnt="0"/>
      <dgm:spPr/>
    </dgm:pt>
    <dgm:pt modelId="{B7D1DAD0-7C00-4E6E-BD3E-7917530D2704}" type="pres">
      <dgm:prSet presAssocID="{A13A6FDA-3B27-421F-B087-A7780DEDA480}" presName="aNode" presStyleLbl="fgAcc1" presStyleIdx="1" presStyleCnt="11">
        <dgm:presLayoutVars>
          <dgm:bulletEnabled val="1"/>
        </dgm:presLayoutVars>
      </dgm:prSet>
      <dgm:spPr/>
    </dgm:pt>
    <dgm:pt modelId="{DCB506CD-DE2B-4808-92E0-2C8DE5FE82AE}" type="pres">
      <dgm:prSet presAssocID="{A13A6FDA-3B27-421F-B087-A7780DEDA480}" presName="aSpace" presStyleCnt="0"/>
      <dgm:spPr/>
    </dgm:pt>
    <dgm:pt modelId="{C75A7E1A-83F6-46C8-A1F4-57A79F16410B}" type="pres">
      <dgm:prSet presAssocID="{D7720D88-C178-4DF1-96EF-5CD87A640642}" presName="aNode" presStyleLbl="fgAcc1" presStyleIdx="2" presStyleCnt="11">
        <dgm:presLayoutVars>
          <dgm:bulletEnabled val="1"/>
        </dgm:presLayoutVars>
      </dgm:prSet>
      <dgm:spPr/>
    </dgm:pt>
    <dgm:pt modelId="{395A9F02-A331-4645-8381-DF518F9354F7}" type="pres">
      <dgm:prSet presAssocID="{D7720D88-C178-4DF1-96EF-5CD87A640642}" presName="aSpace" presStyleCnt="0"/>
      <dgm:spPr/>
    </dgm:pt>
    <dgm:pt modelId="{50DB37AC-3CCB-4AD2-92C4-32A91CCBA6E9}" type="pres">
      <dgm:prSet presAssocID="{272F5A27-AE72-41C8-8EC9-7BC4AD62A71F}" presName="aNode" presStyleLbl="fgAcc1" presStyleIdx="3" presStyleCnt="11">
        <dgm:presLayoutVars>
          <dgm:bulletEnabled val="1"/>
        </dgm:presLayoutVars>
      </dgm:prSet>
      <dgm:spPr/>
    </dgm:pt>
    <dgm:pt modelId="{7115C099-8E72-4266-BDBF-C85F955BD102}" type="pres">
      <dgm:prSet presAssocID="{272F5A27-AE72-41C8-8EC9-7BC4AD62A71F}" presName="aSpace" presStyleCnt="0"/>
      <dgm:spPr/>
    </dgm:pt>
    <dgm:pt modelId="{E9DC717E-476C-49A8-8F68-18C431E30AB9}" type="pres">
      <dgm:prSet presAssocID="{88E2D502-9534-438E-8AB1-8333CA8F33E8}" presName="aNode" presStyleLbl="fgAcc1" presStyleIdx="4" presStyleCnt="11">
        <dgm:presLayoutVars>
          <dgm:bulletEnabled val="1"/>
        </dgm:presLayoutVars>
      </dgm:prSet>
      <dgm:spPr/>
    </dgm:pt>
    <dgm:pt modelId="{7EA74FD7-A7F2-4E5C-AC12-B8BA295F363E}" type="pres">
      <dgm:prSet presAssocID="{88E2D502-9534-438E-8AB1-8333CA8F33E8}" presName="aSpace" presStyleCnt="0"/>
      <dgm:spPr/>
    </dgm:pt>
    <dgm:pt modelId="{EAE1FDE3-6ECD-4535-A58E-6ABC637C2933}" type="pres">
      <dgm:prSet presAssocID="{9D6AC2FB-70A4-4A1C-B46E-E8B34B680987}" presName="aNode" presStyleLbl="fgAcc1" presStyleIdx="5" presStyleCnt="11">
        <dgm:presLayoutVars>
          <dgm:bulletEnabled val="1"/>
        </dgm:presLayoutVars>
      </dgm:prSet>
      <dgm:spPr/>
    </dgm:pt>
    <dgm:pt modelId="{EE9C6730-DF7D-4A74-9124-579B0FB30327}" type="pres">
      <dgm:prSet presAssocID="{9D6AC2FB-70A4-4A1C-B46E-E8B34B680987}" presName="aSpace" presStyleCnt="0"/>
      <dgm:spPr/>
    </dgm:pt>
    <dgm:pt modelId="{4C384F16-7E27-4688-9C04-50AD61A9146F}" type="pres">
      <dgm:prSet presAssocID="{601BA21E-FD7D-43FF-BB47-35DF1E39F8CC}" presName="aNode" presStyleLbl="fgAcc1" presStyleIdx="6" presStyleCnt="11">
        <dgm:presLayoutVars>
          <dgm:bulletEnabled val="1"/>
        </dgm:presLayoutVars>
      </dgm:prSet>
      <dgm:spPr/>
    </dgm:pt>
    <dgm:pt modelId="{8D59E763-CBCC-4CA5-84AE-1174F10BD948}" type="pres">
      <dgm:prSet presAssocID="{601BA21E-FD7D-43FF-BB47-35DF1E39F8CC}" presName="aSpace" presStyleCnt="0"/>
      <dgm:spPr/>
    </dgm:pt>
    <dgm:pt modelId="{B7247AA8-82DA-4971-B55C-313A6F9C7566}" type="pres">
      <dgm:prSet presAssocID="{F2DB4EB5-B0C4-4928-8908-C470F1D5837B}" presName="aNode" presStyleLbl="fgAcc1" presStyleIdx="7" presStyleCnt="11">
        <dgm:presLayoutVars>
          <dgm:bulletEnabled val="1"/>
        </dgm:presLayoutVars>
      </dgm:prSet>
      <dgm:spPr/>
    </dgm:pt>
    <dgm:pt modelId="{2AE0D4C0-EB75-44BE-A523-F92DAD8D7A03}" type="pres">
      <dgm:prSet presAssocID="{F2DB4EB5-B0C4-4928-8908-C470F1D5837B}" presName="aSpace" presStyleCnt="0"/>
      <dgm:spPr/>
    </dgm:pt>
    <dgm:pt modelId="{035E3DCE-47F4-4CE7-8689-7FA139A22947}" type="pres">
      <dgm:prSet presAssocID="{5C161CDC-19F1-43F8-89A5-28A63D6706FA}" presName="aNode" presStyleLbl="fgAcc1" presStyleIdx="8" presStyleCnt="11">
        <dgm:presLayoutVars>
          <dgm:bulletEnabled val="1"/>
        </dgm:presLayoutVars>
      </dgm:prSet>
      <dgm:spPr/>
    </dgm:pt>
    <dgm:pt modelId="{A0FC1A8E-3CD9-4E00-A60F-C17AF862B879}" type="pres">
      <dgm:prSet presAssocID="{5C161CDC-19F1-43F8-89A5-28A63D6706FA}" presName="aSpace" presStyleCnt="0"/>
      <dgm:spPr/>
    </dgm:pt>
    <dgm:pt modelId="{C04C22A1-F085-400C-98D3-B98505DE5E19}" type="pres">
      <dgm:prSet presAssocID="{92D85066-CA43-494E-8F10-60AA5DDA177F}" presName="aNode" presStyleLbl="fgAcc1" presStyleIdx="9" presStyleCnt="11">
        <dgm:presLayoutVars>
          <dgm:bulletEnabled val="1"/>
        </dgm:presLayoutVars>
      </dgm:prSet>
      <dgm:spPr/>
    </dgm:pt>
    <dgm:pt modelId="{6B03D1F1-6835-46EC-93BC-F727EE18D0D6}" type="pres">
      <dgm:prSet presAssocID="{92D85066-CA43-494E-8F10-60AA5DDA177F}" presName="aSpace" presStyleCnt="0"/>
      <dgm:spPr/>
    </dgm:pt>
    <dgm:pt modelId="{FE21B565-90F2-4530-A9A9-B281282B8A4E}" type="pres">
      <dgm:prSet presAssocID="{2BE9DFA0-FDAF-4EF8-A717-29168F19D024}" presName="aNode" presStyleLbl="fgAcc1" presStyleIdx="10" presStyleCnt="11" custFlipHor="1" custScaleX="18589" custLinFactY="-99145" custLinFactNeighborX="-60924" custLinFactNeighborY="-100000">
        <dgm:presLayoutVars>
          <dgm:bulletEnabled val="1"/>
        </dgm:presLayoutVars>
      </dgm:prSet>
      <dgm:spPr/>
    </dgm:pt>
    <dgm:pt modelId="{2B893565-7D93-4F6C-98DD-84831EAA7900}" type="pres">
      <dgm:prSet presAssocID="{2BE9DFA0-FDAF-4EF8-A717-29168F19D024}" presName="aSpace" presStyleCnt="0"/>
      <dgm:spPr/>
    </dgm:pt>
  </dgm:ptLst>
  <dgm:cxnLst>
    <dgm:cxn modelId="{170AD304-2A71-4323-966F-11706215F946}" srcId="{CEF5ABB3-61BF-42EA-B6BA-F5E55963A796}" destId="{92D85066-CA43-494E-8F10-60AA5DDA177F}" srcOrd="9" destOrd="0" parTransId="{AD7049F2-4C69-47F1-A530-91376F40EF59}" sibTransId="{69407470-1B65-437A-8008-59510945B85F}"/>
    <dgm:cxn modelId="{14879C06-EF03-4D9A-BCE7-B7D0240F72DB}" type="presOf" srcId="{A13A6FDA-3B27-421F-B087-A7780DEDA480}" destId="{B7D1DAD0-7C00-4E6E-BD3E-7917530D2704}" srcOrd="0" destOrd="0" presId="urn:microsoft.com/office/officeart/2005/8/layout/pyramid2"/>
    <dgm:cxn modelId="{1F18341A-B6D6-4CAF-A31B-EDE001AD1CA3}" srcId="{CEF5ABB3-61BF-42EA-B6BA-F5E55963A796}" destId="{601BA21E-FD7D-43FF-BB47-35DF1E39F8CC}" srcOrd="6" destOrd="0" parTransId="{5BE6822A-5DE2-42E0-9434-5921E713E48F}" sibTransId="{29C852B6-0CDC-4000-8AFB-CB0D315E584B}"/>
    <dgm:cxn modelId="{CB0A961C-EA98-4E49-BC31-9178D4A3845C}" srcId="{CEF5ABB3-61BF-42EA-B6BA-F5E55963A796}" destId="{A13A6FDA-3B27-421F-B087-A7780DEDA480}" srcOrd="1" destOrd="0" parTransId="{9F86E52C-1815-4137-AB4E-8A7EB4325B9E}" sibTransId="{2373AF9E-8D81-4265-87A5-C041A17E25EC}"/>
    <dgm:cxn modelId="{9CCA1F26-B0D8-49E3-B428-217ABF0DC385}" srcId="{CEF5ABB3-61BF-42EA-B6BA-F5E55963A796}" destId="{5C161CDC-19F1-43F8-89A5-28A63D6706FA}" srcOrd="8" destOrd="0" parTransId="{9A7C8EA7-031D-4D83-BDCE-D4AE40100642}" sibTransId="{91C48086-7E0E-4FD1-AE10-A96108EDE1AE}"/>
    <dgm:cxn modelId="{5BA13F2D-5519-445A-A4C1-77F2094C7B8B}" srcId="{CEF5ABB3-61BF-42EA-B6BA-F5E55963A796}" destId="{82CF9E2C-0E52-41F7-A158-BC2381479C89}" srcOrd="0" destOrd="0" parTransId="{03CAC4B7-6CB3-4859-A2D5-B0CC808580AB}" sibTransId="{7B507DCD-82A9-4401-B011-A67BF429E201}"/>
    <dgm:cxn modelId="{0281C12F-03E6-42FC-8BB9-0E23ECE67B36}" type="presOf" srcId="{2BE9DFA0-FDAF-4EF8-A717-29168F19D024}" destId="{FE21B565-90F2-4530-A9A9-B281282B8A4E}" srcOrd="0" destOrd="0" presId="urn:microsoft.com/office/officeart/2005/8/layout/pyramid2"/>
    <dgm:cxn modelId="{5770F537-AEAB-43EB-83CE-FABA52EEE0E8}" type="presOf" srcId="{5C161CDC-19F1-43F8-89A5-28A63D6706FA}" destId="{035E3DCE-47F4-4CE7-8689-7FA139A22947}" srcOrd="0" destOrd="0" presId="urn:microsoft.com/office/officeart/2005/8/layout/pyramid2"/>
    <dgm:cxn modelId="{5F192063-AA46-4410-966A-E800BB62527B}" srcId="{CEF5ABB3-61BF-42EA-B6BA-F5E55963A796}" destId="{88E2D502-9534-438E-8AB1-8333CA8F33E8}" srcOrd="4" destOrd="0" parTransId="{E62E7C3A-E2CF-4BEB-8D2C-58464735C28B}" sibTransId="{0823D7B1-A8CC-4217-BF89-AA308B1B29DE}"/>
    <dgm:cxn modelId="{20744C45-4ED0-4692-B956-9694959FC405}" srcId="{CEF5ABB3-61BF-42EA-B6BA-F5E55963A796}" destId="{9D6AC2FB-70A4-4A1C-B46E-E8B34B680987}" srcOrd="5" destOrd="0" parTransId="{DD6B78C6-32E5-43D8-85E4-201D2B584FF6}" sibTransId="{7EEF20DF-642E-4183-A941-ED99A3F9DDDA}"/>
    <dgm:cxn modelId="{492FC767-983A-4EB1-B44F-28EBA2FC6249}" srcId="{CEF5ABB3-61BF-42EA-B6BA-F5E55963A796}" destId="{2BE9DFA0-FDAF-4EF8-A717-29168F19D024}" srcOrd="10" destOrd="0" parTransId="{9180557F-F397-4E82-8ED7-3A236C43D40E}" sibTransId="{7EAE69DA-A23F-4450-ABDB-C279CD44D439}"/>
    <dgm:cxn modelId="{99DA726B-326A-4A5F-8012-ACF8E246D78D}" type="presOf" srcId="{D7720D88-C178-4DF1-96EF-5CD87A640642}" destId="{C75A7E1A-83F6-46C8-A1F4-57A79F16410B}" srcOrd="0" destOrd="0" presId="urn:microsoft.com/office/officeart/2005/8/layout/pyramid2"/>
    <dgm:cxn modelId="{5AC74C76-AB01-4090-804C-EDA7773A8D6D}" type="presOf" srcId="{F2DB4EB5-B0C4-4928-8908-C470F1D5837B}" destId="{B7247AA8-82DA-4971-B55C-313A6F9C7566}" srcOrd="0" destOrd="0" presId="urn:microsoft.com/office/officeart/2005/8/layout/pyramid2"/>
    <dgm:cxn modelId="{C3838D57-9C5E-45AD-8DD7-7C048D3C6061}" type="presOf" srcId="{92D85066-CA43-494E-8F10-60AA5DDA177F}" destId="{C04C22A1-F085-400C-98D3-B98505DE5E19}" srcOrd="0" destOrd="0" presId="urn:microsoft.com/office/officeart/2005/8/layout/pyramid2"/>
    <dgm:cxn modelId="{10E92C59-F394-4AD4-A2E6-B9CBA92E084C}" type="presOf" srcId="{272F5A27-AE72-41C8-8EC9-7BC4AD62A71F}" destId="{50DB37AC-3CCB-4AD2-92C4-32A91CCBA6E9}" srcOrd="0" destOrd="0" presId="urn:microsoft.com/office/officeart/2005/8/layout/pyramid2"/>
    <dgm:cxn modelId="{D58CD683-A7C3-4A61-AE4D-6CCDDD847572}" srcId="{CEF5ABB3-61BF-42EA-B6BA-F5E55963A796}" destId="{D7720D88-C178-4DF1-96EF-5CD87A640642}" srcOrd="2" destOrd="0" parTransId="{4C5AC683-5885-49F5-B3AD-DB2811BFAC77}" sibTransId="{0EB7FFD3-3521-4AB0-BA52-1973B401894B}"/>
    <dgm:cxn modelId="{61BABD99-35AF-4F85-8C24-54C3733EE5AA}" srcId="{CEF5ABB3-61BF-42EA-B6BA-F5E55963A796}" destId="{F2DB4EB5-B0C4-4928-8908-C470F1D5837B}" srcOrd="7" destOrd="0" parTransId="{67C76457-D99B-4F78-AD20-6A8FE66CB90F}" sibTransId="{4B41EBD7-0794-45DD-B0DE-0E1577AEC4F1}"/>
    <dgm:cxn modelId="{35BEEDA7-FB01-425C-A7E3-FF3B34FC8BCA}" type="presOf" srcId="{88E2D502-9534-438E-8AB1-8333CA8F33E8}" destId="{E9DC717E-476C-49A8-8F68-18C431E30AB9}" srcOrd="0" destOrd="0" presId="urn:microsoft.com/office/officeart/2005/8/layout/pyramid2"/>
    <dgm:cxn modelId="{B9827BAF-42E6-45D2-93BA-D401209CDCFD}" srcId="{CEF5ABB3-61BF-42EA-B6BA-F5E55963A796}" destId="{272F5A27-AE72-41C8-8EC9-7BC4AD62A71F}" srcOrd="3" destOrd="0" parTransId="{D805E7B3-7813-4E58-94A0-7C4F81DD608D}" sibTransId="{EA259347-A0AA-4C74-BB0C-72DE0B953AAF}"/>
    <dgm:cxn modelId="{A4F75EB4-70DC-4879-8C51-CD5E279731F9}" type="presOf" srcId="{CEF5ABB3-61BF-42EA-B6BA-F5E55963A796}" destId="{AC3DFB1D-2FD1-4815-86F1-B2522EF1E2C9}" srcOrd="0" destOrd="0" presId="urn:microsoft.com/office/officeart/2005/8/layout/pyramid2"/>
    <dgm:cxn modelId="{CDFCE7B4-B595-4398-A53D-DEC24770BA9C}" type="presOf" srcId="{82CF9E2C-0E52-41F7-A158-BC2381479C89}" destId="{92BA79AB-A6F3-4E18-8E16-7C58E9E315F0}" srcOrd="0" destOrd="0" presId="urn:microsoft.com/office/officeart/2005/8/layout/pyramid2"/>
    <dgm:cxn modelId="{DA942CD8-5448-4FED-B7D8-373842E02945}" type="presOf" srcId="{601BA21E-FD7D-43FF-BB47-35DF1E39F8CC}" destId="{4C384F16-7E27-4688-9C04-50AD61A9146F}" srcOrd="0" destOrd="0" presId="urn:microsoft.com/office/officeart/2005/8/layout/pyramid2"/>
    <dgm:cxn modelId="{CC205DEB-1570-454F-8D22-BE9CF237E678}" type="presOf" srcId="{9D6AC2FB-70A4-4A1C-B46E-E8B34B680987}" destId="{EAE1FDE3-6ECD-4535-A58E-6ABC637C2933}" srcOrd="0" destOrd="0" presId="urn:microsoft.com/office/officeart/2005/8/layout/pyramid2"/>
    <dgm:cxn modelId="{B7D12FA8-EC61-43CB-92D5-18BFBDE0DE55}" type="presParOf" srcId="{AC3DFB1D-2FD1-4815-86F1-B2522EF1E2C9}" destId="{61C1326B-7B65-47BD-94CC-B26849B773A8}" srcOrd="0" destOrd="0" presId="urn:microsoft.com/office/officeart/2005/8/layout/pyramid2"/>
    <dgm:cxn modelId="{FF2882D2-B883-44F5-B99C-16138C6EF920}" type="presParOf" srcId="{AC3DFB1D-2FD1-4815-86F1-B2522EF1E2C9}" destId="{90AFD97B-EE03-48EA-8B34-9B425473C747}" srcOrd="1" destOrd="0" presId="urn:microsoft.com/office/officeart/2005/8/layout/pyramid2"/>
    <dgm:cxn modelId="{DB061F74-F827-4AF1-85AF-6D79C4F1A895}" type="presParOf" srcId="{90AFD97B-EE03-48EA-8B34-9B425473C747}" destId="{92BA79AB-A6F3-4E18-8E16-7C58E9E315F0}" srcOrd="0" destOrd="0" presId="urn:microsoft.com/office/officeart/2005/8/layout/pyramid2"/>
    <dgm:cxn modelId="{81B274D9-86AC-45FE-A471-9D00EC0EC50F}" type="presParOf" srcId="{90AFD97B-EE03-48EA-8B34-9B425473C747}" destId="{4DC156D9-FF1E-4721-B1A6-4D4E47F16027}" srcOrd="1" destOrd="0" presId="urn:microsoft.com/office/officeart/2005/8/layout/pyramid2"/>
    <dgm:cxn modelId="{F49DCA10-61C0-45D5-8689-39993109767F}" type="presParOf" srcId="{90AFD97B-EE03-48EA-8B34-9B425473C747}" destId="{B7D1DAD0-7C00-4E6E-BD3E-7917530D2704}" srcOrd="2" destOrd="0" presId="urn:microsoft.com/office/officeart/2005/8/layout/pyramid2"/>
    <dgm:cxn modelId="{C14F3F5F-1FF9-4510-B363-55ED8B5B41E0}" type="presParOf" srcId="{90AFD97B-EE03-48EA-8B34-9B425473C747}" destId="{DCB506CD-DE2B-4808-92E0-2C8DE5FE82AE}" srcOrd="3" destOrd="0" presId="urn:microsoft.com/office/officeart/2005/8/layout/pyramid2"/>
    <dgm:cxn modelId="{2B3D96B4-4702-4C46-9CE4-48893F967C72}" type="presParOf" srcId="{90AFD97B-EE03-48EA-8B34-9B425473C747}" destId="{C75A7E1A-83F6-46C8-A1F4-57A79F16410B}" srcOrd="4" destOrd="0" presId="urn:microsoft.com/office/officeart/2005/8/layout/pyramid2"/>
    <dgm:cxn modelId="{B7A1F767-27D1-4BFE-9533-06409F3A96DB}" type="presParOf" srcId="{90AFD97B-EE03-48EA-8B34-9B425473C747}" destId="{395A9F02-A331-4645-8381-DF518F9354F7}" srcOrd="5" destOrd="0" presId="urn:microsoft.com/office/officeart/2005/8/layout/pyramid2"/>
    <dgm:cxn modelId="{BCBD3674-E3F7-4758-A63D-5758CCEB0DE5}" type="presParOf" srcId="{90AFD97B-EE03-48EA-8B34-9B425473C747}" destId="{50DB37AC-3CCB-4AD2-92C4-32A91CCBA6E9}" srcOrd="6" destOrd="0" presId="urn:microsoft.com/office/officeart/2005/8/layout/pyramid2"/>
    <dgm:cxn modelId="{69B5F156-1CB7-4058-81B3-1FA38BE2B1BC}" type="presParOf" srcId="{90AFD97B-EE03-48EA-8B34-9B425473C747}" destId="{7115C099-8E72-4266-BDBF-C85F955BD102}" srcOrd="7" destOrd="0" presId="urn:microsoft.com/office/officeart/2005/8/layout/pyramid2"/>
    <dgm:cxn modelId="{60288129-DFDC-4F8E-A4F8-DBCBCC5520DC}" type="presParOf" srcId="{90AFD97B-EE03-48EA-8B34-9B425473C747}" destId="{E9DC717E-476C-49A8-8F68-18C431E30AB9}" srcOrd="8" destOrd="0" presId="urn:microsoft.com/office/officeart/2005/8/layout/pyramid2"/>
    <dgm:cxn modelId="{B4EF4A03-2B70-4311-A4D7-D62CADCB3935}" type="presParOf" srcId="{90AFD97B-EE03-48EA-8B34-9B425473C747}" destId="{7EA74FD7-A7F2-4E5C-AC12-B8BA295F363E}" srcOrd="9" destOrd="0" presId="urn:microsoft.com/office/officeart/2005/8/layout/pyramid2"/>
    <dgm:cxn modelId="{5B3055C8-2C3B-4BA4-BDFC-9709CBAFE9FD}" type="presParOf" srcId="{90AFD97B-EE03-48EA-8B34-9B425473C747}" destId="{EAE1FDE3-6ECD-4535-A58E-6ABC637C2933}" srcOrd="10" destOrd="0" presId="urn:microsoft.com/office/officeart/2005/8/layout/pyramid2"/>
    <dgm:cxn modelId="{A07550F5-B210-477C-9AEF-ADCA33EDC64A}" type="presParOf" srcId="{90AFD97B-EE03-48EA-8B34-9B425473C747}" destId="{EE9C6730-DF7D-4A74-9124-579B0FB30327}" srcOrd="11" destOrd="0" presId="urn:microsoft.com/office/officeart/2005/8/layout/pyramid2"/>
    <dgm:cxn modelId="{DE6C5804-1E86-48AE-8A2D-67B0CBDDB161}" type="presParOf" srcId="{90AFD97B-EE03-48EA-8B34-9B425473C747}" destId="{4C384F16-7E27-4688-9C04-50AD61A9146F}" srcOrd="12" destOrd="0" presId="urn:microsoft.com/office/officeart/2005/8/layout/pyramid2"/>
    <dgm:cxn modelId="{187B3031-1684-4B92-8993-3D81A9D5A7C6}" type="presParOf" srcId="{90AFD97B-EE03-48EA-8B34-9B425473C747}" destId="{8D59E763-CBCC-4CA5-84AE-1174F10BD948}" srcOrd="13" destOrd="0" presId="urn:microsoft.com/office/officeart/2005/8/layout/pyramid2"/>
    <dgm:cxn modelId="{8A7D32CC-4155-4600-A325-FDE73246DC99}" type="presParOf" srcId="{90AFD97B-EE03-48EA-8B34-9B425473C747}" destId="{B7247AA8-82DA-4971-B55C-313A6F9C7566}" srcOrd="14" destOrd="0" presId="urn:microsoft.com/office/officeart/2005/8/layout/pyramid2"/>
    <dgm:cxn modelId="{7528DEAE-05E4-4D59-943E-FB6AE5DBDB25}" type="presParOf" srcId="{90AFD97B-EE03-48EA-8B34-9B425473C747}" destId="{2AE0D4C0-EB75-44BE-A523-F92DAD8D7A03}" srcOrd="15" destOrd="0" presId="urn:microsoft.com/office/officeart/2005/8/layout/pyramid2"/>
    <dgm:cxn modelId="{674195F5-02FA-47AB-A15E-55AF1CF1FB0A}" type="presParOf" srcId="{90AFD97B-EE03-48EA-8B34-9B425473C747}" destId="{035E3DCE-47F4-4CE7-8689-7FA139A22947}" srcOrd="16" destOrd="0" presId="urn:microsoft.com/office/officeart/2005/8/layout/pyramid2"/>
    <dgm:cxn modelId="{4A486F84-6922-483A-9EF0-46917E14B4A8}" type="presParOf" srcId="{90AFD97B-EE03-48EA-8B34-9B425473C747}" destId="{A0FC1A8E-3CD9-4E00-A60F-C17AF862B879}" srcOrd="17" destOrd="0" presId="urn:microsoft.com/office/officeart/2005/8/layout/pyramid2"/>
    <dgm:cxn modelId="{B23873C4-94B0-4411-BB42-C61D12B05244}" type="presParOf" srcId="{90AFD97B-EE03-48EA-8B34-9B425473C747}" destId="{C04C22A1-F085-400C-98D3-B98505DE5E19}" srcOrd="18" destOrd="0" presId="urn:microsoft.com/office/officeart/2005/8/layout/pyramid2"/>
    <dgm:cxn modelId="{C5CFAA8A-3C60-46D7-89BB-CEC1AEDBF128}" type="presParOf" srcId="{90AFD97B-EE03-48EA-8B34-9B425473C747}" destId="{6B03D1F1-6835-46EC-93BC-F727EE18D0D6}" srcOrd="19" destOrd="0" presId="urn:microsoft.com/office/officeart/2005/8/layout/pyramid2"/>
    <dgm:cxn modelId="{7C6EFD11-EFDB-4244-98AD-2A5512878DF6}" type="presParOf" srcId="{90AFD97B-EE03-48EA-8B34-9B425473C747}" destId="{FE21B565-90F2-4530-A9A9-B281282B8A4E}" srcOrd="20" destOrd="0" presId="urn:microsoft.com/office/officeart/2005/8/layout/pyramid2"/>
    <dgm:cxn modelId="{EFD0239C-E392-4EB0-9309-96D4FD4C72AE}" type="presParOf" srcId="{90AFD97B-EE03-48EA-8B34-9B425473C747}" destId="{2B893565-7D93-4F6C-98DD-84831EAA7900}" srcOrd="2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4929C5-DDA5-47C0-8429-456C1ECE5D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514288A-BD9B-40A4-B79F-95548D863C2D}">
      <dgm:prSet phldrT="[Text]" custT="1"/>
      <dgm:spPr>
        <a:solidFill>
          <a:srgbClr val="D593C7"/>
        </a:solidFill>
        <a:ln>
          <a:solidFill>
            <a:srgbClr val="D50EC7"/>
          </a:solidFill>
        </a:ln>
      </dgm:spPr>
      <dgm:t>
        <a:bodyPr/>
        <a:lstStyle/>
        <a:p>
          <a:r>
            <a:rPr lang="en-US" sz="2000" b="1" dirty="0">
              <a:latin typeface="Avenir LT Std 45 Book"/>
            </a:rPr>
            <a:t>Children aged 3 years and  over 10,386</a:t>
          </a:r>
        </a:p>
      </dgm:t>
    </dgm:pt>
    <dgm:pt modelId="{C0FC8232-A50F-4BDC-920D-8DD4AEFDB732}" type="parTrans" cxnId="{5071A1D8-9766-4FAB-A0D4-0EE6BB161F51}">
      <dgm:prSet/>
      <dgm:spPr/>
      <dgm:t>
        <a:bodyPr/>
        <a:lstStyle/>
        <a:p>
          <a:endParaRPr lang="en-US"/>
        </a:p>
      </dgm:t>
    </dgm:pt>
    <dgm:pt modelId="{DE4BEF81-6C61-42F7-B2E1-E7AF0DDB6ABA}" type="sibTrans" cxnId="{5071A1D8-9766-4FAB-A0D4-0EE6BB161F51}">
      <dgm:prSet/>
      <dgm:spPr/>
      <dgm:t>
        <a:bodyPr/>
        <a:lstStyle/>
        <a:p>
          <a:endParaRPr lang="en-US"/>
        </a:p>
      </dgm:t>
    </dgm:pt>
    <dgm:pt modelId="{ECEC9636-8FEA-49D9-8C89-85D091E307D9}">
      <dgm:prSet phldrT="[Text]" custT="1"/>
      <dgm:spPr>
        <a:solidFill>
          <a:srgbClr val="D593C7"/>
        </a:solidFill>
        <a:ln>
          <a:solidFill>
            <a:srgbClr val="D50EC7"/>
          </a:solidFill>
        </a:ln>
      </dgm:spPr>
      <dgm:t>
        <a:bodyPr/>
        <a:lstStyle/>
        <a:p>
          <a:r>
            <a:rPr lang="en-US" sz="2000" b="1" dirty="0">
              <a:latin typeface="Avenir LT Std 45 Book"/>
            </a:rPr>
            <a:t>Engaged in education activity 9,658 (93%)</a:t>
          </a:r>
        </a:p>
      </dgm:t>
    </dgm:pt>
    <dgm:pt modelId="{B5D9214F-5B59-4EF5-BC83-350ADA67A6F1}" type="parTrans" cxnId="{468A714A-EE14-4EB7-A2D5-592E631611D6}">
      <dgm:prSet/>
      <dgm:spPr>
        <a:ln>
          <a:solidFill>
            <a:srgbClr val="D593C7"/>
          </a:solidFill>
        </a:ln>
      </dgm:spPr>
      <dgm:t>
        <a:bodyPr/>
        <a:lstStyle/>
        <a:p>
          <a:endParaRPr lang="en-US"/>
        </a:p>
      </dgm:t>
    </dgm:pt>
    <dgm:pt modelId="{09A8E6F3-393E-45D7-9973-3640F96E3FF4}" type="sibTrans" cxnId="{468A714A-EE14-4EB7-A2D5-592E631611D6}">
      <dgm:prSet/>
      <dgm:spPr/>
      <dgm:t>
        <a:bodyPr/>
        <a:lstStyle/>
        <a:p>
          <a:endParaRPr lang="en-US"/>
        </a:p>
      </dgm:t>
    </dgm:pt>
    <dgm:pt modelId="{35FF8FD9-21C3-4F02-8817-C105C7BD153E}">
      <dgm:prSet phldrT="[Text]" custT="1"/>
      <dgm:spPr>
        <a:solidFill>
          <a:srgbClr val="D593C7"/>
        </a:solidFill>
        <a:ln>
          <a:solidFill>
            <a:srgbClr val="D50EC7"/>
          </a:solidFill>
        </a:ln>
      </dgm:spPr>
      <dgm:t>
        <a:bodyPr/>
        <a:lstStyle/>
        <a:p>
          <a:r>
            <a:rPr lang="en-US" sz="2000" b="1" dirty="0">
              <a:latin typeface="Avenir LT Std 45 Book"/>
            </a:rPr>
            <a:t>Not engaged in education activity, 728 (7%)</a:t>
          </a:r>
        </a:p>
      </dgm:t>
    </dgm:pt>
    <dgm:pt modelId="{3336C75A-D7FF-4011-B354-F4BC1B1BF201}" type="parTrans" cxnId="{0830066E-6DA4-4454-B4DC-227090C482F1}">
      <dgm:prSet/>
      <dgm:spPr>
        <a:ln>
          <a:solidFill>
            <a:srgbClr val="D593C7"/>
          </a:solidFill>
        </a:ln>
      </dgm:spPr>
      <dgm:t>
        <a:bodyPr/>
        <a:lstStyle/>
        <a:p>
          <a:endParaRPr lang="en-US"/>
        </a:p>
      </dgm:t>
    </dgm:pt>
    <dgm:pt modelId="{46896E4A-FB63-4643-82FC-B3B4D957F7F0}" type="sibTrans" cxnId="{0830066E-6DA4-4454-B4DC-227090C482F1}">
      <dgm:prSet/>
      <dgm:spPr/>
      <dgm:t>
        <a:bodyPr/>
        <a:lstStyle/>
        <a:p>
          <a:endParaRPr lang="en-US"/>
        </a:p>
      </dgm:t>
    </dgm:pt>
    <dgm:pt modelId="{B706398F-ADF6-41C8-B767-3F8C3BCEE916}" type="pres">
      <dgm:prSet presAssocID="{764929C5-DDA5-47C0-8429-456C1ECE5DD3}" presName="diagram" presStyleCnt="0">
        <dgm:presLayoutVars>
          <dgm:chPref val="1"/>
          <dgm:dir/>
          <dgm:animOne val="branch"/>
          <dgm:animLvl val="lvl"/>
          <dgm:resizeHandles val="exact"/>
        </dgm:presLayoutVars>
      </dgm:prSet>
      <dgm:spPr/>
    </dgm:pt>
    <dgm:pt modelId="{B6515825-A0A6-4C03-8FAE-3C0568920E7E}" type="pres">
      <dgm:prSet presAssocID="{7514288A-BD9B-40A4-B79F-95548D863C2D}" presName="root1" presStyleCnt="0"/>
      <dgm:spPr/>
    </dgm:pt>
    <dgm:pt modelId="{C81D6302-A76E-48B7-8BE9-D4886BFE9052}" type="pres">
      <dgm:prSet presAssocID="{7514288A-BD9B-40A4-B79F-95548D863C2D}" presName="LevelOneTextNode" presStyleLbl="node0" presStyleIdx="0" presStyleCnt="1" custScaleY="157234" custLinFactNeighborX="-3194" custLinFactNeighborY="-14059">
        <dgm:presLayoutVars>
          <dgm:chPref val="3"/>
        </dgm:presLayoutVars>
      </dgm:prSet>
      <dgm:spPr/>
    </dgm:pt>
    <dgm:pt modelId="{D7BBC31A-FBF9-4DDF-996A-E461CFA15CDB}" type="pres">
      <dgm:prSet presAssocID="{7514288A-BD9B-40A4-B79F-95548D863C2D}" presName="level2hierChild" presStyleCnt="0"/>
      <dgm:spPr/>
    </dgm:pt>
    <dgm:pt modelId="{CFB9C4F8-E42A-4071-8F57-CE5FFDE29DC8}" type="pres">
      <dgm:prSet presAssocID="{B5D9214F-5B59-4EF5-BC83-350ADA67A6F1}" presName="conn2-1" presStyleLbl="parChTrans1D2" presStyleIdx="0" presStyleCnt="2"/>
      <dgm:spPr/>
    </dgm:pt>
    <dgm:pt modelId="{1AA032FE-35C2-484E-A6E9-387ED9AD02C1}" type="pres">
      <dgm:prSet presAssocID="{B5D9214F-5B59-4EF5-BC83-350ADA67A6F1}" presName="connTx" presStyleLbl="parChTrans1D2" presStyleIdx="0" presStyleCnt="2"/>
      <dgm:spPr/>
    </dgm:pt>
    <dgm:pt modelId="{D6D27F0F-AFDB-45FB-9A15-365AAE29D308}" type="pres">
      <dgm:prSet presAssocID="{ECEC9636-8FEA-49D9-8C89-85D091E307D9}" presName="root2" presStyleCnt="0"/>
      <dgm:spPr/>
    </dgm:pt>
    <dgm:pt modelId="{8A95F4E6-D1AC-4A3F-A744-CCC455EC6CB2}" type="pres">
      <dgm:prSet presAssocID="{ECEC9636-8FEA-49D9-8C89-85D091E307D9}" presName="LevelTwoTextNode" presStyleLbl="node2" presStyleIdx="0" presStyleCnt="2" custScaleY="145934" custLinFactY="-40594" custLinFactNeighborX="-6249" custLinFactNeighborY="-100000">
        <dgm:presLayoutVars>
          <dgm:chPref val="3"/>
        </dgm:presLayoutVars>
      </dgm:prSet>
      <dgm:spPr/>
    </dgm:pt>
    <dgm:pt modelId="{03A61E51-C691-4FD7-A34A-396043AA8815}" type="pres">
      <dgm:prSet presAssocID="{ECEC9636-8FEA-49D9-8C89-85D091E307D9}" presName="level3hierChild" presStyleCnt="0"/>
      <dgm:spPr/>
    </dgm:pt>
    <dgm:pt modelId="{B4894AE9-CC2B-4075-8EC1-5464099470C0}" type="pres">
      <dgm:prSet presAssocID="{3336C75A-D7FF-4011-B354-F4BC1B1BF201}" presName="conn2-1" presStyleLbl="parChTrans1D2" presStyleIdx="1" presStyleCnt="2"/>
      <dgm:spPr/>
    </dgm:pt>
    <dgm:pt modelId="{6CBE2184-D213-4C31-808B-83A51F22F424}" type="pres">
      <dgm:prSet presAssocID="{3336C75A-D7FF-4011-B354-F4BC1B1BF201}" presName="connTx" presStyleLbl="parChTrans1D2" presStyleIdx="1" presStyleCnt="2"/>
      <dgm:spPr/>
    </dgm:pt>
    <dgm:pt modelId="{BAC25FFB-4D15-48E2-BE9A-D7360D676024}" type="pres">
      <dgm:prSet presAssocID="{35FF8FD9-21C3-4F02-8817-C105C7BD153E}" presName="root2" presStyleCnt="0"/>
      <dgm:spPr/>
    </dgm:pt>
    <dgm:pt modelId="{C6AD6A4A-9082-4C56-A2E5-CDAFCB1FD8BA}" type="pres">
      <dgm:prSet presAssocID="{35FF8FD9-21C3-4F02-8817-C105C7BD153E}" presName="LevelTwoTextNode" presStyleLbl="node2" presStyleIdx="1" presStyleCnt="2" custScaleY="150672" custLinFactY="405" custLinFactNeighborX="-7867" custLinFactNeighborY="100000">
        <dgm:presLayoutVars>
          <dgm:chPref val="3"/>
        </dgm:presLayoutVars>
      </dgm:prSet>
      <dgm:spPr/>
    </dgm:pt>
    <dgm:pt modelId="{40DAE7AA-0D1F-4B6D-A90B-8F8EFF613AFF}" type="pres">
      <dgm:prSet presAssocID="{35FF8FD9-21C3-4F02-8817-C105C7BD153E}" presName="level3hierChild" presStyleCnt="0"/>
      <dgm:spPr/>
    </dgm:pt>
  </dgm:ptLst>
  <dgm:cxnLst>
    <dgm:cxn modelId="{19E4DB2B-CDC2-4E8F-AA1A-E642C78B8785}" type="presOf" srcId="{3336C75A-D7FF-4011-B354-F4BC1B1BF201}" destId="{B4894AE9-CC2B-4075-8EC1-5464099470C0}" srcOrd="0" destOrd="0" presId="urn:microsoft.com/office/officeart/2005/8/layout/hierarchy2"/>
    <dgm:cxn modelId="{7AAD9241-7404-4973-98C3-B2B185FB3DEC}" type="presOf" srcId="{3336C75A-D7FF-4011-B354-F4BC1B1BF201}" destId="{6CBE2184-D213-4C31-808B-83A51F22F424}" srcOrd="1" destOrd="0" presId="urn:microsoft.com/office/officeart/2005/8/layout/hierarchy2"/>
    <dgm:cxn modelId="{8D5DF464-588A-49F4-98C3-96D8C3AF3183}" type="presOf" srcId="{B5D9214F-5B59-4EF5-BC83-350ADA67A6F1}" destId="{1AA032FE-35C2-484E-A6E9-387ED9AD02C1}" srcOrd="1" destOrd="0" presId="urn:microsoft.com/office/officeart/2005/8/layout/hierarchy2"/>
    <dgm:cxn modelId="{468A714A-EE14-4EB7-A2D5-592E631611D6}" srcId="{7514288A-BD9B-40A4-B79F-95548D863C2D}" destId="{ECEC9636-8FEA-49D9-8C89-85D091E307D9}" srcOrd="0" destOrd="0" parTransId="{B5D9214F-5B59-4EF5-BC83-350ADA67A6F1}" sibTransId="{09A8E6F3-393E-45D7-9973-3640F96E3FF4}"/>
    <dgm:cxn modelId="{0830066E-6DA4-4454-B4DC-227090C482F1}" srcId="{7514288A-BD9B-40A4-B79F-95548D863C2D}" destId="{35FF8FD9-21C3-4F02-8817-C105C7BD153E}" srcOrd="1" destOrd="0" parTransId="{3336C75A-D7FF-4011-B354-F4BC1B1BF201}" sibTransId="{46896E4A-FB63-4643-82FC-B3B4D957F7F0}"/>
    <dgm:cxn modelId="{CD886B4E-F9DF-417A-BB1B-DA58292D11C7}" type="presOf" srcId="{764929C5-DDA5-47C0-8429-456C1ECE5DD3}" destId="{B706398F-ADF6-41C8-B767-3F8C3BCEE916}" srcOrd="0" destOrd="0" presId="urn:microsoft.com/office/officeart/2005/8/layout/hierarchy2"/>
    <dgm:cxn modelId="{300F4A7A-22E7-4B19-B85A-F22B04929315}" type="presOf" srcId="{ECEC9636-8FEA-49D9-8C89-85D091E307D9}" destId="{8A95F4E6-D1AC-4A3F-A744-CCC455EC6CB2}" srcOrd="0" destOrd="0" presId="urn:microsoft.com/office/officeart/2005/8/layout/hierarchy2"/>
    <dgm:cxn modelId="{C7C805CD-43F0-4CA3-827E-FE76D25D735B}" type="presOf" srcId="{35FF8FD9-21C3-4F02-8817-C105C7BD153E}" destId="{C6AD6A4A-9082-4C56-A2E5-CDAFCB1FD8BA}" srcOrd="0" destOrd="0" presId="urn:microsoft.com/office/officeart/2005/8/layout/hierarchy2"/>
    <dgm:cxn modelId="{FFB096D7-7185-4752-96D0-6CFDD8BA3432}" type="presOf" srcId="{B5D9214F-5B59-4EF5-BC83-350ADA67A6F1}" destId="{CFB9C4F8-E42A-4071-8F57-CE5FFDE29DC8}" srcOrd="0" destOrd="0" presId="urn:microsoft.com/office/officeart/2005/8/layout/hierarchy2"/>
    <dgm:cxn modelId="{5071A1D8-9766-4FAB-A0D4-0EE6BB161F51}" srcId="{764929C5-DDA5-47C0-8429-456C1ECE5DD3}" destId="{7514288A-BD9B-40A4-B79F-95548D863C2D}" srcOrd="0" destOrd="0" parTransId="{C0FC8232-A50F-4BDC-920D-8DD4AEFDB732}" sibTransId="{DE4BEF81-6C61-42F7-B2E1-E7AF0DDB6ABA}"/>
    <dgm:cxn modelId="{076DD0DE-17FF-4A9F-BC7A-407367A541EF}" type="presOf" srcId="{7514288A-BD9B-40A4-B79F-95548D863C2D}" destId="{C81D6302-A76E-48B7-8BE9-D4886BFE9052}" srcOrd="0" destOrd="0" presId="urn:microsoft.com/office/officeart/2005/8/layout/hierarchy2"/>
    <dgm:cxn modelId="{744C1A3F-138E-40F0-BB62-26BB269A34C9}" type="presParOf" srcId="{B706398F-ADF6-41C8-B767-3F8C3BCEE916}" destId="{B6515825-A0A6-4C03-8FAE-3C0568920E7E}" srcOrd="0" destOrd="0" presId="urn:microsoft.com/office/officeart/2005/8/layout/hierarchy2"/>
    <dgm:cxn modelId="{16F93250-11F4-4C4C-B4E8-E6A7BB896500}" type="presParOf" srcId="{B6515825-A0A6-4C03-8FAE-3C0568920E7E}" destId="{C81D6302-A76E-48B7-8BE9-D4886BFE9052}" srcOrd="0" destOrd="0" presId="urn:microsoft.com/office/officeart/2005/8/layout/hierarchy2"/>
    <dgm:cxn modelId="{1502DA9C-47D4-424A-823B-436E47C3C142}" type="presParOf" srcId="{B6515825-A0A6-4C03-8FAE-3C0568920E7E}" destId="{D7BBC31A-FBF9-4DDF-996A-E461CFA15CDB}" srcOrd="1" destOrd="0" presId="urn:microsoft.com/office/officeart/2005/8/layout/hierarchy2"/>
    <dgm:cxn modelId="{AAE137B1-8B2A-444E-AF68-A4510F8D2319}" type="presParOf" srcId="{D7BBC31A-FBF9-4DDF-996A-E461CFA15CDB}" destId="{CFB9C4F8-E42A-4071-8F57-CE5FFDE29DC8}" srcOrd="0" destOrd="0" presId="urn:microsoft.com/office/officeart/2005/8/layout/hierarchy2"/>
    <dgm:cxn modelId="{E3F18266-BD1B-4893-B955-DC0B0EE6E0B2}" type="presParOf" srcId="{CFB9C4F8-E42A-4071-8F57-CE5FFDE29DC8}" destId="{1AA032FE-35C2-484E-A6E9-387ED9AD02C1}" srcOrd="0" destOrd="0" presId="urn:microsoft.com/office/officeart/2005/8/layout/hierarchy2"/>
    <dgm:cxn modelId="{BAA2F465-9EE8-4328-AC7C-9A4E255EAAB5}" type="presParOf" srcId="{D7BBC31A-FBF9-4DDF-996A-E461CFA15CDB}" destId="{D6D27F0F-AFDB-45FB-9A15-365AAE29D308}" srcOrd="1" destOrd="0" presId="urn:microsoft.com/office/officeart/2005/8/layout/hierarchy2"/>
    <dgm:cxn modelId="{58C1459D-034F-4590-8FB1-C0B458A13372}" type="presParOf" srcId="{D6D27F0F-AFDB-45FB-9A15-365AAE29D308}" destId="{8A95F4E6-D1AC-4A3F-A744-CCC455EC6CB2}" srcOrd="0" destOrd="0" presId="urn:microsoft.com/office/officeart/2005/8/layout/hierarchy2"/>
    <dgm:cxn modelId="{FFE3DC80-3EA0-49E2-BA99-5B21E0E4179C}" type="presParOf" srcId="{D6D27F0F-AFDB-45FB-9A15-365AAE29D308}" destId="{03A61E51-C691-4FD7-A34A-396043AA8815}" srcOrd="1" destOrd="0" presId="urn:microsoft.com/office/officeart/2005/8/layout/hierarchy2"/>
    <dgm:cxn modelId="{3391B451-43DA-4719-9EFF-1B817AF56C48}" type="presParOf" srcId="{D7BBC31A-FBF9-4DDF-996A-E461CFA15CDB}" destId="{B4894AE9-CC2B-4075-8EC1-5464099470C0}" srcOrd="2" destOrd="0" presId="urn:microsoft.com/office/officeart/2005/8/layout/hierarchy2"/>
    <dgm:cxn modelId="{C9B1D752-9D18-4700-A8E4-849DDEEED1F2}" type="presParOf" srcId="{B4894AE9-CC2B-4075-8EC1-5464099470C0}" destId="{6CBE2184-D213-4C31-808B-83A51F22F424}" srcOrd="0" destOrd="0" presId="urn:microsoft.com/office/officeart/2005/8/layout/hierarchy2"/>
    <dgm:cxn modelId="{46E896B0-3B21-46AF-B9D2-DD5CC793F0CF}" type="presParOf" srcId="{D7BBC31A-FBF9-4DDF-996A-E461CFA15CDB}" destId="{BAC25FFB-4D15-48E2-BE9A-D7360D676024}" srcOrd="3" destOrd="0" presId="urn:microsoft.com/office/officeart/2005/8/layout/hierarchy2"/>
    <dgm:cxn modelId="{CAACEA40-E149-4B2E-BF05-03165D8FB189}" type="presParOf" srcId="{BAC25FFB-4D15-48E2-BE9A-D7360D676024}" destId="{C6AD6A4A-9082-4C56-A2E5-CDAFCB1FD8BA}" srcOrd="0" destOrd="0" presId="urn:microsoft.com/office/officeart/2005/8/layout/hierarchy2"/>
    <dgm:cxn modelId="{4C121CAF-6CA7-4CEA-A589-7974FE773A0D}" type="presParOf" srcId="{BAC25FFB-4D15-48E2-BE9A-D7360D676024}" destId="{40DAE7AA-0D1F-4B6D-A90B-8F8EFF613AF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FF9759-5CFA-418D-A546-C46957CF55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888118E-1D32-44FD-B093-6979D05F56C6}">
      <dgm:prSet phldrT="[Text]" custT="1"/>
      <dgm:spPr>
        <a:solidFill>
          <a:srgbClr val="D593C7"/>
        </a:solidFill>
      </dgm:spPr>
      <dgm:t>
        <a:bodyPr/>
        <a:lstStyle/>
        <a:p>
          <a:r>
            <a:rPr lang="en-US" sz="4000" b="0" dirty="0"/>
            <a:t>Both sexes</a:t>
          </a:r>
        </a:p>
      </dgm:t>
    </dgm:pt>
    <dgm:pt modelId="{289F3A5B-240B-4CA3-992E-4DF1D000C79C}" type="parTrans" cxnId="{84D058E2-9A71-4E7D-925A-35CD9B0AE63D}">
      <dgm:prSet/>
      <dgm:spPr/>
      <dgm:t>
        <a:bodyPr/>
        <a:lstStyle/>
        <a:p>
          <a:endParaRPr lang="en-US" b="0"/>
        </a:p>
      </dgm:t>
    </dgm:pt>
    <dgm:pt modelId="{BFCD41E7-09BC-44A7-89BC-2AE22B6D41FE}" type="sibTrans" cxnId="{84D058E2-9A71-4E7D-925A-35CD9B0AE63D}">
      <dgm:prSet/>
      <dgm:spPr/>
      <dgm:t>
        <a:bodyPr/>
        <a:lstStyle/>
        <a:p>
          <a:endParaRPr lang="en-US" b="0"/>
        </a:p>
      </dgm:t>
    </dgm:pt>
    <dgm:pt modelId="{16C7782B-BB1C-4906-8BD4-65CE976A46DE}">
      <dgm:prSet phldrT="[Text]" custT="1"/>
      <dgm:spPr>
        <a:solidFill>
          <a:srgbClr val="F4CEE5">
            <a:alpha val="89804"/>
          </a:srgbClr>
        </a:solidFill>
      </dgm:spPr>
      <dgm:t>
        <a:bodyPr/>
        <a:lstStyle/>
        <a:p>
          <a:r>
            <a:rPr lang="en-US" sz="4000" b="0" dirty="0">
              <a:solidFill>
                <a:srgbClr val="8F4180"/>
              </a:solidFill>
            </a:rPr>
            <a:t>93.7</a:t>
          </a:r>
        </a:p>
      </dgm:t>
    </dgm:pt>
    <dgm:pt modelId="{7094A5CA-80F6-4C4D-924C-4C0AFCAB8112}" type="parTrans" cxnId="{AD6B5AFA-B3E9-44D1-BA73-13051BFC9FB3}">
      <dgm:prSet/>
      <dgm:spPr/>
      <dgm:t>
        <a:bodyPr/>
        <a:lstStyle/>
        <a:p>
          <a:endParaRPr lang="en-US" b="0"/>
        </a:p>
      </dgm:t>
    </dgm:pt>
    <dgm:pt modelId="{38E6E37D-1ADA-4379-9A13-3C9C4B7D228F}" type="sibTrans" cxnId="{AD6B5AFA-B3E9-44D1-BA73-13051BFC9FB3}">
      <dgm:prSet/>
      <dgm:spPr/>
      <dgm:t>
        <a:bodyPr/>
        <a:lstStyle/>
        <a:p>
          <a:endParaRPr lang="en-US" b="0"/>
        </a:p>
      </dgm:t>
    </dgm:pt>
    <dgm:pt modelId="{2B79AED8-8E56-4E75-B7F7-F9759265C4AB}">
      <dgm:prSet phldrT="[Text]" custT="1"/>
      <dgm:spPr>
        <a:solidFill>
          <a:srgbClr val="D593C7"/>
        </a:solidFill>
      </dgm:spPr>
      <dgm:t>
        <a:bodyPr/>
        <a:lstStyle/>
        <a:p>
          <a:r>
            <a:rPr lang="en-US" sz="4000" b="0" dirty="0"/>
            <a:t>Male</a:t>
          </a:r>
        </a:p>
      </dgm:t>
    </dgm:pt>
    <dgm:pt modelId="{F9B6EEA7-5DDB-4627-8E9D-34CEDB5558CC}" type="parTrans" cxnId="{F1553E85-75C5-4752-AFA5-D3A69382B9A3}">
      <dgm:prSet/>
      <dgm:spPr/>
      <dgm:t>
        <a:bodyPr/>
        <a:lstStyle/>
        <a:p>
          <a:endParaRPr lang="en-US" b="0"/>
        </a:p>
      </dgm:t>
    </dgm:pt>
    <dgm:pt modelId="{08FB4815-2401-4F6E-A8F6-A9056482CB60}" type="sibTrans" cxnId="{F1553E85-75C5-4752-AFA5-D3A69382B9A3}">
      <dgm:prSet/>
      <dgm:spPr/>
      <dgm:t>
        <a:bodyPr/>
        <a:lstStyle/>
        <a:p>
          <a:endParaRPr lang="en-US" b="0"/>
        </a:p>
      </dgm:t>
    </dgm:pt>
    <dgm:pt modelId="{9E050679-729E-44F8-9757-1561E6433EEA}">
      <dgm:prSet phldrT="[Text]" custT="1"/>
      <dgm:spPr>
        <a:solidFill>
          <a:srgbClr val="F4CEE5">
            <a:alpha val="90000"/>
          </a:srgbClr>
        </a:solidFill>
      </dgm:spPr>
      <dgm:t>
        <a:bodyPr/>
        <a:lstStyle/>
        <a:p>
          <a:r>
            <a:rPr lang="en-US" sz="4000" b="0" dirty="0">
              <a:solidFill>
                <a:srgbClr val="8F4180"/>
              </a:solidFill>
            </a:rPr>
            <a:t>92.0</a:t>
          </a:r>
        </a:p>
      </dgm:t>
    </dgm:pt>
    <dgm:pt modelId="{05A47337-904F-48CB-A284-728C82221DEC}" type="parTrans" cxnId="{746493D3-1D88-4477-8AD3-C45FCA5FCC02}">
      <dgm:prSet/>
      <dgm:spPr/>
      <dgm:t>
        <a:bodyPr/>
        <a:lstStyle/>
        <a:p>
          <a:endParaRPr lang="en-US" b="0"/>
        </a:p>
      </dgm:t>
    </dgm:pt>
    <dgm:pt modelId="{41332B3D-E7F5-4DFB-B0AA-EEA12E3FAE1D}" type="sibTrans" cxnId="{746493D3-1D88-4477-8AD3-C45FCA5FCC02}">
      <dgm:prSet/>
      <dgm:spPr/>
      <dgm:t>
        <a:bodyPr/>
        <a:lstStyle/>
        <a:p>
          <a:endParaRPr lang="en-US" b="0"/>
        </a:p>
      </dgm:t>
    </dgm:pt>
    <dgm:pt modelId="{0CD42ED8-2D48-4248-8393-43623A8740D8}">
      <dgm:prSet phldrT="[Text]" custT="1"/>
      <dgm:spPr>
        <a:solidFill>
          <a:srgbClr val="D593C7"/>
        </a:solidFill>
      </dgm:spPr>
      <dgm:t>
        <a:bodyPr/>
        <a:lstStyle/>
        <a:p>
          <a:r>
            <a:rPr lang="en-US" sz="4000" b="0" dirty="0"/>
            <a:t>Female</a:t>
          </a:r>
        </a:p>
      </dgm:t>
    </dgm:pt>
    <dgm:pt modelId="{3CE06B3E-6DBE-48F4-9CC8-F728A88BB997}" type="parTrans" cxnId="{99521DCB-F0AD-4AD4-ACBC-4CA8F79C9D1C}">
      <dgm:prSet/>
      <dgm:spPr/>
      <dgm:t>
        <a:bodyPr/>
        <a:lstStyle/>
        <a:p>
          <a:endParaRPr lang="en-US" b="0"/>
        </a:p>
      </dgm:t>
    </dgm:pt>
    <dgm:pt modelId="{1328CC7A-4562-48A1-B8EE-BFF59CBBAFE4}" type="sibTrans" cxnId="{99521DCB-F0AD-4AD4-ACBC-4CA8F79C9D1C}">
      <dgm:prSet/>
      <dgm:spPr/>
      <dgm:t>
        <a:bodyPr/>
        <a:lstStyle/>
        <a:p>
          <a:endParaRPr lang="en-US" b="0"/>
        </a:p>
      </dgm:t>
    </dgm:pt>
    <dgm:pt modelId="{BADBCF09-604A-403C-9DA4-94916FCBF8DC}">
      <dgm:prSet phldrT="[Text]" custT="1"/>
      <dgm:spPr>
        <a:solidFill>
          <a:srgbClr val="F4CEE5">
            <a:alpha val="90000"/>
          </a:srgbClr>
        </a:solidFill>
      </dgm:spPr>
      <dgm:t>
        <a:bodyPr/>
        <a:lstStyle/>
        <a:p>
          <a:r>
            <a:rPr lang="en-US" sz="4000" b="0" dirty="0">
              <a:solidFill>
                <a:srgbClr val="8F4180"/>
              </a:solidFill>
            </a:rPr>
            <a:t>94.7</a:t>
          </a:r>
        </a:p>
      </dgm:t>
    </dgm:pt>
    <dgm:pt modelId="{6C909132-CB6B-47FA-88A6-8E976135464A}" type="parTrans" cxnId="{5D5243A7-4AE1-4637-AC68-75B63FA3E492}">
      <dgm:prSet/>
      <dgm:spPr/>
      <dgm:t>
        <a:bodyPr/>
        <a:lstStyle/>
        <a:p>
          <a:endParaRPr lang="en-US" b="0"/>
        </a:p>
      </dgm:t>
    </dgm:pt>
    <dgm:pt modelId="{AA6386AF-CAB3-4F3C-82D6-CA226696C92B}" type="sibTrans" cxnId="{5D5243A7-4AE1-4637-AC68-75B63FA3E492}">
      <dgm:prSet/>
      <dgm:spPr/>
      <dgm:t>
        <a:bodyPr/>
        <a:lstStyle/>
        <a:p>
          <a:endParaRPr lang="en-US" b="0"/>
        </a:p>
      </dgm:t>
    </dgm:pt>
    <dgm:pt modelId="{5DE73DEC-8A21-47A9-A339-E27E334589B7}" type="pres">
      <dgm:prSet presAssocID="{D4FF9759-5CFA-418D-A546-C46957CF5529}" presName="Name0" presStyleCnt="0">
        <dgm:presLayoutVars>
          <dgm:dir/>
          <dgm:animLvl val="lvl"/>
          <dgm:resizeHandles val="exact"/>
        </dgm:presLayoutVars>
      </dgm:prSet>
      <dgm:spPr/>
    </dgm:pt>
    <dgm:pt modelId="{AA12BA67-F817-47AC-BA2B-F13DBE7B35D7}" type="pres">
      <dgm:prSet presAssocID="{5888118E-1D32-44FD-B093-6979D05F56C6}" presName="linNode" presStyleCnt="0"/>
      <dgm:spPr/>
    </dgm:pt>
    <dgm:pt modelId="{C1DB5B59-C31E-4B72-8184-B67FF50B2DEF}" type="pres">
      <dgm:prSet presAssocID="{5888118E-1D32-44FD-B093-6979D05F56C6}" presName="parentText" presStyleLbl="node1" presStyleIdx="0" presStyleCnt="3">
        <dgm:presLayoutVars>
          <dgm:chMax val="1"/>
          <dgm:bulletEnabled val="1"/>
        </dgm:presLayoutVars>
      </dgm:prSet>
      <dgm:spPr/>
    </dgm:pt>
    <dgm:pt modelId="{9DC31247-BB2C-403D-94C1-EA00F6CF170C}" type="pres">
      <dgm:prSet presAssocID="{5888118E-1D32-44FD-B093-6979D05F56C6}" presName="descendantText" presStyleLbl="alignAccFollowNode1" presStyleIdx="0" presStyleCnt="3">
        <dgm:presLayoutVars>
          <dgm:bulletEnabled val="1"/>
        </dgm:presLayoutVars>
      </dgm:prSet>
      <dgm:spPr/>
    </dgm:pt>
    <dgm:pt modelId="{58F49C86-4BD1-4366-8ECC-9B07409E1553}" type="pres">
      <dgm:prSet presAssocID="{BFCD41E7-09BC-44A7-89BC-2AE22B6D41FE}" presName="sp" presStyleCnt="0"/>
      <dgm:spPr/>
    </dgm:pt>
    <dgm:pt modelId="{9E9FD62D-74AE-41B1-A042-BBE6678EF1F0}" type="pres">
      <dgm:prSet presAssocID="{2B79AED8-8E56-4E75-B7F7-F9759265C4AB}" presName="linNode" presStyleCnt="0"/>
      <dgm:spPr/>
    </dgm:pt>
    <dgm:pt modelId="{817F4A54-C14F-4BA9-8601-18596D7183CC}" type="pres">
      <dgm:prSet presAssocID="{2B79AED8-8E56-4E75-B7F7-F9759265C4AB}" presName="parentText" presStyleLbl="node1" presStyleIdx="1" presStyleCnt="3">
        <dgm:presLayoutVars>
          <dgm:chMax val="1"/>
          <dgm:bulletEnabled val="1"/>
        </dgm:presLayoutVars>
      </dgm:prSet>
      <dgm:spPr/>
    </dgm:pt>
    <dgm:pt modelId="{2855AD74-D980-4780-954E-17D5A20BA7EC}" type="pres">
      <dgm:prSet presAssocID="{2B79AED8-8E56-4E75-B7F7-F9759265C4AB}" presName="descendantText" presStyleLbl="alignAccFollowNode1" presStyleIdx="1" presStyleCnt="3">
        <dgm:presLayoutVars>
          <dgm:bulletEnabled val="1"/>
        </dgm:presLayoutVars>
      </dgm:prSet>
      <dgm:spPr/>
    </dgm:pt>
    <dgm:pt modelId="{1822CE96-9184-437E-9519-F9361D911D4E}" type="pres">
      <dgm:prSet presAssocID="{08FB4815-2401-4F6E-A8F6-A9056482CB60}" presName="sp" presStyleCnt="0"/>
      <dgm:spPr/>
    </dgm:pt>
    <dgm:pt modelId="{2ADD8AB0-8F7B-4900-BD7B-E8611C05EB4D}" type="pres">
      <dgm:prSet presAssocID="{0CD42ED8-2D48-4248-8393-43623A8740D8}" presName="linNode" presStyleCnt="0"/>
      <dgm:spPr/>
    </dgm:pt>
    <dgm:pt modelId="{EA2E6E79-34C3-4DA3-8E6D-ECD1E06AB2B9}" type="pres">
      <dgm:prSet presAssocID="{0CD42ED8-2D48-4248-8393-43623A8740D8}" presName="parentText" presStyleLbl="node1" presStyleIdx="2" presStyleCnt="3">
        <dgm:presLayoutVars>
          <dgm:chMax val="1"/>
          <dgm:bulletEnabled val="1"/>
        </dgm:presLayoutVars>
      </dgm:prSet>
      <dgm:spPr/>
    </dgm:pt>
    <dgm:pt modelId="{570E670B-7160-4898-8BA3-88ABEDC31E40}" type="pres">
      <dgm:prSet presAssocID="{0CD42ED8-2D48-4248-8393-43623A8740D8}" presName="descendantText" presStyleLbl="alignAccFollowNode1" presStyleIdx="2" presStyleCnt="3">
        <dgm:presLayoutVars>
          <dgm:bulletEnabled val="1"/>
        </dgm:presLayoutVars>
      </dgm:prSet>
      <dgm:spPr/>
    </dgm:pt>
  </dgm:ptLst>
  <dgm:cxnLst>
    <dgm:cxn modelId="{D9844A05-B696-44B4-BC83-14CC90790464}" type="presOf" srcId="{9E050679-729E-44F8-9757-1561E6433EEA}" destId="{2855AD74-D980-4780-954E-17D5A20BA7EC}" srcOrd="0" destOrd="0" presId="urn:microsoft.com/office/officeart/2005/8/layout/vList5"/>
    <dgm:cxn modelId="{D9C77F05-BF52-4061-AF85-42C912559E61}" type="presOf" srcId="{0CD42ED8-2D48-4248-8393-43623A8740D8}" destId="{EA2E6E79-34C3-4DA3-8E6D-ECD1E06AB2B9}" srcOrd="0" destOrd="0" presId="urn:microsoft.com/office/officeart/2005/8/layout/vList5"/>
    <dgm:cxn modelId="{D2FB775E-8AC6-4758-8719-3EFEE9899DD4}" type="presOf" srcId="{BADBCF09-604A-403C-9DA4-94916FCBF8DC}" destId="{570E670B-7160-4898-8BA3-88ABEDC31E40}" srcOrd="0" destOrd="0" presId="urn:microsoft.com/office/officeart/2005/8/layout/vList5"/>
    <dgm:cxn modelId="{F1553E85-75C5-4752-AFA5-D3A69382B9A3}" srcId="{D4FF9759-5CFA-418D-A546-C46957CF5529}" destId="{2B79AED8-8E56-4E75-B7F7-F9759265C4AB}" srcOrd="1" destOrd="0" parTransId="{F9B6EEA7-5DDB-4627-8E9D-34CEDB5558CC}" sibTransId="{08FB4815-2401-4F6E-A8F6-A9056482CB60}"/>
    <dgm:cxn modelId="{F4279887-C68D-414A-A658-0A47A8ECC516}" type="presOf" srcId="{D4FF9759-5CFA-418D-A546-C46957CF5529}" destId="{5DE73DEC-8A21-47A9-A339-E27E334589B7}" srcOrd="0" destOrd="0" presId="urn:microsoft.com/office/officeart/2005/8/layout/vList5"/>
    <dgm:cxn modelId="{E5898E8E-C430-40A0-86C0-63CA8FA0585B}" type="presOf" srcId="{5888118E-1D32-44FD-B093-6979D05F56C6}" destId="{C1DB5B59-C31E-4B72-8184-B67FF50B2DEF}" srcOrd="0" destOrd="0" presId="urn:microsoft.com/office/officeart/2005/8/layout/vList5"/>
    <dgm:cxn modelId="{5D5243A7-4AE1-4637-AC68-75B63FA3E492}" srcId="{0CD42ED8-2D48-4248-8393-43623A8740D8}" destId="{BADBCF09-604A-403C-9DA4-94916FCBF8DC}" srcOrd="0" destOrd="0" parTransId="{6C909132-CB6B-47FA-88A6-8E976135464A}" sibTransId="{AA6386AF-CAB3-4F3C-82D6-CA226696C92B}"/>
    <dgm:cxn modelId="{99521DCB-F0AD-4AD4-ACBC-4CA8F79C9D1C}" srcId="{D4FF9759-5CFA-418D-A546-C46957CF5529}" destId="{0CD42ED8-2D48-4248-8393-43623A8740D8}" srcOrd="2" destOrd="0" parTransId="{3CE06B3E-6DBE-48F4-9CC8-F728A88BB997}" sibTransId="{1328CC7A-4562-48A1-B8EE-BFF59CBBAFE4}"/>
    <dgm:cxn modelId="{746493D3-1D88-4477-8AD3-C45FCA5FCC02}" srcId="{2B79AED8-8E56-4E75-B7F7-F9759265C4AB}" destId="{9E050679-729E-44F8-9757-1561E6433EEA}" srcOrd="0" destOrd="0" parTransId="{05A47337-904F-48CB-A284-728C82221DEC}" sibTransId="{41332B3D-E7F5-4DFB-B0AA-EEA12E3FAE1D}"/>
    <dgm:cxn modelId="{84D058E2-9A71-4E7D-925A-35CD9B0AE63D}" srcId="{D4FF9759-5CFA-418D-A546-C46957CF5529}" destId="{5888118E-1D32-44FD-B093-6979D05F56C6}" srcOrd="0" destOrd="0" parTransId="{289F3A5B-240B-4CA3-992E-4DF1D000C79C}" sibTransId="{BFCD41E7-09BC-44A7-89BC-2AE22B6D41FE}"/>
    <dgm:cxn modelId="{B172F1E3-2BBF-410E-BB90-42DC344E1254}" type="presOf" srcId="{2B79AED8-8E56-4E75-B7F7-F9759265C4AB}" destId="{817F4A54-C14F-4BA9-8601-18596D7183CC}" srcOrd="0" destOrd="0" presId="urn:microsoft.com/office/officeart/2005/8/layout/vList5"/>
    <dgm:cxn modelId="{5758C7ED-B4DB-460B-AF12-F0F9015EE924}" type="presOf" srcId="{16C7782B-BB1C-4906-8BD4-65CE976A46DE}" destId="{9DC31247-BB2C-403D-94C1-EA00F6CF170C}" srcOrd="0" destOrd="0" presId="urn:microsoft.com/office/officeart/2005/8/layout/vList5"/>
    <dgm:cxn modelId="{AD6B5AFA-B3E9-44D1-BA73-13051BFC9FB3}" srcId="{5888118E-1D32-44FD-B093-6979D05F56C6}" destId="{16C7782B-BB1C-4906-8BD4-65CE976A46DE}" srcOrd="0" destOrd="0" parTransId="{7094A5CA-80F6-4C4D-924C-4C0AFCAB8112}" sibTransId="{38E6E37D-1ADA-4379-9A13-3C9C4B7D228F}"/>
    <dgm:cxn modelId="{CF4ED162-C8B1-43BD-B90D-BB0B97288E59}" type="presParOf" srcId="{5DE73DEC-8A21-47A9-A339-E27E334589B7}" destId="{AA12BA67-F817-47AC-BA2B-F13DBE7B35D7}" srcOrd="0" destOrd="0" presId="urn:microsoft.com/office/officeart/2005/8/layout/vList5"/>
    <dgm:cxn modelId="{AA4C976B-696F-41F0-AAF6-3B5935BCE5CE}" type="presParOf" srcId="{AA12BA67-F817-47AC-BA2B-F13DBE7B35D7}" destId="{C1DB5B59-C31E-4B72-8184-B67FF50B2DEF}" srcOrd="0" destOrd="0" presId="urn:microsoft.com/office/officeart/2005/8/layout/vList5"/>
    <dgm:cxn modelId="{0AEAFA72-AAE5-403A-BC29-CC93B5EC818E}" type="presParOf" srcId="{AA12BA67-F817-47AC-BA2B-F13DBE7B35D7}" destId="{9DC31247-BB2C-403D-94C1-EA00F6CF170C}" srcOrd="1" destOrd="0" presId="urn:microsoft.com/office/officeart/2005/8/layout/vList5"/>
    <dgm:cxn modelId="{4724B34C-0073-4DD5-A516-510DA6EB46F7}" type="presParOf" srcId="{5DE73DEC-8A21-47A9-A339-E27E334589B7}" destId="{58F49C86-4BD1-4366-8ECC-9B07409E1553}" srcOrd="1" destOrd="0" presId="urn:microsoft.com/office/officeart/2005/8/layout/vList5"/>
    <dgm:cxn modelId="{D57121F9-31BC-445B-B057-9DF86E711D99}" type="presParOf" srcId="{5DE73DEC-8A21-47A9-A339-E27E334589B7}" destId="{9E9FD62D-74AE-41B1-A042-BBE6678EF1F0}" srcOrd="2" destOrd="0" presId="urn:microsoft.com/office/officeart/2005/8/layout/vList5"/>
    <dgm:cxn modelId="{89DAC5AE-80B3-41BB-AA9C-C08D4BC4A289}" type="presParOf" srcId="{9E9FD62D-74AE-41B1-A042-BBE6678EF1F0}" destId="{817F4A54-C14F-4BA9-8601-18596D7183CC}" srcOrd="0" destOrd="0" presId="urn:microsoft.com/office/officeart/2005/8/layout/vList5"/>
    <dgm:cxn modelId="{D3909CFA-82E8-4117-A06E-9C9019107AB6}" type="presParOf" srcId="{9E9FD62D-74AE-41B1-A042-BBE6678EF1F0}" destId="{2855AD74-D980-4780-954E-17D5A20BA7EC}" srcOrd="1" destOrd="0" presId="urn:microsoft.com/office/officeart/2005/8/layout/vList5"/>
    <dgm:cxn modelId="{E87F078C-0375-42FA-AF9D-4B4A6D3ACC3F}" type="presParOf" srcId="{5DE73DEC-8A21-47A9-A339-E27E334589B7}" destId="{1822CE96-9184-437E-9519-F9361D911D4E}" srcOrd="3" destOrd="0" presId="urn:microsoft.com/office/officeart/2005/8/layout/vList5"/>
    <dgm:cxn modelId="{E90E06C4-1286-4B6E-98F8-9713433CD668}" type="presParOf" srcId="{5DE73DEC-8A21-47A9-A339-E27E334589B7}" destId="{2ADD8AB0-8F7B-4900-BD7B-E8611C05EB4D}" srcOrd="4" destOrd="0" presId="urn:microsoft.com/office/officeart/2005/8/layout/vList5"/>
    <dgm:cxn modelId="{71496878-A988-4E80-9B1C-31E593CF6228}" type="presParOf" srcId="{2ADD8AB0-8F7B-4900-BD7B-E8611C05EB4D}" destId="{EA2E6E79-34C3-4DA3-8E6D-ECD1E06AB2B9}" srcOrd="0" destOrd="0" presId="urn:microsoft.com/office/officeart/2005/8/layout/vList5"/>
    <dgm:cxn modelId="{17A93427-A873-45B0-9732-A367635B1B52}" type="presParOf" srcId="{2ADD8AB0-8F7B-4900-BD7B-E8611C05EB4D}" destId="{570E670B-7160-4898-8BA3-88ABEDC31E4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FF9759-5CFA-418D-A546-C46957CF55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888118E-1D32-44FD-B093-6979D05F56C6}">
      <dgm:prSet phldrT="[Text]" custT="1"/>
      <dgm:spPr>
        <a:solidFill>
          <a:srgbClr val="D593C7"/>
        </a:solidFill>
      </dgm:spPr>
      <dgm:t>
        <a:bodyPr/>
        <a:lstStyle/>
        <a:p>
          <a:r>
            <a:rPr lang="en-US" sz="3000" dirty="0"/>
            <a:t>18 and above</a:t>
          </a:r>
        </a:p>
      </dgm:t>
    </dgm:pt>
    <dgm:pt modelId="{289F3A5B-240B-4CA3-992E-4DF1D000C79C}" type="parTrans" cxnId="{84D058E2-9A71-4E7D-925A-35CD9B0AE63D}">
      <dgm:prSet/>
      <dgm:spPr/>
      <dgm:t>
        <a:bodyPr/>
        <a:lstStyle/>
        <a:p>
          <a:endParaRPr lang="en-US"/>
        </a:p>
      </dgm:t>
    </dgm:pt>
    <dgm:pt modelId="{BFCD41E7-09BC-44A7-89BC-2AE22B6D41FE}" type="sibTrans" cxnId="{84D058E2-9A71-4E7D-925A-35CD9B0AE63D}">
      <dgm:prSet/>
      <dgm:spPr/>
      <dgm:t>
        <a:bodyPr/>
        <a:lstStyle/>
        <a:p>
          <a:endParaRPr lang="en-US"/>
        </a:p>
      </dgm:t>
    </dgm:pt>
    <dgm:pt modelId="{16C7782B-BB1C-4906-8BD4-65CE976A46DE}">
      <dgm:prSet phldrT="[Text]"/>
      <dgm:spPr>
        <a:solidFill>
          <a:srgbClr val="F4CEE5">
            <a:alpha val="90000"/>
          </a:srgbClr>
        </a:solidFill>
      </dgm:spPr>
      <dgm:t>
        <a:bodyPr/>
        <a:lstStyle/>
        <a:p>
          <a:r>
            <a:rPr lang="en-US" dirty="0">
              <a:solidFill>
                <a:srgbClr val="8F4180"/>
              </a:solidFill>
            </a:rPr>
            <a:t>96.4</a:t>
          </a:r>
        </a:p>
      </dgm:t>
    </dgm:pt>
    <dgm:pt modelId="{7094A5CA-80F6-4C4D-924C-4C0AFCAB8112}" type="parTrans" cxnId="{AD6B5AFA-B3E9-44D1-BA73-13051BFC9FB3}">
      <dgm:prSet/>
      <dgm:spPr/>
      <dgm:t>
        <a:bodyPr/>
        <a:lstStyle/>
        <a:p>
          <a:endParaRPr lang="en-US"/>
        </a:p>
      </dgm:t>
    </dgm:pt>
    <dgm:pt modelId="{38E6E37D-1ADA-4379-9A13-3C9C4B7D228F}" type="sibTrans" cxnId="{AD6B5AFA-B3E9-44D1-BA73-13051BFC9FB3}">
      <dgm:prSet/>
      <dgm:spPr/>
      <dgm:t>
        <a:bodyPr/>
        <a:lstStyle/>
        <a:p>
          <a:endParaRPr lang="en-US"/>
        </a:p>
      </dgm:t>
    </dgm:pt>
    <dgm:pt modelId="{2B79AED8-8E56-4E75-B7F7-F9759265C4AB}">
      <dgm:prSet phldrT="[Text]" custT="1"/>
      <dgm:spPr>
        <a:solidFill>
          <a:srgbClr val="D593C7"/>
        </a:solidFill>
      </dgm:spPr>
      <dgm:t>
        <a:bodyPr/>
        <a:lstStyle/>
        <a:p>
          <a:r>
            <a:rPr lang="en-US" sz="3600" dirty="0"/>
            <a:t>15-17</a:t>
          </a:r>
        </a:p>
      </dgm:t>
    </dgm:pt>
    <dgm:pt modelId="{F9B6EEA7-5DDB-4627-8E9D-34CEDB5558CC}" type="parTrans" cxnId="{F1553E85-75C5-4752-AFA5-D3A69382B9A3}">
      <dgm:prSet/>
      <dgm:spPr/>
      <dgm:t>
        <a:bodyPr/>
        <a:lstStyle/>
        <a:p>
          <a:endParaRPr lang="en-US"/>
        </a:p>
      </dgm:t>
    </dgm:pt>
    <dgm:pt modelId="{08FB4815-2401-4F6E-A8F6-A9056482CB60}" type="sibTrans" cxnId="{F1553E85-75C5-4752-AFA5-D3A69382B9A3}">
      <dgm:prSet/>
      <dgm:spPr/>
      <dgm:t>
        <a:bodyPr/>
        <a:lstStyle/>
        <a:p>
          <a:endParaRPr lang="en-US"/>
        </a:p>
      </dgm:t>
    </dgm:pt>
    <dgm:pt modelId="{9E050679-729E-44F8-9757-1561E6433EEA}">
      <dgm:prSet phldrT="[Text]"/>
      <dgm:spPr>
        <a:solidFill>
          <a:srgbClr val="F4CEE5">
            <a:alpha val="90000"/>
          </a:srgbClr>
        </a:solidFill>
      </dgm:spPr>
      <dgm:t>
        <a:bodyPr/>
        <a:lstStyle/>
        <a:p>
          <a:r>
            <a:rPr lang="en-US" dirty="0">
              <a:solidFill>
                <a:srgbClr val="8F4180"/>
              </a:solidFill>
            </a:rPr>
            <a:t>95.9</a:t>
          </a:r>
        </a:p>
      </dgm:t>
    </dgm:pt>
    <dgm:pt modelId="{05A47337-904F-48CB-A284-728C82221DEC}" type="parTrans" cxnId="{746493D3-1D88-4477-8AD3-C45FCA5FCC02}">
      <dgm:prSet/>
      <dgm:spPr/>
      <dgm:t>
        <a:bodyPr/>
        <a:lstStyle/>
        <a:p>
          <a:endParaRPr lang="en-US"/>
        </a:p>
      </dgm:t>
    </dgm:pt>
    <dgm:pt modelId="{41332B3D-E7F5-4DFB-B0AA-EEA12E3FAE1D}" type="sibTrans" cxnId="{746493D3-1D88-4477-8AD3-C45FCA5FCC02}">
      <dgm:prSet/>
      <dgm:spPr/>
      <dgm:t>
        <a:bodyPr/>
        <a:lstStyle/>
        <a:p>
          <a:endParaRPr lang="en-US"/>
        </a:p>
      </dgm:t>
    </dgm:pt>
    <dgm:pt modelId="{0CD42ED8-2D48-4248-8393-43623A8740D8}">
      <dgm:prSet phldrT="[Text]" custT="1"/>
      <dgm:spPr>
        <a:solidFill>
          <a:srgbClr val="D593C7"/>
        </a:solidFill>
      </dgm:spPr>
      <dgm:t>
        <a:bodyPr/>
        <a:lstStyle/>
        <a:p>
          <a:r>
            <a:rPr lang="en-US" sz="3600" dirty="0"/>
            <a:t>11-14</a:t>
          </a:r>
        </a:p>
      </dgm:t>
    </dgm:pt>
    <dgm:pt modelId="{3CE06B3E-6DBE-48F4-9CC8-F728A88BB997}" type="parTrans" cxnId="{99521DCB-F0AD-4AD4-ACBC-4CA8F79C9D1C}">
      <dgm:prSet/>
      <dgm:spPr/>
      <dgm:t>
        <a:bodyPr/>
        <a:lstStyle/>
        <a:p>
          <a:endParaRPr lang="en-US"/>
        </a:p>
      </dgm:t>
    </dgm:pt>
    <dgm:pt modelId="{1328CC7A-4562-48A1-B8EE-BFF59CBBAFE4}" type="sibTrans" cxnId="{99521DCB-F0AD-4AD4-ACBC-4CA8F79C9D1C}">
      <dgm:prSet/>
      <dgm:spPr/>
      <dgm:t>
        <a:bodyPr/>
        <a:lstStyle/>
        <a:p>
          <a:endParaRPr lang="en-US"/>
        </a:p>
      </dgm:t>
    </dgm:pt>
    <dgm:pt modelId="{BADBCF09-604A-403C-9DA4-94916FCBF8DC}">
      <dgm:prSet phldrT="[Text]"/>
      <dgm:spPr>
        <a:solidFill>
          <a:srgbClr val="F4CEE5">
            <a:alpha val="90000"/>
          </a:srgbClr>
        </a:solidFill>
      </dgm:spPr>
      <dgm:t>
        <a:bodyPr/>
        <a:lstStyle/>
        <a:p>
          <a:r>
            <a:rPr lang="en-US" dirty="0">
              <a:solidFill>
                <a:srgbClr val="8F4180"/>
              </a:solidFill>
            </a:rPr>
            <a:t>90.6</a:t>
          </a:r>
        </a:p>
      </dgm:t>
    </dgm:pt>
    <dgm:pt modelId="{6C909132-CB6B-47FA-88A6-8E976135464A}" type="parTrans" cxnId="{5D5243A7-4AE1-4637-AC68-75B63FA3E492}">
      <dgm:prSet/>
      <dgm:spPr/>
      <dgm:t>
        <a:bodyPr/>
        <a:lstStyle/>
        <a:p>
          <a:endParaRPr lang="en-US"/>
        </a:p>
      </dgm:t>
    </dgm:pt>
    <dgm:pt modelId="{AA6386AF-CAB3-4F3C-82D6-CA226696C92B}" type="sibTrans" cxnId="{5D5243A7-4AE1-4637-AC68-75B63FA3E492}">
      <dgm:prSet/>
      <dgm:spPr/>
      <dgm:t>
        <a:bodyPr/>
        <a:lstStyle/>
        <a:p>
          <a:endParaRPr lang="en-US"/>
        </a:p>
      </dgm:t>
    </dgm:pt>
    <dgm:pt modelId="{45FAC99D-7159-4469-BC6B-C2CD9B708023}">
      <dgm:prSet custT="1"/>
      <dgm:spPr>
        <a:solidFill>
          <a:srgbClr val="D593C7"/>
        </a:solidFill>
      </dgm:spPr>
      <dgm:t>
        <a:bodyPr/>
        <a:lstStyle/>
        <a:p>
          <a:r>
            <a:rPr lang="en-US" sz="3600" dirty="0"/>
            <a:t>8-10</a:t>
          </a:r>
        </a:p>
      </dgm:t>
    </dgm:pt>
    <dgm:pt modelId="{942428DF-CF13-4706-A066-8C1508728D22}" type="parTrans" cxnId="{3B61B047-9E28-457A-8026-746BDEA971EA}">
      <dgm:prSet/>
      <dgm:spPr/>
      <dgm:t>
        <a:bodyPr/>
        <a:lstStyle/>
        <a:p>
          <a:endParaRPr lang="en-US"/>
        </a:p>
      </dgm:t>
    </dgm:pt>
    <dgm:pt modelId="{341C4BF9-F0D8-430C-9FD0-727B45C9F81F}" type="sibTrans" cxnId="{3B61B047-9E28-457A-8026-746BDEA971EA}">
      <dgm:prSet/>
      <dgm:spPr/>
      <dgm:t>
        <a:bodyPr/>
        <a:lstStyle/>
        <a:p>
          <a:endParaRPr lang="en-US"/>
        </a:p>
      </dgm:t>
    </dgm:pt>
    <dgm:pt modelId="{61C86253-ED51-4359-B8EF-3CBDEA57F76F}">
      <dgm:prSet custT="1"/>
      <dgm:spPr>
        <a:solidFill>
          <a:srgbClr val="D593C7"/>
        </a:solidFill>
      </dgm:spPr>
      <dgm:t>
        <a:bodyPr/>
        <a:lstStyle/>
        <a:p>
          <a:r>
            <a:rPr lang="en-US" sz="3600" dirty="0"/>
            <a:t>6-7</a:t>
          </a:r>
        </a:p>
      </dgm:t>
    </dgm:pt>
    <dgm:pt modelId="{431AD58F-3A06-4E6F-9618-641C5E42ECAB}" type="parTrans" cxnId="{B2EFE2F9-00FC-4290-9DAC-FA0A4E8EA652}">
      <dgm:prSet/>
      <dgm:spPr/>
      <dgm:t>
        <a:bodyPr/>
        <a:lstStyle/>
        <a:p>
          <a:endParaRPr lang="en-US"/>
        </a:p>
      </dgm:t>
    </dgm:pt>
    <dgm:pt modelId="{038A293F-7FF6-4B2C-90A7-CA0405D9ECA1}" type="sibTrans" cxnId="{B2EFE2F9-00FC-4290-9DAC-FA0A4E8EA652}">
      <dgm:prSet/>
      <dgm:spPr/>
      <dgm:t>
        <a:bodyPr/>
        <a:lstStyle/>
        <a:p>
          <a:endParaRPr lang="en-US"/>
        </a:p>
      </dgm:t>
    </dgm:pt>
    <dgm:pt modelId="{5DE73DEC-8A21-47A9-A339-E27E334589B7}" type="pres">
      <dgm:prSet presAssocID="{D4FF9759-5CFA-418D-A546-C46957CF5529}" presName="Name0" presStyleCnt="0">
        <dgm:presLayoutVars>
          <dgm:dir/>
          <dgm:animLvl val="lvl"/>
          <dgm:resizeHandles val="exact"/>
        </dgm:presLayoutVars>
      </dgm:prSet>
      <dgm:spPr/>
    </dgm:pt>
    <dgm:pt modelId="{AA12BA67-F817-47AC-BA2B-F13DBE7B35D7}" type="pres">
      <dgm:prSet presAssocID="{5888118E-1D32-44FD-B093-6979D05F56C6}" presName="linNode" presStyleCnt="0"/>
      <dgm:spPr/>
    </dgm:pt>
    <dgm:pt modelId="{C1DB5B59-C31E-4B72-8184-B67FF50B2DEF}" type="pres">
      <dgm:prSet presAssocID="{5888118E-1D32-44FD-B093-6979D05F56C6}" presName="parentText" presStyleLbl="node1" presStyleIdx="0" presStyleCnt="5">
        <dgm:presLayoutVars>
          <dgm:chMax val="1"/>
          <dgm:bulletEnabled val="1"/>
        </dgm:presLayoutVars>
      </dgm:prSet>
      <dgm:spPr/>
    </dgm:pt>
    <dgm:pt modelId="{9DC31247-BB2C-403D-94C1-EA00F6CF170C}" type="pres">
      <dgm:prSet presAssocID="{5888118E-1D32-44FD-B093-6979D05F56C6}" presName="descendantText" presStyleLbl="alignAccFollowNode1" presStyleIdx="0" presStyleCnt="3">
        <dgm:presLayoutVars>
          <dgm:bulletEnabled val="1"/>
        </dgm:presLayoutVars>
      </dgm:prSet>
      <dgm:spPr/>
    </dgm:pt>
    <dgm:pt modelId="{58F49C86-4BD1-4366-8ECC-9B07409E1553}" type="pres">
      <dgm:prSet presAssocID="{BFCD41E7-09BC-44A7-89BC-2AE22B6D41FE}" presName="sp" presStyleCnt="0"/>
      <dgm:spPr/>
    </dgm:pt>
    <dgm:pt modelId="{9E9FD62D-74AE-41B1-A042-BBE6678EF1F0}" type="pres">
      <dgm:prSet presAssocID="{2B79AED8-8E56-4E75-B7F7-F9759265C4AB}" presName="linNode" presStyleCnt="0"/>
      <dgm:spPr/>
    </dgm:pt>
    <dgm:pt modelId="{817F4A54-C14F-4BA9-8601-18596D7183CC}" type="pres">
      <dgm:prSet presAssocID="{2B79AED8-8E56-4E75-B7F7-F9759265C4AB}" presName="parentText" presStyleLbl="node1" presStyleIdx="1" presStyleCnt="5">
        <dgm:presLayoutVars>
          <dgm:chMax val="1"/>
          <dgm:bulletEnabled val="1"/>
        </dgm:presLayoutVars>
      </dgm:prSet>
      <dgm:spPr/>
    </dgm:pt>
    <dgm:pt modelId="{2855AD74-D980-4780-954E-17D5A20BA7EC}" type="pres">
      <dgm:prSet presAssocID="{2B79AED8-8E56-4E75-B7F7-F9759265C4AB}" presName="descendantText" presStyleLbl="alignAccFollowNode1" presStyleIdx="1" presStyleCnt="3">
        <dgm:presLayoutVars>
          <dgm:bulletEnabled val="1"/>
        </dgm:presLayoutVars>
      </dgm:prSet>
      <dgm:spPr/>
    </dgm:pt>
    <dgm:pt modelId="{1822CE96-9184-437E-9519-F9361D911D4E}" type="pres">
      <dgm:prSet presAssocID="{08FB4815-2401-4F6E-A8F6-A9056482CB60}" presName="sp" presStyleCnt="0"/>
      <dgm:spPr/>
    </dgm:pt>
    <dgm:pt modelId="{2ADD8AB0-8F7B-4900-BD7B-E8611C05EB4D}" type="pres">
      <dgm:prSet presAssocID="{0CD42ED8-2D48-4248-8393-43623A8740D8}" presName="linNode" presStyleCnt="0"/>
      <dgm:spPr/>
    </dgm:pt>
    <dgm:pt modelId="{EA2E6E79-34C3-4DA3-8E6D-ECD1E06AB2B9}" type="pres">
      <dgm:prSet presAssocID="{0CD42ED8-2D48-4248-8393-43623A8740D8}" presName="parentText" presStyleLbl="node1" presStyleIdx="2" presStyleCnt="5">
        <dgm:presLayoutVars>
          <dgm:chMax val="1"/>
          <dgm:bulletEnabled val="1"/>
        </dgm:presLayoutVars>
      </dgm:prSet>
      <dgm:spPr/>
    </dgm:pt>
    <dgm:pt modelId="{570E670B-7160-4898-8BA3-88ABEDC31E40}" type="pres">
      <dgm:prSet presAssocID="{0CD42ED8-2D48-4248-8393-43623A8740D8}" presName="descendantText" presStyleLbl="alignAccFollowNode1" presStyleIdx="2" presStyleCnt="3" custLinFactY="32354" custLinFactNeighborX="891" custLinFactNeighborY="100000">
        <dgm:presLayoutVars>
          <dgm:bulletEnabled val="1"/>
        </dgm:presLayoutVars>
      </dgm:prSet>
      <dgm:spPr/>
    </dgm:pt>
    <dgm:pt modelId="{95BCE1B5-0168-40B5-B4B1-254CC8796152}" type="pres">
      <dgm:prSet presAssocID="{1328CC7A-4562-48A1-B8EE-BFF59CBBAFE4}" presName="sp" presStyleCnt="0"/>
      <dgm:spPr/>
    </dgm:pt>
    <dgm:pt modelId="{3A533D64-AEED-45EA-A0A8-ACCD5FCDDB20}" type="pres">
      <dgm:prSet presAssocID="{45FAC99D-7159-4469-BC6B-C2CD9B708023}" presName="linNode" presStyleCnt="0"/>
      <dgm:spPr/>
    </dgm:pt>
    <dgm:pt modelId="{28E34BD9-E282-4B3D-B531-D87B917375DC}" type="pres">
      <dgm:prSet presAssocID="{45FAC99D-7159-4469-BC6B-C2CD9B708023}" presName="parentText" presStyleLbl="node1" presStyleIdx="3" presStyleCnt="5">
        <dgm:presLayoutVars>
          <dgm:chMax val="1"/>
          <dgm:bulletEnabled val="1"/>
        </dgm:presLayoutVars>
      </dgm:prSet>
      <dgm:spPr/>
    </dgm:pt>
    <dgm:pt modelId="{B78A4481-2E3D-4691-924A-63982E737264}" type="pres">
      <dgm:prSet presAssocID="{341C4BF9-F0D8-430C-9FD0-727B45C9F81F}" presName="sp" presStyleCnt="0"/>
      <dgm:spPr/>
    </dgm:pt>
    <dgm:pt modelId="{D4291B0C-3AB1-46DB-A680-7D8E18C9B265}" type="pres">
      <dgm:prSet presAssocID="{61C86253-ED51-4359-B8EF-3CBDEA57F76F}" presName="linNode" presStyleCnt="0"/>
      <dgm:spPr/>
    </dgm:pt>
    <dgm:pt modelId="{3B4AFE19-F142-4AE2-861A-5081BCF7F35E}" type="pres">
      <dgm:prSet presAssocID="{61C86253-ED51-4359-B8EF-3CBDEA57F76F}" presName="parentText" presStyleLbl="node1" presStyleIdx="4" presStyleCnt="5">
        <dgm:presLayoutVars>
          <dgm:chMax val="1"/>
          <dgm:bulletEnabled val="1"/>
        </dgm:presLayoutVars>
      </dgm:prSet>
      <dgm:spPr/>
    </dgm:pt>
  </dgm:ptLst>
  <dgm:cxnLst>
    <dgm:cxn modelId="{3B61B047-9E28-457A-8026-746BDEA971EA}" srcId="{D4FF9759-5CFA-418D-A546-C46957CF5529}" destId="{45FAC99D-7159-4469-BC6B-C2CD9B708023}" srcOrd="3" destOrd="0" parTransId="{942428DF-CF13-4706-A066-8C1508728D22}" sibTransId="{341C4BF9-F0D8-430C-9FD0-727B45C9F81F}"/>
    <dgm:cxn modelId="{F7DF456C-F69A-4298-A89B-DF9BCC57479C}" type="presOf" srcId="{0CD42ED8-2D48-4248-8393-43623A8740D8}" destId="{EA2E6E79-34C3-4DA3-8E6D-ECD1E06AB2B9}" srcOrd="0" destOrd="0" presId="urn:microsoft.com/office/officeart/2005/8/layout/vList5"/>
    <dgm:cxn modelId="{F1553E85-75C5-4752-AFA5-D3A69382B9A3}" srcId="{D4FF9759-5CFA-418D-A546-C46957CF5529}" destId="{2B79AED8-8E56-4E75-B7F7-F9759265C4AB}" srcOrd="1" destOrd="0" parTransId="{F9B6EEA7-5DDB-4627-8E9D-34CEDB5558CC}" sibTransId="{08FB4815-2401-4F6E-A8F6-A9056482CB60}"/>
    <dgm:cxn modelId="{9257BE86-11D4-4AB1-B5CD-9A782C78D18B}" type="presOf" srcId="{9E050679-729E-44F8-9757-1561E6433EEA}" destId="{2855AD74-D980-4780-954E-17D5A20BA7EC}" srcOrd="0" destOrd="0" presId="urn:microsoft.com/office/officeart/2005/8/layout/vList5"/>
    <dgm:cxn modelId="{D930B194-8EC2-4B75-A80A-19C3A4596123}" type="presOf" srcId="{D4FF9759-5CFA-418D-A546-C46957CF5529}" destId="{5DE73DEC-8A21-47A9-A339-E27E334589B7}" srcOrd="0" destOrd="0" presId="urn:microsoft.com/office/officeart/2005/8/layout/vList5"/>
    <dgm:cxn modelId="{76E41A9C-CDDA-420B-B6FC-687B62EF6681}" type="presOf" srcId="{45FAC99D-7159-4469-BC6B-C2CD9B708023}" destId="{28E34BD9-E282-4B3D-B531-D87B917375DC}" srcOrd="0" destOrd="0" presId="urn:microsoft.com/office/officeart/2005/8/layout/vList5"/>
    <dgm:cxn modelId="{7951A2A5-86D4-46CD-AA8B-86FD511A13D6}" type="presOf" srcId="{61C86253-ED51-4359-B8EF-3CBDEA57F76F}" destId="{3B4AFE19-F142-4AE2-861A-5081BCF7F35E}" srcOrd="0" destOrd="0" presId="urn:microsoft.com/office/officeart/2005/8/layout/vList5"/>
    <dgm:cxn modelId="{5D5243A7-4AE1-4637-AC68-75B63FA3E492}" srcId="{0CD42ED8-2D48-4248-8393-43623A8740D8}" destId="{BADBCF09-604A-403C-9DA4-94916FCBF8DC}" srcOrd="0" destOrd="0" parTransId="{6C909132-CB6B-47FA-88A6-8E976135464A}" sibTransId="{AA6386AF-CAB3-4F3C-82D6-CA226696C92B}"/>
    <dgm:cxn modelId="{08D376B3-21F1-45EF-AE9A-907C07281854}" type="presOf" srcId="{BADBCF09-604A-403C-9DA4-94916FCBF8DC}" destId="{570E670B-7160-4898-8BA3-88ABEDC31E40}" srcOrd="0" destOrd="0" presId="urn:microsoft.com/office/officeart/2005/8/layout/vList5"/>
    <dgm:cxn modelId="{C89313B8-1666-4EB9-B227-BB151899BFEC}" type="presOf" srcId="{16C7782B-BB1C-4906-8BD4-65CE976A46DE}" destId="{9DC31247-BB2C-403D-94C1-EA00F6CF170C}" srcOrd="0" destOrd="0" presId="urn:microsoft.com/office/officeart/2005/8/layout/vList5"/>
    <dgm:cxn modelId="{99521DCB-F0AD-4AD4-ACBC-4CA8F79C9D1C}" srcId="{D4FF9759-5CFA-418D-A546-C46957CF5529}" destId="{0CD42ED8-2D48-4248-8393-43623A8740D8}" srcOrd="2" destOrd="0" parTransId="{3CE06B3E-6DBE-48F4-9CC8-F728A88BB997}" sibTransId="{1328CC7A-4562-48A1-B8EE-BFF59CBBAFE4}"/>
    <dgm:cxn modelId="{746493D3-1D88-4477-8AD3-C45FCA5FCC02}" srcId="{2B79AED8-8E56-4E75-B7F7-F9759265C4AB}" destId="{9E050679-729E-44F8-9757-1561E6433EEA}" srcOrd="0" destOrd="0" parTransId="{05A47337-904F-48CB-A284-728C82221DEC}" sibTransId="{41332B3D-E7F5-4DFB-B0AA-EEA12E3FAE1D}"/>
    <dgm:cxn modelId="{86A653D7-2D6B-49EF-AAB1-C698B4FBCF87}" type="presOf" srcId="{2B79AED8-8E56-4E75-B7F7-F9759265C4AB}" destId="{817F4A54-C14F-4BA9-8601-18596D7183CC}" srcOrd="0" destOrd="0" presId="urn:microsoft.com/office/officeart/2005/8/layout/vList5"/>
    <dgm:cxn modelId="{84D058E2-9A71-4E7D-925A-35CD9B0AE63D}" srcId="{D4FF9759-5CFA-418D-A546-C46957CF5529}" destId="{5888118E-1D32-44FD-B093-6979D05F56C6}" srcOrd="0" destOrd="0" parTransId="{289F3A5B-240B-4CA3-992E-4DF1D000C79C}" sibTransId="{BFCD41E7-09BC-44A7-89BC-2AE22B6D41FE}"/>
    <dgm:cxn modelId="{5229EAF1-FE02-49CF-8E71-D3712CD035B8}" type="presOf" srcId="{5888118E-1D32-44FD-B093-6979D05F56C6}" destId="{C1DB5B59-C31E-4B72-8184-B67FF50B2DEF}" srcOrd="0" destOrd="0" presId="urn:microsoft.com/office/officeart/2005/8/layout/vList5"/>
    <dgm:cxn modelId="{B2EFE2F9-00FC-4290-9DAC-FA0A4E8EA652}" srcId="{D4FF9759-5CFA-418D-A546-C46957CF5529}" destId="{61C86253-ED51-4359-B8EF-3CBDEA57F76F}" srcOrd="4" destOrd="0" parTransId="{431AD58F-3A06-4E6F-9618-641C5E42ECAB}" sibTransId="{038A293F-7FF6-4B2C-90A7-CA0405D9ECA1}"/>
    <dgm:cxn modelId="{AD6B5AFA-B3E9-44D1-BA73-13051BFC9FB3}" srcId="{5888118E-1D32-44FD-B093-6979D05F56C6}" destId="{16C7782B-BB1C-4906-8BD4-65CE976A46DE}" srcOrd="0" destOrd="0" parTransId="{7094A5CA-80F6-4C4D-924C-4C0AFCAB8112}" sibTransId="{38E6E37D-1ADA-4379-9A13-3C9C4B7D228F}"/>
    <dgm:cxn modelId="{C2E33BED-B405-4813-AD40-DDE8A1DB0ED5}" type="presParOf" srcId="{5DE73DEC-8A21-47A9-A339-E27E334589B7}" destId="{AA12BA67-F817-47AC-BA2B-F13DBE7B35D7}" srcOrd="0" destOrd="0" presId="urn:microsoft.com/office/officeart/2005/8/layout/vList5"/>
    <dgm:cxn modelId="{1187B891-7A3B-47A7-A193-0909726C93D8}" type="presParOf" srcId="{AA12BA67-F817-47AC-BA2B-F13DBE7B35D7}" destId="{C1DB5B59-C31E-4B72-8184-B67FF50B2DEF}" srcOrd="0" destOrd="0" presId="urn:microsoft.com/office/officeart/2005/8/layout/vList5"/>
    <dgm:cxn modelId="{E2731CC4-4E59-48F7-B35A-50D7A2323D76}" type="presParOf" srcId="{AA12BA67-F817-47AC-BA2B-F13DBE7B35D7}" destId="{9DC31247-BB2C-403D-94C1-EA00F6CF170C}" srcOrd="1" destOrd="0" presId="urn:microsoft.com/office/officeart/2005/8/layout/vList5"/>
    <dgm:cxn modelId="{0D3D8D0F-1BD0-4951-87FD-DA706DA9AD8B}" type="presParOf" srcId="{5DE73DEC-8A21-47A9-A339-E27E334589B7}" destId="{58F49C86-4BD1-4366-8ECC-9B07409E1553}" srcOrd="1" destOrd="0" presId="urn:microsoft.com/office/officeart/2005/8/layout/vList5"/>
    <dgm:cxn modelId="{1B48FBA9-8E00-4B99-8B6C-4FA090BD7C23}" type="presParOf" srcId="{5DE73DEC-8A21-47A9-A339-E27E334589B7}" destId="{9E9FD62D-74AE-41B1-A042-BBE6678EF1F0}" srcOrd="2" destOrd="0" presId="urn:microsoft.com/office/officeart/2005/8/layout/vList5"/>
    <dgm:cxn modelId="{C6E15C0F-00B5-4C5B-940E-A1E0087ABB24}" type="presParOf" srcId="{9E9FD62D-74AE-41B1-A042-BBE6678EF1F0}" destId="{817F4A54-C14F-4BA9-8601-18596D7183CC}" srcOrd="0" destOrd="0" presId="urn:microsoft.com/office/officeart/2005/8/layout/vList5"/>
    <dgm:cxn modelId="{9502902C-1E28-4132-B339-BE3E53BF6856}" type="presParOf" srcId="{9E9FD62D-74AE-41B1-A042-BBE6678EF1F0}" destId="{2855AD74-D980-4780-954E-17D5A20BA7EC}" srcOrd="1" destOrd="0" presId="urn:microsoft.com/office/officeart/2005/8/layout/vList5"/>
    <dgm:cxn modelId="{CC7646E4-17E1-4559-93A7-8623DE591A4F}" type="presParOf" srcId="{5DE73DEC-8A21-47A9-A339-E27E334589B7}" destId="{1822CE96-9184-437E-9519-F9361D911D4E}" srcOrd="3" destOrd="0" presId="urn:microsoft.com/office/officeart/2005/8/layout/vList5"/>
    <dgm:cxn modelId="{9F0BDD74-C585-40A0-9F00-D0652BDA51CE}" type="presParOf" srcId="{5DE73DEC-8A21-47A9-A339-E27E334589B7}" destId="{2ADD8AB0-8F7B-4900-BD7B-E8611C05EB4D}" srcOrd="4" destOrd="0" presId="urn:microsoft.com/office/officeart/2005/8/layout/vList5"/>
    <dgm:cxn modelId="{296231E1-AEC2-4DAF-9AFE-40802248AFCC}" type="presParOf" srcId="{2ADD8AB0-8F7B-4900-BD7B-E8611C05EB4D}" destId="{EA2E6E79-34C3-4DA3-8E6D-ECD1E06AB2B9}" srcOrd="0" destOrd="0" presId="urn:microsoft.com/office/officeart/2005/8/layout/vList5"/>
    <dgm:cxn modelId="{DC6E5604-EE12-45E6-A849-34ADECFBA382}" type="presParOf" srcId="{2ADD8AB0-8F7B-4900-BD7B-E8611C05EB4D}" destId="{570E670B-7160-4898-8BA3-88ABEDC31E40}" srcOrd="1" destOrd="0" presId="urn:microsoft.com/office/officeart/2005/8/layout/vList5"/>
    <dgm:cxn modelId="{92A464BF-4206-4BC8-94B9-5C2F8D7B2CB5}" type="presParOf" srcId="{5DE73DEC-8A21-47A9-A339-E27E334589B7}" destId="{95BCE1B5-0168-40B5-B4B1-254CC8796152}" srcOrd="5" destOrd="0" presId="urn:microsoft.com/office/officeart/2005/8/layout/vList5"/>
    <dgm:cxn modelId="{651D276D-E3DE-4DE5-99F3-A9A7633D3E1D}" type="presParOf" srcId="{5DE73DEC-8A21-47A9-A339-E27E334589B7}" destId="{3A533D64-AEED-45EA-A0A8-ACCD5FCDDB20}" srcOrd="6" destOrd="0" presId="urn:microsoft.com/office/officeart/2005/8/layout/vList5"/>
    <dgm:cxn modelId="{0718C0C3-B112-47A1-A9E4-711FBAB47319}" type="presParOf" srcId="{3A533D64-AEED-45EA-A0A8-ACCD5FCDDB20}" destId="{28E34BD9-E282-4B3D-B531-D87B917375DC}" srcOrd="0" destOrd="0" presId="urn:microsoft.com/office/officeart/2005/8/layout/vList5"/>
    <dgm:cxn modelId="{597849A8-456A-4B1C-8BA3-4A6356D21BE0}" type="presParOf" srcId="{5DE73DEC-8A21-47A9-A339-E27E334589B7}" destId="{B78A4481-2E3D-4691-924A-63982E737264}" srcOrd="7" destOrd="0" presId="urn:microsoft.com/office/officeart/2005/8/layout/vList5"/>
    <dgm:cxn modelId="{48A6C546-5F66-4880-A815-C9FC494A46DA}" type="presParOf" srcId="{5DE73DEC-8A21-47A9-A339-E27E334589B7}" destId="{D4291B0C-3AB1-46DB-A680-7D8E18C9B265}" srcOrd="8" destOrd="0" presId="urn:microsoft.com/office/officeart/2005/8/layout/vList5"/>
    <dgm:cxn modelId="{2C5016EB-D312-400A-ADA3-1A2A57DD78EC}" type="presParOf" srcId="{D4291B0C-3AB1-46DB-A680-7D8E18C9B265}" destId="{3B4AFE19-F142-4AE2-861A-5081BCF7F35E}" srcOrd="0"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59476-C76A-4B0C-BC19-36901CC78614}">
      <dsp:nvSpPr>
        <dsp:cNvPr id="0" name=""/>
        <dsp:cNvSpPr/>
      </dsp:nvSpPr>
      <dsp:spPr>
        <a:xfrm>
          <a:off x="3303" y="737651"/>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Children and Young Persons Ordinance </a:t>
          </a:r>
        </a:p>
        <a:p>
          <a:pPr marL="0" lvl="0" indent="0" algn="ctr" defTabSz="755650">
            <a:lnSpc>
              <a:spcPct val="90000"/>
            </a:lnSpc>
            <a:spcBef>
              <a:spcPct val="0"/>
            </a:spcBef>
            <a:spcAft>
              <a:spcPct val="35000"/>
            </a:spcAft>
            <a:buNone/>
          </a:pPr>
          <a:r>
            <a:rPr lang="en-US" sz="1700" kern="1200" dirty="0"/>
            <a:t>Act no.48 of 1939 </a:t>
          </a:r>
        </a:p>
        <a:p>
          <a:pPr marL="0" lvl="0" indent="0" algn="ctr" defTabSz="755650">
            <a:lnSpc>
              <a:spcPct val="90000"/>
            </a:lnSpc>
            <a:spcBef>
              <a:spcPct val="0"/>
            </a:spcBef>
            <a:spcAft>
              <a:spcPct val="35000"/>
            </a:spcAft>
            <a:buNone/>
          </a:pPr>
          <a:r>
            <a:rPr lang="en-US" sz="1700" kern="1200" dirty="0"/>
            <a:t>(1956 Revision)</a:t>
          </a:r>
        </a:p>
      </dsp:txBody>
      <dsp:txXfrm>
        <a:off x="3303" y="737651"/>
        <a:ext cx="2621160" cy="1572696"/>
      </dsp:txXfrm>
    </dsp:sp>
    <dsp:sp modelId="{DE477036-9DAD-4FE0-9338-F9CC2598DF0F}">
      <dsp:nvSpPr>
        <dsp:cNvPr id="0" name=""/>
        <dsp:cNvSpPr/>
      </dsp:nvSpPr>
      <dsp:spPr>
        <a:xfrm>
          <a:off x="2886581" y="737651"/>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Orphanages Ordinance / Child Development Center Charter </a:t>
          </a:r>
        </a:p>
        <a:p>
          <a:pPr marL="0" lvl="0" indent="0" algn="ctr" defTabSz="755650">
            <a:lnSpc>
              <a:spcPct val="90000"/>
            </a:lnSpc>
            <a:spcBef>
              <a:spcPct val="0"/>
            </a:spcBef>
            <a:spcAft>
              <a:spcPct val="35000"/>
            </a:spcAft>
            <a:buNone/>
          </a:pPr>
          <a:r>
            <a:rPr lang="en-US" sz="1700" kern="1200" dirty="0"/>
            <a:t>Act no.22 of 1941 </a:t>
          </a:r>
        </a:p>
        <a:p>
          <a:pPr marL="0" lvl="0" indent="0" algn="ctr" defTabSz="755650">
            <a:lnSpc>
              <a:spcPct val="90000"/>
            </a:lnSpc>
            <a:spcBef>
              <a:spcPct val="0"/>
            </a:spcBef>
            <a:spcAft>
              <a:spcPct val="35000"/>
            </a:spcAft>
            <a:buNone/>
          </a:pPr>
          <a:r>
            <a:rPr lang="en-US" sz="1700" kern="1200" dirty="0"/>
            <a:t>(1956 Revision)</a:t>
          </a:r>
        </a:p>
      </dsp:txBody>
      <dsp:txXfrm>
        <a:off x="2886581" y="737651"/>
        <a:ext cx="2621160" cy="1572696"/>
      </dsp:txXfrm>
    </dsp:sp>
    <dsp:sp modelId="{4B7C9C33-2F05-4390-84CC-6EDB26E114FE}">
      <dsp:nvSpPr>
        <dsp:cNvPr id="0" name=""/>
        <dsp:cNvSpPr/>
      </dsp:nvSpPr>
      <dsp:spPr>
        <a:xfrm>
          <a:off x="5769858" y="737651"/>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House of Detention Ordinance </a:t>
          </a:r>
        </a:p>
        <a:p>
          <a:pPr marL="0" lvl="0" indent="0" algn="ctr" defTabSz="755650">
            <a:lnSpc>
              <a:spcPct val="90000"/>
            </a:lnSpc>
            <a:spcBef>
              <a:spcPct val="0"/>
            </a:spcBef>
            <a:spcAft>
              <a:spcPct val="35000"/>
            </a:spcAft>
            <a:buNone/>
          </a:pPr>
          <a:r>
            <a:rPr lang="en-US" sz="1700" kern="1200" dirty="0"/>
            <a:t>Act no. 5 of 1907</a:t>
          </a:r>
        </a:p>
      </dsp:txBody>
      <dsp:txXfrm>
        <a:off x="5769858" y="737651"/>
        <a:ext cx="2621160" cy="1572696"/>
      </dsp:txXfrm>
    </dsp:sp>
    <dsp:sp modelId="{0A2EAF6A-E5A7-462C-ADCD-851AC8E8AAD8}">
      <dsp:nvSpPr>
        <dsp:cNvPr id="0" name=""/>
        <dsp:cNvSpPr/>
      </dsp:nvSpPr>
      <dsp:spPr>
        <a:xfrm>
          <a:off x="8653135" y="737651"/>
          <a:ext cx="2621160" cy="157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Vagrants Ordinance </a:t>
          </a:r>
        </a:p>
        <a:p>
          <a:pPr marL="0" lvl="0" indent="0" algn="ctr" defTabSz="755650">
            <a:lnSpc>
              <a:spcPct val="90000"/>
            </a:lnSpc>
            <a:spcBef>
              <a:spcPct val="0"/>
            </a:spcBef>
            <a:spcAft>
              <a:spcPct val="35000"/>
            </a:spcAft>
            <a:buNone/>
          </a:pPr>
          <a:r>
            <a:rPr lang="en-US" sz="1700" kern="1200" dirty="0"/>
            <a:t>Act no. 4 of 1841</a:t>
          </a:r>
        </a:p>
      </dsp:txBody>
      <dsp:txXfrm>
        <a:off x="8653135" y="737651"/>
        <a:ext cx="2621160" cy="15726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31247-BB2C-403D-94C1-EA00F6CF170C}">
      <dsp:nvSpPr>
        <dsp:cNvPr id="0" name=""/>
        <dsp:cNvSpPr/>
      </dsp:nvSpPr>
      <dsp:spPr>
        <a:xfrm rot="5400000">
          <a:off x="2785399" y="-1005023"/>
          <a:ext cx="779376" cy="2988318"/>
        </a:xfrm>
        <a:prstGeom prst="round2SameRect">
          <a:avLst/>
        </a:prstGeom>
        <a:solidFill>
          <a:srgbClr val="F4CEE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rgbClr val="72325B"/>
              </a:solidFill>
            </a:rPr>
            <a:t>8,015 (75.4%)</a:t>
          </a:r>
        </a:p>
      </dsp:txBody>
      <dsp:txXfrm rot="-5400000">
        <a:off x="1680928" y="137494"/>
        <a:ext cx="2950272" cy="703284"/>
      </dsp:txXfrm>
    </dsp:sp>
    <dsp:sp modelId="{C1DB5B59-C31E-4B72-8184-B67FF50B2DEF}">
      <dsp:nvSpPr>
        <dsp:cNvPr id="0" name=""/>
        <dsp:cNvSpPr/>
      </dsp:nvSpPr>
      <dsp:spPr>
        <a:xfrm>
          <a:off x="0" y="2025"/>
          <a:ext cx="1680928" cy="974220"/>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Have siblings</a:t>
          </a:r>
        </a:p>
      </dsp:txBody>
      <dsp:txXfrm>
        <a:off x="47558" y="49583"/>
        <a:ext cx="1585812" cy="879104"/>
      </dsp:txXfrm>
    </dsp:sp>
    <dsp:sp modelId="{2855AD74-D980-4780-954E-17D5A20BA7EC}">
      <dsp:nvSpPr>
        <dsp:cNvPr id="0" name=""/>
        <dsp:cNvSpPr/>
      </dsp:nvSpPr>
      <dsp:spPr>
        <a:xfrm rot="5400000">
          <a:off x="2785399" y="17908"/>
          <a:ext cx="779376" cy="2988318"/>
        </a:xfrm>
        <a:prstGeom prst="round2SameRect">
          <a:avLst/>
        </a:prstGeom>
        <a:solidFill>
          <a:srgbClr val="F4CEE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a:solidFill>
                <a:srgbClr val="72325B"/>
              </a:solidFill>
            </a:rPr>
            <a:t>1,707 (16.0%)</a:t>
          </a:r>
        </a:p>
      </dsp:txBody>
      <dsp:txXfrm rot="-5400000">
        <a:off x="1680928" y="1160425"/>
        <a:ext cx="2950272" cy="703284"/>
      </dsp:txXfrm>
    </dsp:sp>
    <dsp:sp modelId="{817F4A54-C14F-4BA9-8601-18596D7183CC}">
      <dsp:nvSpPr>
        <dsp:cNvPr id="0" name=""/>
        <dsp:cNvSpPr/>
      </dsp:nvSpPr>
      <dsp:spPr>
        <a:xfrm>
          <a:off x="0" y="1024957"/>
          <a:ext cx="1680928" cy="974220"/>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No siblings</a:t>
          </a:r>
        </a:p>
      </dsp:txBody>
      <dsp:txXfrm>
        <a:off x="47558" y="1072515"/>
        <a:ext cx="1585812" cy="879104"/>
      </dsp:txXfrm>
    </dsp:sp>
    <dsp:sp modelId="{570E670B-7160-4898-8BA3-88ABEDC31E40}">
      <dsp:nvSpPr>
        <dsp:cNvPr id="0" name=""/>
        <dsp:cNvSpPr/>
      </dsp:nvSpPr>
      <dsp:spPr>
        <a:xfrm rot="5400000">
          <a:off x="2785399" y="1040839"/>
          <a:ext cx="779376" cy="2988318"/>
        </a:xfrm>
        <a:prstGeom prst="round2SameRect">
          <a:avLst/>
        </a:prstGeom>
        <a:solidFill>
          <a:srgbClr val="F4CEE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rgbClr val="72325B"/>
              </a:solidFill>
            </a:rPr>
            <a:t>904 (8.5%) </a:t>
          </a:r>
        </a:p>
      </dsp:txBody>
      <dsp:txXfrm rot="-5400000">
        <a:off x="1680928" y="2183356"/>
        <a:ext cx="2950272" cy="703284"/>
      </dsp:txXfrm>
    </dsp:sp>
    <dsp:sp modelId="{EA2E6E79-34C3-4DA3-8E6D-ECD1E06AB2B9}">
      <dsp:nvSpPr>
        <dsp:cNvPr id="0" name=""/>
        <dsp:cNvSpPr/>
      </dsp:nvSpPr>
      <dsp:spPr>
        <a:xfrm>
          <a:off x="0" y="2047888"/>
          <a:ext cx="1680928" cy="974220"/>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Not known</a:t>
          </a:r>
        </a:p>
      </dsp:txBody>
      <dsp:txXfrm>
        <a:off x="47558" y="2095446"/>
        <a:ext cx="1585812" cy="879104"/>
      </dsp:txXfrm>
    </dsp:sp>
    <dsp:sp modelId="{58CC954D-5AC4-4070-8E22-94A4C93009C9}">
      <dsp:nvSpPr>
        <dsp:cNvPr id="0" name=""/>
        <dsp:cNvSpPr/>
      </dsp:nvSpPr>
      <dsp:spPr>
        <a:xfrm>
          <a:off x="0" y="3070820"/>
          <a:ext cx="1680928" cy="974220"/>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Not specified</a:t>
          </a:r>
        </a:p>
      </dsp:txBody>
      <dsp:txXfrm>
        <a:off x="47558" y="3118378"/>
        <a:ext cx="1585812" cy="8791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33160-1086-42D3-89BE-37B9D58C98BA}">
      <dsp:nvSpPr>
        <dsp:cNvPr id="0" name=""/>
        <dsp:cNvSpPr/>
      </dsp:nvSpPr>
      <dsp:spPr>
        <a:xfrm>
          <a:off x="1975" y="2426497"/>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Total children 10,632</a:t>
          </a:r>
        </a:p>
      </dsp:txBody>
      <dsp:txXfrm>
        <a:off x="38810" y="2463332"/>
        <a:ext cx="2441592" cy="1183961"/>
      </dsp:txXfrm>
    </dsp:sp>
    <dsp:sp modelId="{39FCFA88-7422-4494-878D-637BCAAF08B6}">
      <dsp:nvSpPr>
        <dsp:cNvPr id="0" name=""/>
        <dsp:cNvSpPr/>
      </dsp:nvSpPr>
      <dsp:spPr>
        <a:xfrm rot="17692822">
          <a:off x="1824610" y="1952083"/>
          <a:ext cx="2391360" cy="37045"/>
        </a:xfrm>
        <a:custGeom>
          <a:avLst/>
          <a:gdLst/>
          <a:ahLst/>
          <a:cxnLst/>
          <a:rect l="0" t="0" r="0" b="0"/>
          <a:pathLst>
            <a:path>
              <a:moveTo>
                <a:pt x="0" y="18522"/>
              </a:moveTo>
              <a:lnTo>
                <a:pt x="2391360" y="18522"/>
              </a:lnTo>
            </a:path>
          </a:pathLst>
        </a:custGeom>
        <a:noFill/>
        <a:ln w="19050" cap="flat" cmpd="sng" algn="ctr">
          <a:solidFill>
            <a:srgbClr val="D1809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60506" y="1910822"/>
        <a:ext cx="119568" cy="119568"/>
      </dsp:txXfrm>
    </dsp:sp>
    <dsp:sp modelId="{9B85477A-ED07-464E-A7EE-E215DC1E7C54}">
      <dsp:nvSpPr>
        <dsp:cNvPr id="0" name=""/>
        <dsp:cNvSpPr/>
      </dsp:nvSpPr>
      <dsp:spPr>
        <a:xfrm>
          <a:off x="3523343" y="257083"/>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Yes</a:t>
          </a:r>
        </a:p>
        <a:p>
          <a:pPr marL="0" lvl="0" indent="0" algn="ctr" defTabSz="1066800">
            <a:lnSpc>
              <a:spcPct val="90000"/>
            </a:lnSpc>
            <a:spcBef>
              <a:spcPct val="0"/>
            </a:spcBef>
            <a:spcAft>
              <a:spcPct val="35000"/>
            </a:spcAft>
            <a:buNone/>
          </a:pPr>
          <a:r>
            <a:rPr lang="en-US" sz="2400" kern="1200" dirty="0"/>
            <a:t>2,133 (20.1%)</a:t>
          </a:r>
        </a:p>
      </dsp:txBody>
      <dsp:txXfrm>
        <a:off x="3560178" y="293918"/>
        <a:ext cx="2441592" cy="1183961"/>
      </dsp:txXfrm>
    </dsp:sp>
    <dsp:sp modelId="{B670747E-E3E0-44BE-8ED7-E4131F774D3F}">
      <dsp:nvSpPr>
        <dsp:cNvPr id="0" name=""/>
        <dsp:cNvSpPr/>
      </dsp:nvSpPr>
      <dsp:spPr>
        <a:xfrm rot="19457599">
          <a:off x="2400779" y="2675221"/>
          <a:ext cx="1239022" cy="37045"/>
        </a:xfrm>
        <a:custGeom>
          <a:avLst/>
          <a:gdLst/>
          <a:ahLst/>
          <a:cxnLst/>
          <a:rect l="0" t="0" r="0" b="0"/>
          <a:pathLst>
            <a:path>
              <a:moveTo>
                <a:pt x="0" y="18522"/>
              </a:moveTo>
              <a:lnTo>
                <a:pt x="1239022" y="18522"/>
              </a:lnTo>
            </a:path>
          </a:pathLst>
        </a:custGeom>
        <a:noFill/>
        <a:ln w="19050" cap="flat" cmpd="sng" algn="ctr">
          <a:solidFill>
            <a:srgbClr val="D1809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9314" y="2662768"/>
        <a:ext cx="61951" cy="61951"/>
      </dsp:txXfrm>
    </dsp:sp>
    <dsp:sp modelId="{FF757906-C751-4990-A988-194895FF0F16}">
      <dsp:nvSpPr>
        <dsp:cNvPr id="0" name=""/>
        <dsp:cNvSpPr/>
      </dsp:nvSpPr>
      <dsp:spPr>
        <a:xfrm>
          <a:off x="3523343" y="1703359"/>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a:t>
          </a:r>
        </a:p>
        <a:p>
          <a:pPr marL="0" lvl="0" indent="0" algn="ctr" defTabSz="1066800">
            <a:lnSpc>
              <a:spcPct val="90000"/>
            </a:lnSpc>
            <a:spcBef>
              <a:spcPct val="0"/>
            </a:spcBef>
            <a:spcAft>
              <a:spcPct val="35000"/>
            </a:spcAft>
            <a:buNone/>
          </a:pPr>
          <a:r>
            <a:rPr lang="en-US" sz="2400" kern="1200" dirty="0"/>
            <a:t>7,259 (68.3%)</a:t>
          </a:r>
        </a:p>
      </dsp:txBody>
      <dsp:txXfrm>
        <a:off x="3560178" y="1740194"/>
        <a:ext cx="2441592" cy="1183961"/>
      </dsp:txXfrm>
    </dsp:sp>
    <dsp:sp modelId="{3AD417EB-3D5F-4533-8F92-E4CB584B8C05}">
      <dsp:nvSpPr>
        <dsp:cNvPr id="0" name=""/>
        <dsp:cNvSpPr/>
      </dsp:nvSpPr>
      <dsp:spPr>
        <a:xfrm rot="2142401">
          <a:off x="2400779" y="3398359"/>
          <a:ext cx="1239022" cy="37045"/>
        </a:xfrm>
        <a:custGeom>
          <a:avLst/>
          <a:gdLst/>
          <a:ahLst/>
          <a:cxnLst/>
          <a:rect l="0" t="0" r="0" b="0"/>
          <a:pathLst>
            <a:path>
              <a:moveTo>
                <a:pt x="0" y="18522"/>
              </a:moveTo>
              <a:lnTo>
                <a:pt x="1239022" y="18522"/>
              </a:lnTo>
            </a:path>
          </a:pathLst>
        </a:custGeom>
        <a:noFill/>
        <a:ln w="19050" cap="flat" cmpd="sng" algn="ctr">
          <a:solidFill>
            <a:srgbClr val="D1809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9314" y="3385906"/>
        <a:ext cx="61951" cy="61951"/>
      </dsp:txXfrm>
    </dsp:sp>
    <dsp:sp modelId="{1344C723-2694-439F-8669-70F139AD7DFC}">
      <dsp:nvSpPr>
        <dsp:cNvPr id="0" name=""/>
        <dsp:cNvSpPr/>
      </dsp:nvSpPr>
      <dsp:spPr>
        <a:xfrm>
          <a:off x="3523343" y="3149635"/>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Not relevant </a:t>
          </a:r>
        </a:p>
        <a:p>
          <a:pPr marL="0" lvl="0" indent="0" algn="ctr" defTabSz="1066800">
            <a:lnSpc>
              <a:spcPct val="90000"/>
            </a:lnSpc>
            <a:spcBef>
              <a:spcPct val="0"/>
            </a:spcBef>
            <a:spcAft>
              <a:spcPct val="35000"/>
            </a:spcAft>
            <a:buNone/>
          </a:pPr>
          <a:r>
            <a:rPr lang="en-US" sz="2400" kern="1200" dirty="0"/>
            <a:t>1,219 (11.5%) </a:t>
          </a:r>
        </a:p>
      </dsp:txBody>
      <dsp:txXfrm>
        <a:off x="3560178" y="3186470"/>
        <a:ext cx="2441592" cy="1183961"/>
      </dsp:txXfrm>
    </dsp:sp>
    <dsp:sp modelId="{1EA53F6D-4A62-4E99-96DC-87DDB7336484}">
      <dsp:nvSpPr>
        <dsp:cNvPr id="0" name=""/>
        <dsp:cNvSpPr/>
      </dsp:nvSpPr>
      <dsp:spPr>
        <a:xfrm rot="3907178">
          <a:off x="1824610" y="4121497"/>
          <a:ext cx="2391360" cy="37045"/>
        </a:xfrm>
        <a:custGeom>
          <a:avLst/>
          <a:gdLst/>
          <a:ahLst/>
          <a:cxnLst/>
          <a:rect l="0" t="0" r="0" b="0"/>
          <a:pathLst>
            <a:path>
              <a:moveTo>
                <a:pt x="0" y="18522"/>
              </a:moveTo>
              <a:lnTo>
                <a:pt x="2391360" y="18522"/>
              </a:lnTo>
            </a:path>
          </a:pathLst>
        </a:custGeom>
        <a:noFill/>
        <a:ln w="19050" cap="flat" cmpd="sng" algn="ctr">
          <a:solidFill>
            <a:srgbClr val="D1809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60506" y="4080235"/>
        <a:ext cx="119568" cy="119568"/>
      </dsp:txXfrm>
    </dsp:sp>
    <dsp:sp modelId="{4A01E7D7-DCFD-42FE-947F-054E994FFCA9}">
      <dsp:nvSpPr>
        <dsp:cNvPr id="0" name=""/>
        <dsp:cNvSpPr/>
      </dsp:nvSpPr>
      <dsp:spPr>
        <a:xfrm>
          <a:off x="3523343" y="4595911"/>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Not specified</a:t>
          </a:r>
        </a:p>
        <a:p>
          <a:pPr marL="0" lvl="0" indent="0" algn="ctr" defTabSz="1066800">
            <a:lnSpc>
              <a:spcPct val="90000"/>
            </a:lnSpc>
            <a:spcBef>
              <a:spcPct val="0"/>
            </a:spcBef>
            <a:spcAft>
              <a:spcPct val="35000"/>
            </a:spcAft>
            <a:buNone/>
          </a:pPr>
          <a:r>
            <a:rPr lang="en-US" sz="2400" kern="1200" dirty="0"/>
            <a:t>21 (0.2)</a:t>
          </a:r>
        </a:p>
      </dsp:txBody>
      <dsp:txXfrm>
        <a:off x="3560178" y="4632746"/>
        <a:ext cx="2441592" cy="11839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33160-1086-42D3-89BE-37B9D58C98BA}">
      <dsp:nvSpPr>
        <dsp:cNvPr id="0" name=""/>
        <dsp:cNvSpPr/>
      </dsp:nvSpPr>
      <dsp:spPr>
        <a:xfrm>
          <a:off x="1975" y="2426497"/>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Total children 10,632</a:t>
          </a:r>
        </a:p>
      </dsp:txBody>
      <dsp:txXfrm>
        <a:off x="38810" y="2463332"/>
        <a:ext cx="2441592" cy="1183961"/>
      </dsp:txXfrm>
    </dsp:sp>
    <dsp:sp modelId="{39FCFA88-7422-4494-878D-637BCAAF08B6}">
      <dsp:nvSpPr>
        <dsp:cNvPr id="0" name=""/>
        <dsp:cNvSpPr/>
      </dsp:nvSpPr>
      <dsp:spPr>
        <a:xfrm rot="17692822">
          <a:off x="1824610" y="1952083"/>
          <a:ext cx="2391360" cy="37045"/>
        </a:xfrm>
        <a:custGeom>
          <a:avLst/>
          <a:gdLst/>
          <a:ahLst/>
          <a:cxnLst/>
          <a:rect l="0" t="0" r="0" b="0"/>
          <a:pathLst>
            <a:path>
              <a:moveTo>
                <a:pt x="0" y="18522"/>
              </a:moveTo>
              <a:lnTo>
                <a:pt x="2391360" y="18522"/>
              </a:lnTo>
            </a:path>
          </a:pathLst>
        </a:custGeom>
        <a:noFill/>
        <a:ln w="19050" cap="flat" cmpd="sng" algn="ctr">
          <a:solidFill>
            <a:srgbClr val="D1809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60506" y="1910822"/>
        <a:ext cx="119568" cy="119568"/>
      </dsp:txXfrm>
    </dsp:sp>
    <dsp:sp modelId="{9B85477A-ED07-464E-A7EE-E215DC1E7C54}">
      <dsp:nvSpPr>
        <dsp:cNvPr id="0" name=""/>
        <dsp:cNvSpPr/>
      </dsp:nvSpPr>
      <dsp:spPr>
        <a:xfrm>
          <a:off x="3523343" y="257083"/>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Yes</a:t>
          </a:r>
        </a:p>
        <a:p>
          <a:pPr marL="0" lvl="0" indent="0" algn="ctr" defTabSz="1066800">
            <a:lnSpc>
              <a:spcPct val="90000"/>
            </a:lnSpc>
            <a:spcBef>
              <a:spcPct val="0"/>
            </a:spcBef>
            <a:spcAft>
              <a:spcPct val="35000"/>
            </a:spcAft>
            <a:buNone/>
          </a:pPr>
          <a:r>
            <a:rPr lang="en-US" sz="2400" kern="1200" dirty="0"/>
            <a:t>2,133 (20.1%)</a:t>
          </a:r>
        </a:p>
      </dsp:txBody>
      <dsp:txXfrm>
        <a:off x="3560178" y="293918"/>
        <a:ext cx="2441592" cy="1183961"/>
      </dsp:txXfrm>
    </dsp:sp>
    <dsp:sp modelId="{B670747E-E3E0-44BE-8ED7-E4131F774D3F}">
      <dsp:nvSpPr>
        <dsp:cNvPr id="0" name=""/>
        <dsp:cNvSpPr/>
      </dsp:nvSpPr>
      <dsp:spPr>
        <a:xfrm rot="19457599">
          <a:off x="2400779" y="2675221"/>
          <a:ext cx="1239022" cy="37045"/>
        </a:xfrm>
        <a:custGeom>
          <a:avLst/>
          <a:gdLst/>
          <a:ahLst/>
          <a:cxnLst/>
          <a:rect l="0" t="0" r="0" b="0"/>
          <a:pathLst>
            <a:path>
              <a:moveTo>
                <a:pt x="0" y="18522"/>
              </a:moveTo>
              <a:lnTo>
                <a:pt x="1239022" y="18522"/>
              </a:lnTo>
            </a:path>
          </a:pathLst>
        </a:custGeom>
        <a:noFill/>
        <a:ln w="19050" cap="flat" cmpd="sng" algn="ctr">
          <a:solidFill>
            <a:srgbClr val="D1809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9314" y="2662768"/>
        <a:ext cx="61951" cy="61951"/>
      </dsp:txXfrm>
    </dsp:sp>
    <dsp:sp modelId="{FF757906-C751-4990-A988-194895FF0F16}">
      <dsp:nvSpPr>
        <dsp:cNvPr id="0" name=""/>
        <dsp:cNvSpPr/>
      </dsp:nvSpPr>
      <dsp:spPr>
        <a:xfrm>
          <a:off x="3523343" y="1703359"/>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a:t>
          </a:r>
        </a:p>
        <a:p>
          <a:pPr marL="0" lvl="0" indent="0" algn="ctr" defTabSz="1066800">
            <a:lnSpc>
              <a:spcPct val="90000"/>
            </a:lnSpc>
            <a:spcBef>
              <a:spcPct val="0"/>
            </a:spcBef>
            <a:spcAft>
              <a:spcPct val="35000"/>
            </a:spcAft>
            <a:buNone/>
          </a:pPr>
          <a:r>
            <a:rPr lang="en-US" sz="2400" kern="1200" dirty="0"/>
            <a:t>7,259 (68.3%)</a:t>
          </a:r>
        </a:p>
      </dsp:txBody>
      <dsp:txXfrm>
        <a:off x="3560178" y="1740194"/>
        <a:ext cx="2441592" cy="1183961"/>
      </dsp:txXfrm>
    </dsp:sp>
    <dsp:sp modelId="{3AD417EB-3D5F-4533-8F92-E4CB584B8C05}">
      <dsp:nvSpPr>
        <dsp:cNvPr id="0" name=""/>
        <dsp:cNvSpPr/>
      </dsp:nvSpPr>
      <dsp:spPr>
        <a:xfrm rot="2142401">
          <a:off x="2400779" y="3398359"/>
          <a:ext cx="1239022" cy="37045"/>
        </a:xfrm>
        <a:custGeom>
          <a:avLst/>
          <a:gdLst/>
          <a:ahLst/>
          <a:cxnLst/>
          <a:rect l="0" t="0" r="0" b="0"/>
          <a:pathLst>
            <a:path>
              <a:moveTo>
                <a:pt x="0" y="18522"/>
              </a:moveTo>
              <a:lnTo>
                <a:pt x="1239022" y="18522"/>
              </a:lnTo>
            </a:path>
          </a:pathLst>
        </a:custGeom>
        <a:noFill/>
        <a:ln w="19050" cap="flat" cmpd="sng" algn="ctr">
          <a:solidFill>
            <a:srgbClr val="D1809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9314" y="3385906"/>
        <a:ext cx="61951" cy="61951"/>
      </dsp:txXfrm>
    </dsp:sp>
    <dsp:sp modelId="{1344C723-2694-439F-8669-70F139AD7DFC}">
      <dsp:nvSpPr>
        <dsp:cNvPr id="0" name=""/>
        <dsp:cNvSpPr/>
      </dsp:nvSpPr>
      <dsp:spPr>
        <a:xfrm>
          <a:off x="3523343" y="3149635"/>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Not relevant </a:t>
          </a:r>
        </a:p>
        <a:p>
          <a:pPr marL="0" lvl="0" indent="0" algn="ctr" defTabSz="1066800">
            <a:lnSpc>
              <a:spcPct val="90000"/>
            </a:lnSpc>
            <a:spcBef>
              <a:spcPct val="0"/>
            </a:spcBef>
            <a:spcAft>
              <a:spcPct val="35000"/>
            </a:spcAft>
            <a:buNone/>
          </a:pPr>
          <a:r>
            <a:rPr lang="en-US" sz="2400" kern="1200" dirty="0"/>
            <a:t>1,219 (11.5%) </a:t>
          </a:r>
        </a:p>
      </dsp:txBody>
      <dsp:txXfrm>
        <a:off x="3560178" y="3186470"/>
        <a:ext cx="2441592" cy="1183961"/>
      </dsp:txXfrm>
    </dsp:sp>
    <dsp:sp modelId="{1EA53F6D-4A62-4E99-96DC-87DDB7336484}">
      <dsp:nvSpPr>
        <dsp:cNvPr id="0" name=""/>
        <dsp:cNvSpPr/>
      </dsp:nvSpPr>
      <dsp:spPr>
        <a:xfrm rot="3907178">
          <a:off x="1824610" y="4121497"/>
          <a:ext cx="2391360" cy="37045"/>
        </a:xfrm>
        <a:custGeom>
          <a:avLst/>
          <a:gdLst/>
          <a:ahLst/>
          <a:cxnLst/>
          <a:rect l="0" t="0" r="0" b="0"/>
          <a:pathLst>
            <a:path>
              <a:moveTo>
                <a:pt x="0" y="18522"/>
              </a:moveTo>
              <a:lnTo>
                <a:pt x="2391360" y="18522"/>
              </a:lnTo>
            </a:path>
          </a:pathLst>
        </a:custGeom>
        <a:noFill/>
        <a:ln w="19050" cap="flat" cmpd="sng" algn="ctr">
          <a:solidFill>
            <a:srgbClr val="D1809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60506" y="4080235"/>
        <a:ext cx="119568" cy="119568"/>
      </dsp:txXfrm>
    </dsp:sp>
    <dsp:sp modelId="{4A01E7D7-DCFD-42FE-947F-054E994FFCA9}">
      <dsp:nvSpPr>
        <dsp:cNvPr id="0" name=""/>
        <dsp:cNvSpPr/>
      </dsp:nvSpPr>
      <dsp:spPr>
        <a:xfrm>
          <a:off x="3523343" y="4595911"/>
          <a:ext cx="2515262" cy="1257631"/>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Not specified</a:t>
          </a:r>
        </a:p>
        <a:p>
          <a:pPr marL="0" lvl="0" indent="0" algn="ctr" defTabSz="1066800">
            <a:lnSpc>
              <a:spcPct val="90000"/>
            </a:lnSpc>
            <a:spcBef>
              <a:spcPct val="0"/>
            </a:spcBef>
            <a:spcAft>
              <a:spcPct val="35000"/>
            </a:spcAft>
            <a:buNone/>
          </a:pPr>
          <a:r>
            <a:rPr lang="en-US" sz="2400" kern="1200" dirty="0"/>
            <a:t>21 (0.2)</a:t>
          </a:r>
        </a:p>
      </dsp:txBody>
      <dsp:txXfrm>
        <a:off x="3560178" y="4632746"/>
        <a:ext cx="2441592" cy="1183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59476-C76A-4B0C-BC19-36901CC78614}">
      <dsp:nvSpPr>
        <dsp:cNvPr id="0" name=""/>
        <dsp:cNvSpPr/>
      </dsp:nvSpPr>
      <dsp:spPr>
        <a:xfrm>
          <a:off x="2568351" y="843"/>
          <a:ext cx="2875855" cy="1725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Victimized Children</a:t>
          </a:r>
        </a:p>
        <a:p>
          <a:pPr marL="0" lvl="0" indent="0" algn="l" defTabSz="800100">
            <a:lnSpc>
              <a:spcPct val="90000"/>
            </a:lnSpc>
            <a:spcBef>
              <a:spcPct val="0"/>
            </a:spcBef>
            <a:spcAft>
              <a:spcPct val="35000"/>
            </a:spcAft>
            <a:buNone/>
          </a:pPr>
          <a:r>
            <a:rPr lang="en-US" sz="1800" b="1" kern="1200" dirty="0"/>
            <a:t>Child suspects</a:t>
          </a:r>
        </a:p>
        <a:p>
          <a:pPr marL="0" lvl="0" indent="0" algn="l" defTabSz="800100">
            <a:lnSpc>
              <a:spcPct val="90000"/>
            </a:lnSpc>
            <a:spcBef>
              <a:spcPct val="0"/>
            </a:spcBef>
            <a:spcAft>
              <a:spcPct val="35000"/>
            </a:spcAft>
            <a:buNone/>
          </a:pPr>
          <a:r>
            <a:rPr lang="en-US" sz="1800" b="1" kern="1200" dirty="0"/>
            <a:t>Child offenders</a:t>
          </a:r>
        </a:p>
      </dsp:txBody>
      <dsp:txXfrm>
        <a:off x="2568351" y="843"/>
        <a:ext cx="2875855" cy="1725513"/>
      </dsp:txXfrm>
    </dsp:sp>
    <dsp:sp modelId="{DE477036-9DAD-4FE0-9338-F9CC2598DF0F}">
      <dsp:nvSpPr>
        <dsp:cNvPr id="0" name=""/>
        <dsp:cNvSpPr/>
      </dsp:nvSpPr>
      <dsp:spPr>
        <a:xfrm>
          <a:off x="5731792" y="843"/>
          <a:ext cx="2875855" cy="1725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US" sz="1800" b="1" kern="1200" dirty="0"/>
            <a:t>Orphaned Children</a:t>
          </a:r>
        </a:p>
        <a:p>
          <a:pPr marL="0" lvl="0" indent="0" algn="r" defTabSz="800100">
            <a:lnSpc>
              <a:spcPct val="90000"/>
            </a:lnSpc>
            <a:spcBef>
              <a:spcPct val="0"/>
            </a:spcBef>
            <a:spcAft>
              <a:spcPct val="35000"/>
            </a:spcAft>
            <a:buNone/>
          </a:pPr>
          <a:r>
            <a:rPr lang="en-US" sz="1800" b="1" kern="1200" dirty="0"/>
            <a:t>Abandoned Children</a:t>
          </a:r>
        </a:p>
        <a:p>
          <a:pPr marL="0" lvl="0" indent="0" algn="r" defTabSz="800100">
            <a:lnSpc>
              <a:spcPct val="90000"/>
            </a:lnSpc>
            <a:spcBef>
              <a:spcPct val="0"/>
            </a:spcBef>
            <a:spcAft>
              <a:spcPct val="35000"/>
            </a:spcAft>
            <a:buNone/>
          </a:pPr>
          <a:r>
            <a:rPr lang="en-US" sz="1800" b="1" kern="1200" dirty="0"/>
            <a:t>Destitute Children</a:t>
          </a:r>
        </a:p>
      </dsp:txBody>
      <dsp:txXfrm>
        <a:off x="5731792" y="843"/>
        <a:ext cx="2875855" cy="1725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1B995-E5ED-472A-BFC1-451E73822CAB}">
      <dsp:nvSpPr>
        <dsp:cNvPr id="0" name=""/>
        <dsp:cNvSpPr/>
      </dsp:nvSpPr>
      <dsp:spPr>
        <a:xfrm>
          <a:off x="812792" y="812790"/>
          <a:ext cx="4293011" cy="22177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150000"/>
            </a:lnSpc>
            <a:spcBef>
              <a:spcPct val="0"/>
            </a:spcBef>
            <a:spcAft>
              <a:spcPct val="15000"/>
            </a:spcAft>
            <a:buChar char="•"/>
          </a:pPr>
          <a:r>
            <a:rPr lang="en-US" sz="1800" kern="1200" dirty="0">
              <a:solidFill>
                <a:schemeClr val="tx2">
                  <a:lumMod val="75000"/>
                </a:schemeClr>
              </a:solidFill>
            </a:rPr>
            <a:t>Number of Institutions	414</a:t>
          </a:r>
        </a:p>
        <a:p>
          <a:pPr marL="171450" lvl="1" indent="-171450" algn="l" defTabSz="800100">
            <a:lnSpc>
              <a:spcPct val="150000"/>
            </a:lnSpc>
            <a:spcBef>
              <a:spcPct val="0"/>
            </a:spcBef>
            <a:spcAft>
              <a:spcPct val="15000"/>
            </a:spcAft>
            <a:buChar char="•"/>
          </a:pPr>
          <a:r>
            <a:rPr lang="en-US" sz="1800" kern="1200" dirty="0">
              <a:solidFill>
                <a:schemeClr val="tx2">
                  <a:lumMod val="75000"/>
                </a:schemeClr>
              </a:solidFill>
            </a:rPr>
            <a:t>Number of children   14,179</a:t>
          </a:r>
        </a:p>
      </dsp:txBody>
      <dsp:txXfrm>
        <a:off x="863828" y="863826"/>
        <a:ext cx="4190939" cy="1640423"/>
      </dsp:txXfrm>
    </dsp:sp>
    <dsp:sp modelId="{6D645376-B31A-4174-8145-7582A72D974C}">
      <dsp:nvSpPr>
        <dsp:cNvPr id="0" name=""/>
        <dsp:cNvSpPr/>
      </dsp:nvSpPr>
      <dsp:spPr>
        <a:xfrm rot="21124517">
          <a:off x="3054516" y="79668"/>
          <a:ext cx="4591963" cy="4591963"/>
        </a:xfrm>
        <a:prstGeom prst="leftCircularArrow">
          <a:avLst>
            <a:gd name="adj1" fmla="val 2509"/>
            <a:gd name="adj2" fmla="val 304143"/>
            <a:gd name="adj3" fmla="val 2186086"/>
            <a:gd name="adj4" fmla="val 9130921"/>
            <a:gd name="adj5" fmla="val 29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75310-D761-46CA-99F2-3DBADC129E78}">
      <dsp:nvSpPr>
        <dsp:cNvPr id="0" name=""/>
        <dsp:cNvSpPr/>
      </dsp:nvSpPr>
      <dsp:spPr>
        <a:xfrm>
          <a:off x="2235208" y="2438403"/>
          <a:ext cx="2390070" cy="950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2013*</a:t>
          </a:r>
        </a:p>
      </dsp:txBody>
      <dsp:txXfrm>
        <a:off x="2263046" y="2466241"/>
        <a:ext cx="2334394" cy="894776"/>
      </dsp:txXfrm>
    </dsp:sp>
    <dsp:sp modelId="{864F86E8-5935-4C1E-A3F9-B7F52A87C61E}">
      <dsp:nvSpPr>
        <dsp:cNvPr id="0" name=""/>
        <dsp:cNvSpPr/>
      </dsp:nvSpPr>
      <dsp:spPr>
        <a:xfrm>
          <a:off x="5588003" y="812790"/>
          <a:ext cx="4397903" cy="22177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150000"/>
            </a:lnSpc>
            <a:spcBef>
              <a:spcPct val="0"/>
            </a:spcBef>
            <a:spcAft>
              <a:spcPct val="15000"/>
            </a:spcAft>
            <a:buChar char="•"/>
          </a:pPr>
          <a:r>
            <a:rPr lang="en-US" sz="1800" kern="1200" dirty="0">
              <a:solidFill>
                <a:schemeClr val="tx2">
                  <a:lumMod val="75000"/>
                </a:schemeClr>
              </a:solidFill>
            </a:rPr>
            <a:t>Number of institutions 	379</a:t>
          </a:r>
        </a:p>
        <a:p>
          <a:pPr marL="171450" lvl="1" indent="-171450" algn="l" defTabSz="800100">
            <a:lnSpc>
              <a:spcPct val="150000"/>
            </a:lnSpc>
            <a:spcBef>
              <a:spcPct val="0"/>
            </a:spcBef>
            <a:spcAft>
              <a:spcPct val="15000"/>
            </a:spcAft>
            <a:buChar char="•"/>
          </a:pPr>
          <a:r>
            <a:rPr lang="en-US" sz="1800" kern="1200" dirty="0">
              <a:solidFill>
                <a:schemeClr val="tx2">
                  <a:lumMod val="75000"/>
                </a:schemeClr>
              </a:solidFill>
            </a:rPr>
            <a:t>Number of children   10,632</a:t>
          </a:r>
        </a:p>
      </dsp:txBody>
      <dsp:txXfrm>
        <a:off x="5639039" y="1339053"/>
        <a:ext cx="4295831" cy="1640423"/>
      </dsp:txXfrm>
    </dsp:sp>
    <dsp:sp modelId="{2FFF689A-F1CD-4969-B7BE-BDE87C75B6A9}">
      <dsp:nvSpPr>
        <dsp:cNvPr id="0" name=""/>
        <dsp:cNvSpPr/>
      </dsp:nvSpPr>
      <dsp:spPr>
        <a:xfrm>
          <a:off x="7213603" y="304796"/>
          <a:ext cx="2390070" cy="950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2019</a:t>
          </a:r>
        </a:p>
      </dsp:txBody>
      <dsp:txXfrm>
        <a:off x="7241441" y="332634"/>
        <a:ext cx="2334394" cy="894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F9ECC-DF35-443A-B118-8D207C7DA7F2}">
      <dsp:nvSpPr>
        <dsp:cNvPr id="0" name=""/>
        <dsp:cNvSpPr/>
      </dsp:nvSpPr>
      <dsp:spPr>
        <a:xfrm>
          <a:off x="5938" y="2219807"/>
          <a:ext cx="2543558" cy="1271779"/>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venir LT Std 45 Book"/>
            </a:rPr>
            <a:t>Total children</a:t>
          </a:r>
        </a:p>
        <a:p>
          <a:pPr marL="0" lvl="0" indent="0" algn="ctr" defTabSz="844550">
            <a:lnSpc>
              <a:spcPct val="90000"/>
            </a:lnSpc>
            <a:spcBef>
              <a:spcPct val="0"/>
            </a:spcBef>
            <a:spcAft>
              <a:spcPct val="35000"/>
            </a:spcAft>
            <a:buNone/>
          </a:pPr>
          <a:r>
            <a:rPr lang="si-LK" sz="1900" b="1" kern="1200" dirty="0">
              <a:latin typeface="Avenir LT Std 45 Book"/>
            </a:rPr>
            <a:t>10,632</a:t>
          </a:r>
          <a:endParaRPr lang="en-US" sz="1900" b="1" kern="1200" dirty="0">
            <a:latin typeface="Avenir LT Std 45 Book"/>
          </a:endParaRPr>
        </a:p>
      </dsp:txBody>
      <dsp:txXfrm>
        <a:off x="43187" y="2257056"/>
        <a:ext cx="2469060" cy="1197281"/>
      </dsp:txXfrm>
    </dsp:sp>
    <dsp:sp modelId="{A5841BCD-A26A-416F-B106-A7ADD5593F15}">
      <dsp:nvSpPr>
        <dsp:cNvPr id="0" name=""/>
        <dsp:cNvSpPr/>
      </dsp:nvSpPr>
      <dsp:spPr>
        <a:xfrm rot="18289469">
          <a:off x="2167395" y="2101441"/>
          <a:ext cx="1781626" cy="45966"/>
        </a:xfrm>
        <a:custGeom>
          <a:avLst/>
          <a:gdLst/>
          <a:ahLst/>
          <a:cxnLst/>
          <a:rect l="0" t="0" r="0" b="0"/>
          <a:pathLst>
            <a:path>
              <a:moveTo>
                <a:pt x="0" y="22983"/>
              </a:moveTo>
              <a:lnTo>
                <a:pt x="1781626" y="22983"/>
              </a:lnTo>
            </a:path>
          </a:pathLst>
        </a:custGeom>
        <a:noFill/>
        <a:ln w="12700" cap="flat" cmpd="sng" algn="ctr">
          <a:solidFill>
            <a:srgbClr val="D593C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013667" y="2079883"/>
        <a:ext cx="89081" cy="89081"/>
      </dsp:txXfrm>
    </dsp:sp>
    <dsp:sp modelId="{3995AFC8-BEB3-440B-89B6-1CC6FCABFF05}">
      <dsp:nvSpPr>
        <dsp:cNvPr id="0" name=""/>
        <dsp:cNvSpPr/>
      </dsp:nvSpPr>
      <dsp:spPr>
        <a:xfrm>
          <a:off x="3566920" y="757261"/>
          <a:ext cx="2543558" cy="1271779"/>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venir LT Std 45 Book"/>
            </a:rPr>
            <a:t>Birth registered</a:t>
          </a:r>
          <a:r>
            <a:rPr lang="si-LK" sz="1900" b="1" kern="1200" dirty="0">
              <a:latin typeface="Avenir LT Std 45 Book"/>
            </a:rPr>
            <a:t> </a:t>
          </a:r>
          <a:endParaRPr lang="en-US" sz="1900" b="1" kern="1200" dirty="0">
            <a:latin typeface="Avenir LT Std 45 Book"/>
          </a:endParaRPr>
        </a:p>
        <a:p>
          <a:pPr marL="0" lvl="0" indent="0" algn="ctr" defTabSz="844550">
            <a:lnSpc>
              <a:spcPct val="90000"/>
            </a:lnSpc>
            <a:spcBef>
              <a:spcPct val="0"/>
            </a:spcBef>
            <a:spcAft>
              <a:spcPct val="35000"/>
            </a:spcAft>
            <a:buNone/>
          </a:pPr>
          <a:r>
            <a:rPr lang="si-LK" sz="1900" b="1" kern="1200" dirty="0">
              <a:latin typeface="Avenir LT Std 45 Book"/>
            </a:rPr>
            <a:t>9,606</a:t>
          </a:r>
          <a:r>
            <a:rPr lang="en-US" sz="1900" b="1" kern="1200" dirty="0">
              <a:latin typeface="Avenir LT Std 45 Book"/>
            </a:rPr>
            <a:t> (90.4%)</a:t>
          </a:r>
        </a:p>
      </dsp:txBody>
      <dsp:txXfrm>
        <a:off x="3604169" y="794510"/>
        <a:ext cx="2469060" cy="1197281"/>
      </dsp:txXfrm>
    </dsp:sp>
    <dsp:sp modelId="{16583D7C-9B10-442D-8D37-F838E6B098D3}">
      <dsp:nvSpPr>
        <dsp:cNvPr id="0" name=""/>
        <dsp:cNvSpPr/>
      </dsp:nvSpPr>
      <dsp:spPr>
        <a:xfrm rot="19457599">
          <a:off x="5992710" y="1004531"/>
          <a:ext cx="1252960" cy="45966"/>
        </a:xfrm>
        <a:custGeom>
          <a:avLst/>
          <a:gdLst/>
          <a:ahLst/>
          <a:cxnLst/>
          <a:rect l="0" t="0" r="0" b="0"/>
          <a:pathLst>
            <a:path>
              <a:moveTo>
                <a:pt x="0" y="22983"/>
              </a:moveTo>
              <a:lnTo>
                <a:pt x="1252960" y="22983"/>
              </a:lnTo>
            </a:path>
          </a:pathLst>
        </a:custGeom>
        <a:noFill/>
        <a:ln w="12700" cap="flat" cmpd="sng" algn="ctr">
          <a:solidFill>
            <a:srgbClr val="D593C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87866" y="996190"/>
        <a:ext cx="62648" cy="62648"/>
      </dsp:txXfrm>
    </dsp:sp>
    <dsp:sp modelId="{0DED5766-6193-4DDA-B07B-C4D56EECB0D9}">
      <dsp:nvSpPr>
        <dsp:cNvPr id="0" name=""/>
        <dsp:cNvSpPr/>
      </dsp:nvSpPr>
      <dsp:spPr>
        <a:xfrm>
          <a:off x="7127902" y="25988"/>
          <a:ext cx="2543558" cy="1271779"/>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venir LT Std 45 Book"/>
            </a:rPr>
            <a:t>Birth certificate</a:t>
          </a:r>
          <a:r>
            <a:rPr lang="si-LK" sz="1900" b="1" kern="1200" dirty="0">
              <a:latin typeface="Avenir LT Std 45 Book"/>
            </a:rPr>
            <a:t> </a:t>
          </a:r>
          <a:endParaRPr lang="en-US" sz="1900" b="1" kern="1200" dirty="0">
            <a:latin typeface="Avenir LT Std 45 Book"/>
          </a:endParaRPr>
        </a:p>
        <a:p>
          <a:pPr marL="0" lvl="0" indent="0" algn="ctr" defTabSz="844550">
            <a:lnSpc>
              <a:spcPct val="90000"/>
            </a:lnSpc>
            <a:spcBef>
              <a:spcPct val="0"/>
            </a:spcBef>
            <a:spcAft>
              <a:spcPct val="35000"/>
            </a:spcAft>
            <a:buNone/>
          </a:pPr>
          <a:r>
            <a:rPr lang="si-LK" sz="1900" b="1" kern="1200" dirty="0">
              <a:latin typeface="Avenir LT Std 45 Book"/>
            </a:rPr>
            <a:t>9,266</a:t>
          </a:r>
          <a:r>
            <a:rPr lang="en-US" sz="1900" b="1" kern="1200" dirty="0">
              <a:latin typeface="Avenir LT Std 45 Book"/>
            </a:rPr>
            <a:t> (96.5%)</a:t>
          </a:r>
        </a:p>
      </dsp:txBody>
      <dsp:txXfrm>
        <a:off x="7165151" y="63237"/>
        <a:ext cx="2469060" cy="1197281"/>
      </dsp:txXfrm>
    </dsp:sp>
    <dsp:sp modelId="{87AADEF8-BE83-4202-AFA2-1414B43E1BD7}">
      <dsp:nvSpPr>
        <dsp:cNvPr id="0" name=""/>
        <dsp:cNvSpPr/>
      </dsp:nvSpPr>
      <dsp:spPr>
        <a:xfrm rot="2142401">
          <a:off x="5992710" y="1735804"/>
          <a:ext cx="1252960" cy="45966"/>
        </a:xfrm>
        <a:custGeom>
          <a:avLst/>
          <a:gdLst/>
          <a:ahLst/>
          <a:cxnLst/>
          <a:rect l="0" t="0" r="0" b="0"/>
          <a:pathLst>
            <a:path>
              <a:moveTo>
                <a:pt x="0" y="22983"/>
              </a:moveTo>
              <a:lnTo>
                <a:pt x="1252960" y="22983"/>
              </a:lnTo>
            </a:path>
          </a:pathLst>
        </a:custGeom>
        <a:noFill/>
        <a:ln w="12700" cap="flat" cmpd="sng" algn="ctr">
          <a:solidFill>
            <a:srgbClr val="D593C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87866" y="1727463"/>
        <a:ext cx="62648" cy="62648"/>
      </dsp:txXfrm>
    </dsp:sp>
    <dsp:sp modelId="{4FCEA071-829A-4217-BFBF-E5BB80E96693}">
      <dsp:nvSpPr>
        <dsp:cNvPr id="0" name=""/>
        <dsp:cNvSpPr/>
      </dsp:nvSpPr>
      <dsp:spPr>
        <a:xfrm>
          <a:off x="7127902" y="1488534"/>
          <a:ext cx="2543558" cy="1271779"/>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venir LT Std 45 Book"/>
            </a:rPr>
            <a:t>Probable age certificate (</a:t>
          </a:r>
          <a:r>
            <a:rPr lang="si-LK" sz="1900" b="1" kern="1200" dirty="0">
              <a:latin typeface="Avenir LT Std 45 Book"/>
            </a:rPr>
            <a:t>අනුමාන වයස් සහතිකය</a:t>
          </a:r>
          <a:r>
            <a:rPr lang="en-US" sz="1900" b="1" kern="1200" dirty="0">
              <a:latin typeface="Avenir LT Std 45 Book"/>
            </a:rPr>
            <a:t>),</a:t>
          </a:r>
          <a:r>
            <a:rPr lang="si-LK" sz="1900" b="1" kern="1200" dirty="0">
              <a:latin typeface="Avenir LT Std 45 Book"/>
            </a:rPr>
            <a:t> </a:t>
          </a:r>
          <a:endParaRPr lang="en-US" sz="1900" b="1" kern="1200" dirty="0">
            <a:latin typeface="Avenir LT Std 45 Book"/>
          </a:endParaRPr>
        </a:p>
        <a:p>
          <a:pPr marL="0" lvl="0" indent="0" algn="ctr" defTabSz="844550">
            <a:lnSpc>
              <a:spcPct val="90000"/>
            </a:lnSpc>
            <a:spcBef>
              <a:spcPct val="0"/>
            </a:spcBef>
            <a:spcAft>
              <a:spcPct val="35000"/>
            </a:spcAft>
            <a:buNone/>
          </a:pPr>
          <a:r>
            <a:rPr lang="si-LK" sz="1900" b="1" kern="1200" dirty="0">
              <a:latin typeface="Avenir LT Std 45 Book"/>
            </a:rPr>
            <a:t>329</a:t>
          </a:r>
          <a:r>
            <a:rPr lang="en-US" sz="1900" b="1" kern="1200" dirty="0">
              <a:latin typeface="Avenir LT Std 45 Book"/>
            </a:rPr>
            <a:t> (3.4%)</a:t>
          </a:r>
        </a:p>
      </dsp:txBody>
      <dsp:txXfrm>
        <a:off x="7165151" y="1525783"/>
        <a:ext cx="2469060" cy="1197281"/>
      </dsp:txXfrm>
    </dsp:sp>
    <dsp:sp modelId="{B53A436F-AE39-412D-B45C-215F503E3DC3}">
      <dsp:nvSpPr>
        <dsp:cNvPr id="0" name=""/>
        <dsp:cNvSpPr/>
      </dsp:nvSpPr>
      <dsp:spPr>
        <a:xfrm>
          <a:off x="2549496" y="2832714"/>
          <a:ext cx="1017423" cy="45966"/>
        </a:xfrm>
        <a:custGeom>
          <a:avLst/>
          <a:gdLst/>
          <a:ahLst/>
          <a:cxnLst/>
          <a:rect l="0" t="0" r="0" b="0"/>
          <a:pathLst>
            <a:path>
              <a:moveTo>
                <a:pt x="0" y="22983"/>
              </a:moveTo>
              <a:lnTo>
                <a:pt x="1017423" y="22983"/>
              </a:lnTo>
            </a:path>
          </a:pathLst>
        </a:custGeom>
        <a:noFill/>
        <a:ln w="12700" cap="flat" cmpd="sng" algn="ctr">
          <a:solidFill>
            <a:srgbClr val="D593C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2773" y="2830261"/>
        <a:ext cx="50871" cy="50871"/>
      </dsp:txXfrm>
    </dsp:sp>
    <dsp:sp modelId="{C7B0F77B-2ED9-42C7-B099-BAEA01D3D719}">
      <dsp:nvSpPr>
        <dsp:cNvPr id="0" name=""/>
        <dsp:cNvSpPr/>
      </dsp:nvSpPr>
      <dsp:spPr>
        <a:xfrm>
          <a:off x="3566920" y="2219807"/>
          <a:ext cx="2543558" cy="1271779"/>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venir LT Std 45 Book"/>
            </a:rPr>
            <a:t>Birth not registered</a:t>
          </a:r>
        </a:p>
        <a:p>
          <a:pPr marL="0" lvl="0" indent="0" algn="ctr" defTabSz="844550">
            <a:lnSpc>
              <a:spcPct val="90000"/>
            </a:lnSpc>
            <a:spcBef>
              <a:spcPct val="0"/>
            </a:spcBef>
            <a:spcAft>
              <a:spcPct val="35000"/>
            </a:spcAft>
            <a:buNone/>
          </a:pPr>
          <a:r>
            <a:rPr lang="si-LK" sz="1900" b="1" kern="1200" dirty="0">
              <a:latin typeface="Avenir LT Std 45 Book"/>
            </a:rPr>
            <a:t>531 </a:t>
          </a:r>
          <a:r>
            <a:rPr lang="en-US" sz="1900" b="1" kern="1200" dirty="0">
              <a:latin typeface="Avenir LT Std 45 Book"/>
            </a:rPr>
            <a:t>(5.0%)</a:t>
          </a:r>
        </a:p>
      </dsp:txBody>
      <dsp:txXfrm>
        <a:off x="3604169" y="2257056"/>
        <a:ext cx="2469060" cy="1197281"/>
      </dsp:txXfrm>
    </dsp:sp>
    <dsp:sp modelId="{A6C99CF8-C8CC-4294-9B48-858A1F88E9DC}">
      <dsp:nvSpPr>
        <dsp:cNvPr id="0" name=""/>
        <dsp:cNvSpPr/>
      </dsp:nvSpPr>
      <dsp:spPr>
        <a:xfrm rot="3401730">
          <a:off x="2159523" y="3555529"/>
          <a:ext cx="1729711" cy="45966"/>
        </a:xfrm>
        <a:custGeom>
          <a:avLst/>
          <a:gdLst/>
          <a:ahLst/>
          <a:cxnLst/>
          <a:rect l="0" t="0" r="0" b="0"/>
          <a:pathLst>
            <a:path>
              <a:moveTo>
                <a:pt x="0" y="22983"/>
              </a:moveTo>
              <a:lnTo>
                <a:pt x="1729711" y="22983"/>
              </a:lnTo>
            </a:path>
          </a:pathLst>
        </a:custGeom>
        <a:noFill/>
        <a:ln w="12700" cap="flat" cmpd="sng" algn="ctr">
          <a:solidFill>
            <a:srgbClr val="D593C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981136" y="3535270"/>
        <a:ext cx="86485" cy="86485"/>
      </dsp:txXfrm>
    </dsp:sp>
    <dsp:sp modelId="{A5E9BD83-0829-49AA-82B8-D1B73ED770E1}">
      <dsp:nvSpPr>
        <dsp:cNvPr id="0" name=""/>
        <dsp:cNvSpPr/>
      </dsp:nvSpPr>
      <dsp:spPr>
        <a:xfrm>
          <a:off x="3499261" y="3665439"/>
          <a:ext cx="2543558" cy="1271779"/>
        </a:xfrm>
        <a:prstGeom prst="roundRect">
          <a:avLst>
            <a:gd name="adj" fmla="val 10000"/>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venir LT Std 45 Book"/>
            </a:rPr>
            <a:t>Not known</a:t>
          </a:r>
        </a:p>
        <a:p>
          <a:pPr marL="0" lvl="0" indent="0" algn="ctr" defTabSz="844550">
            <a:lnSpc>
              <a:spcPct val="90000"/>
            </a:lnSpc>
            <a:spcBef>
              <a:spcPct val="0"/>
            </a:spcBef>
            <a:spcAft>
              <a:spcPct val="35000"/>
            </a:spcAft>
            <a:buNone/>
          </a:pPr>
          <a:r>
            <a:rPr lang="si-LK" sz="1900" b="1" kern="1200" dirty="0">
              <a:latin typeface="Avenir LT Std 45 Book"/>
            </a:rPr>
            <a:t>493</a:t>
          </a:r>
          <a:r>
            <a:rPr lang="en-US" sz="1900" b="1" kern="1200" dirty="0">
              <a:latin typeface="Avenir LT Std 45 Book"/>
            </a:rPr>
            <a:t> (4.6%)</a:t>
          </a:r>
        </a:p>
      </dsp:txBody>
      <dsp:txXfrm>
        <a:off x="3536510" y="3702688"/>
        <a:ext cx="2469060" cy="1197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E30C9-2744-420D-BCC0-8D22975E8FFF}">
      <dsp:nvSpPr>
        <dsp:cNvPr id="0" name=""/>
        <dsp:cNvSpPr/>
      </dsp:nvSpPr>
      <dsp:spPr>
        <a:xfrm>
          <a:off x="3251199" y="661"/>
          <a:ext cx="4876800" cy="2579687"/>
        </a:xfrm>
        <a:prstGeom prst="rightArrow">
          <a:avLst>
            <a:gd name="adj1" fmla="val 75000"/>
            <a:gd name="adj2" fmla="val 50000"/>
          </a:avLst>
        </a:prstGeom>
        <a:solidFill>
          <a:srgbClr val="F4CEE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rgbClr val="713365"/>
              </a:solidFill>
              <a:latin typeface="Avenir LT Std 45 Book" panose="020B0502020203020204" pitchFamily="34" charset="0"/>
            </a:rPr>
            <a:t>Yes, 898 (8.4%)</a:t>
          </a:r>
        </a:p>
        <a:p>
          <a:pPr marL="285750" lvl="1" indent="-285750" algn="l" defTabSz="1244600">
            <a:lnSpc>
              <a:spcPct val="90000"/>
            </a:lnSpc>
            <a:spcBef>
              <a:spcPct val="0"/>
            </a:spcBef>
            <a:spcAft>
              <a:spcPct val="15000"/>
            </a:spcAft>
            <a:buChar char="•"/>
          </a:pPr>
          <a:r>
            <a:rPr lang="en-US" sz="2800" kern="1200" dirty="0">
              <a:solidFill>
                <a:srgbClr val="713365"/>
              </a:solidFill>
              <a:latin typeface="Avenir LT Std 45 Book" panose="020B0502020203020204" pitchFamily="34" charset="0"/>
            </a:rPr>
            <a:t>No, 8,639 (81.3%)</a:t>
          </a:r>
        </a:p>
        <a:p>
          <a:pPr marL="285750" lvl="1" indent="-285750" algn="l" defTabSz="1244600">
            <a:lnSpc>
              <a:spcPct val="90000"/>
            </a:lnSpc>
            <a:spcBef>
              <a:spcPct val="0"/>
            </a:spcBef>
            <a:spcAft>
              <a:spcPct val="15000"/>
            </a:spcAft>
            <a:buChar char="•"/>
          </a:pPr>
          <a:r>
            <a:rPr lang="en-US" sz="2800" kern="1200" dirty="0">
              <a:solidFill>
                <a:srgbClr val="713365"/>
              </a:solidFill>
              <a:latin typeface="Avenir LT Std 45 Book" panose="020B0502020203020204" pitchFamily="34" charset="0"/>
            </a:rPr>
            <a:t>Not known, 1,095 (10.3%)</a:t>
          </a:r>
        </a:p>
      </dsp:txBody>
      <dsp:txXfrm>
        <a:off x="3251199" y="323122"/>
        <a:ext cx="3909417" cy="1934765"/>
      </dsp:txXfrm>
    </dsp:sp>
    <dsp:sp modelId="{4C06BDCE-5FC3-4C0A-955C-D570959A4871}">
      <dsp:nvSpPr>
        <dsp:cNvPr id="0" name=""/>
        <dsp:cNvSpPr/>
      </dsp:nvSpPr>
      <dsp:spPr>
        <a:xfrm>
          <a:off x="0" y="661"/>
          <a:ext cx="3251200" cy="2579687"/>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venir LT Std 45 Book" panose="020B0502020203020204" pitchFamily="34" charset="0"/>
            </a:rPr>
            <a:t>Whether the mother is a minor at child birth (</a:t>
          </a:r>
          <a:r>
            <a:rPr lang="si-LK" sz="2900" kern="1200" dirty="0">
              <a:latin typeface="Avenir LT Std 45 Book" panose="020B0502020203020204" pitchFamily="34" charset="0"/>
            </a:rPr>
            <a:t>ළමයා උපදින විට මව බාල වයස් කාරියක්ද?</a:t>
          </a:r>
          <a:r>
            <a:rPr lang="en-US" sz="2900" kern="1200" dirty="0">
              <a:latin typeface="Avenir LT Std 45 Book" panose="020B0502020203020204" pitchFamily="34" charset="0"/>
            </a:rPr>
            <a:t>)</a:t>
          </a:r>
        </a:p>
      </dsp:txBody>
      <dsp:txXfrm>
        <a:off x="125930" y="126591"/>
        <a:ext cx="2999340" cy="2327827"/>
      </dsp:txXfrm>
    </dsp:sp>
    <dsp:sp modelId="{8E1F1A2F-91D2-45D7-9412-D0D6C8075DCF}">
      <dsp:nvSpPr>
        <dsp:cNvPr id="0" name=""/>
        <dsp:cNvSpPr/>
      </dsp:nvSpPr>
      <dsp:spPr>
        <a:xfrm>
          <a:off x="3251199" y="2838317"/>
          <a:ext cx="4876800" cy="2579687"/>
        </a:xfrm>
        <a:prstGeom prst="rightArrow">
          <a:avLst>
            <a:gd name="adj1" fmla="val 75000"/>
            <a:gd name="adj2" fmla="val 50000"/>
          </a:avLst>
        </a:prstGeom>
        <a:solidFill>
          <a:srgbClr val="F4CEE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rgbClr val="713365"/>
              </a:solidFill>
              <a:latin typeface="Avenir LT Std 45 Book" panose="020B0502020203020204" pitchFamily="34" charset="0"/>
            </a:rPr>
            <a:t>Yes 1,031 (12.1%)</a:t>
          </a:r>
        </a:p>
        <a:p>
          <a:pPr marL="285750" lvl="1" indent="-285750" algn="l" defTabSz="1244600">
            <a:lnSpc>
              <a:spcPct val="90000"/>
            </a:lnSpc>
            <a:spcBef>
              <a:spcPct val="0"/>
            </a:spcBef>
            <a:spcAft>
              <a:spcPct val="15000"/>
            </a:spcAft>
            <a:buChar char="•"/>
          </a:pPr>
          <a:r>
            <a:rPr lang="en-US" sz="2800" kern="1200" dirty="0">
              <a:solidFill>
                <a:srgbClr val="713365"/>
              </a:solidFill>
              <a:latin typeface="Avenir LT Std 45 Book" panose="020B0502020203020204" pitchFamily="34" charset="0"/>
            </a:rPr>
            <a:t>No 8,324 (78.3%)</a:t>
          </a:r>
        </a:p>
        <a:p>
          <a:pPr marL="285750" lvl="1" indent="-285750" algn="l" defTabSz="1244600">
            <a:lnSpc>
              <a:spcPct val="90000"/>
            </a:lnSpc>
            <a:spcBef>
              <a:spcPct val="0"/>
            </a:spcBef>
            <a:spcAft>
              <a:spcPct val="15000"/>
            </a:spcAft>
            <a:buChar char="•"/>
          </a:pPr>
          <a:r>
            <a:rPr lang="en-US" sz="2800" kern="1200" dirty="0">
              <a:solidFill>
                <a:srgbClr val="713365"/>
              </a:solidFill>
              <a:latin typeface="Avenir LT Std 45 Book" panose="020B0502020203020204" pitchFamily="34" charset="0"/>
            </a:rPr>
            <a:t>Not known 1,007 (9.5%)</a:t>
          </a:r>
        </a:p>
      </dsp:txBody>
      <dsp:txXfrm>
        <a:off x="3251199" y="3160778"/>
        <a:ext cx="3909417" cy="1934765"/>
      </dsp:txXfrm>
    </dsp:sp>
    <dsp:sp modelId="{D51140FA-2F23-42EC-8AF8-0AAE3FEC97F7}">
      <dsp:nvSpPr>
        <dsp:cNvPr id="0" name=""/>
        <dsp:cNvSpPr/>
      </dsp:nvSpPr>
      <dsp:spPr>
        <a:xfrm>
          <a:off x="0" y="2838317"/>
          <a:ext cx="3251200" cy="2579687"/>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venir LT Std 45 Book" panose="020B0502020203020204" pitchFamily="34" charset="0"/>
            </a:rPr>
            <a:t>Whether the child born out of wedlock (</a:t>
          </a:r>
          <a:r>
            <a:rPr lang="si-LK" sz="2900" kern="1200" dirty="0">
              <a:solidFill>
                <a:schemeClr val="bg1"/>
              </a:solidFill>
              <a:latin typeface="Avenir LT Std 45 Book" panose="020B0502020203020204" pitchFamily="34" charset="0"/>
            </a:rPr>
            <a:t>ළමයා අවිවාහක මවකට දාව උපන්නේ ද?</a:t>
          </a:r>
          <a:r>
            <a:rPr lang="en-US" sz="2900" kern="1200" dirty="0">
              <a:solidFill>
                <a:schemeClr val="bg1"/>
              </a:solidFill>
              <a:latin typeface="Avenir LT Std 45 Book" panose="020B0502020203020204" pitchFamily="34" charset="0"/>
            </a:rPr>
            <a:t>)</a:t>
          </a:r>
        </a:p>
      </dsp:txBody>
      <dsp:txXfrm>
        <a:off x="125930" y="2964247"/>
        <a:ext cx="2999340" cy="23278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1326B-7B65-47BD-94CC-B26849B773A8}">
      <dsp:nvSpPr>
        <dsp:cNvPr id="0" name=""/>
        <dsp:cNvSpPr/>
      </dsp:nvSpPr>
      <dsp:spPr>
        <a:xfrm>
          <a:off x="743753" y="0"/>
          <a:ext cx="5776866" cy="5776866"/>
        </a:xfrm>
        <a:prstGeom prst="triangle">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A79AB-A6F3-4E18-8E16-7C58E9E315F0}">
      <dsp:nvSpPr>
        <dsp:cNvPr id="0" name=""/>
        <dsp:cNvSpPr/>
      </dsp:nvSpPr>
      <dsp:spPr>
        <a:xfrm>
          <a:off x="3632186" y="581106"/>
          <a:ext cx="3754962" cy="372901"/>
        </a:xfrm>
        <a:prstGeom prst="roundRect">
          <a:avLst/>
        </a:prstGeom>
        <a:solidFill>
          <a:srgbClr val="D1809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solidFill>
                <a:schemeClr val="tx1"/>
              </a:solidFill>
              <a:latin typeface="Avenir LT Std 45 Book"/>
            </a:rPr>
            <a:t>Has attempted suicide</a:t>
          </a:r>
          <a:endParaRPr lang="en-US" sz="1400" b="0" kern="1200" dirty="0">
            <a:solidFill>
              <a:schemeClr val="tx1"/>
            </a:solidFill>
            <a:latin typeface="Avenir LT Std 45 Book"/>
          </a:endParaRPr>
        </a:p>
      </dsp:txBody>
      <dsp:txXfrm>
        <a:off x="3650390" y="599310"/>
        <a:ext cx="3718554" cy="336493"/>
      </dsp:txXfrm>
    </dsp:sp>
    <dsp:sp modelId="{B7D1DAD0-7C00-4E6E-BD3E-7917530D2704}">
      <dsp:nvSpPr>
        <dsp:cNvPr id="0" name=""/>
        <dsp:cNvSpPr/>
      </dsp:nvSpPr>
      <dsp:spPr>
        <a:xfrm>
          <a:off x="3632186" y="1000620"/>
          <a:ext cx="3754962" cy="372901"/>
        </a:xfrm>
        <a:prstGeom prst="roundRect">
          <a:avLst/>
        </a:prstGeom>
        <a:solidFill>
          <a:srgbClr val="F4CEE5">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latin typeface="Avenir LT Std 45 Book"/>
            </a:rPr>
            <a:t>Has attacked the staff/ has attempted to do so</a:t>
          </a:r>
          <a:endParaRPr lang="en-US" sz="1400" kern="1200" dirty="0">
            <a:latin typeface="Avenir LT Std 45 Book"/>
          </a:endParaRPr>
        </a:p>
      </dsp:txBody>
      <dsp:txXfrm>
        <a:off x="3650390" y="1018824"/>
        <a:ext cx="3718554" cy="336493"/>
      </dsp:txXfrm>
    </dsp:sp>
    <dsp:sp modelId="{C75A7E1A-83F6-46C8-A1F4-57A79F16410B}">
      <dsp:nvSpPr>
        <dsp:cNvPr id="0" name=""/>
        <dsp:cNvSpPr/>
      </dsp:nvSpPr>
      <dsp:spPr>
        <a:xfrm>
          <a:off x="3632186" y="1420134"/>
          <a:ext cx="3754962" cy="372901"/>
        </a:xfrm>
        <a:prstGeom prst="roundRect">
          <a:avLst/>
        </a:prstGeom>
        <a:solidFill>
          <a:srgbClr val="D1809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44525">
            <a:lnSpc>
              <a:spcPct val="90000"/>
            </a:lnSpc>
            <a:spcBef>
              <a:spcPct val="0"/>
            </a:spcBef>
            <a:spcAft>
              <a:spcPct val="35000"/>
            </a:spcAft>
            <a:buNone/>
          </a:pPr>
          <a:r>
            <a:rPr lang="en-US" sz="1450" b="0" i="0" u="none" kern="1200" dirty="0">
              <a:latin typeface="Avenir LT Std 45 Book"/>
            </a:rPr>
            <a:t>Has inflicted self- injuries (cutting) or has attempted to do so</a:t>
          </a:r>
          <a:endParaRPr lang="en-US" sz="1450" kern="1200" dirty="0">
            <a:latin typeface="Avenir LT Std 45 Book"/>
          </a:endParaRPr>
        </a:p>
      </dsp:txBody>
      <dsp:txXfrm>
        <a:off x="3650390" y="1438338"/>
        <a:ext cx="3718554" cy="336493"/>
      </dsp:txXfrm>
    </dsp:sp>
    <dsp:sp modelId="{50DB37AC-3CCB-4AD2-92C4-32A91CCBA6E9}">
      <dsp:nvSpPr>
        <dsp:cNvPr id="0" name=""/>
        <dsp:cNvSpPr/>
      </dsp:nvSpPr>
      <dsp:spPr>
        <a:xfrm>
          <a:off x="3632186" y="1839648"/>
          <a:ext cx="3754962" cy="372901"/>
        </a:xfrm>
        <a:prstGeom prst="roundRect">
          <a:avLst/>
        </a:prstGeom>
        <a:solidFill>
          <a:srgbClr val="F4CEE5">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latin typeface="Avenir LT Std 45 Book"/>
            </a:rPr>
            <a:t>Show hyper sexual/ homosexual drive</a:t>
          </a:r>
          <a:endParaRPr lang="en-US" sz="1400" kern="1200" dirty="0">
            <a:latin typeface="Avenir LT Std 45 Book"/>
          </a:endParaRPr>
        </a:p>
      </dsp:txBody>
      <dsp:txXfrm>
        <a:off x="3650390" y="1857852"/>
        <a:ext cx="3718554" cy="336493"/>
      </dsp:txXfrm>
    </dsp:sp>
    <dsp:sp modelId="{E9DC717E-476C-49A8-8F68-18C431E30AB9}">
      <dsp:nvSpPr>
        <dsp:cNvPr id="0" name=""/>
        <dsp:cNvSpPr/>
      </dsp:nvSpPr>
      <dsp:spPr>
        <a:xfrm>
          <a:off x="3632186" y="2259162"/>
          <a:ext cx="3754962" cy="372901"/>
        </a:xfrm>
        <a:prstGeom prst="roundRect">
          <a:avLst/>
        </a:prstGeom>
        <a:solidFill>
          <a:srgbClr val="D1809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latin typeface="Avenir LT Std 45 Book"/>
            </a:rPr>
            <a:t>Has attempted to runaway</a:t>
          </a:r>
          <a:endParaRPr lang="en-US" sz="1400" kern="1200" dirty="0">
            <a:latin typeface="Avenir LT Std 45 Book"/>
          </a:endParaRPr>
        </a:p>
      </dsp:txBody>
      <dsp:txXfrm>
        <a:off x="3650390" y="2277366"/>
        <a:ext cx="3718554" cy="336493"/>
      </dsp:txXfrm>
    </dsp:sp>
    <dsp:sp modelId="{EAE1FDE3-6ECD-4535-A58E-6ABC637C2933}">
      <dsp:nvSpPr>
        <dsp:cNvPr id="0" name=""/>
        <dsp:cNvSpPr/>
      </dsp:nvSpPr>
      <dsp:spPr>
        <a:xfrm>
          <a:off x="3632186" y="2678676"/>
          <a:ext cx="3754962" cy="372901"/>
        </a:xfrm>
        <a:prstGeom prst="roundRect">
          <a:avLst/>
        </a:prstGeom>
        <a:solidFill>
          <a:srgbClr val="F4CEE5">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a:latin typeface="Avenir LT Std 45 Book"/>
            </a:rPr>
            <a:t>Other</a:t>
          </a:r>
          <a:endParaRPr lang="en-US" sz="1400" kern="1200">
            <a:latin typeface="Avenir LT Std 45 Book"/>
          </a:endParaRPr>
        </a:p>
      </dsp:txBody>
      <dsp:txXfrm>
        <a:off x="3650390" y="2696880"/>
        <a:ext cx="3718554" cy="336493"/>
      </dsp:txXfrm>
    </dsp:sp>
    <dsp:sp modelId="{4C384F16-7E27-4688-9C04-50AD61A9146F}">
      <dsp:nvSpPr>
        <dsp:cNvPr id="0" name=""/>
        <dsp:cNvSpPr/>
      </dsp:nvSpPr>
      <dsp:spPr>
        <a:xfrm>
          <a:off x="3632186" y="3098189"/>
          <a:ext cx="3754962" cy="372901"/>
        </a:xfrm>
        <a:prstGeom prst="roundRect">
          <a:avLst/>
        </a:prstGeom>
        <a:solidFill>
          <a:srgbClr val="D1809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latin typeface="Avenir LT Std 45 Book"/>
            </a:rPr>
            <a:t>Frequent scolding of staff and children harshly</a:t>
          </a:r>
          <a:endParaRPr lang="en-US" sz="1400" kern="1200" dirty="0">
            <a:latin typeface="Avenir LT Std 45 Book"/>
          </a:endParaRPr>
        </a:p>
      </dsp:txBody>
      <dsp:txXfrm>
        <a:off x="3650390" y="3116393"/>
        <a:ext cx="3718554" cy="336493"/>
      </dsp:txXfrm>
    </dsp:sp>
    <dsp:sp modelId="{B7247AA8-82DA-4971-B55C-313A6F9C7566}">
      <dsp:nvSpPr>
        <dsp:cNvPr id="0" name=""/>
        <dsp:cNvSpPr/>
      </dsp:nvSpPr>
      <dsp:spPr>
        <a:xfrm>
          <a:off x="3632186" y="3517703"/>
          <a:ext cx="3754962" cy="372901"/>
        </a:xfrm>
        <a:prstGeom prst="roundRect">
          <a:avLst/>
        </a:prstGeom>
        <a:solidFill>
          <a:srgbClr val="F4CEE5">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venir LT Std 45 Book"/>
            </a:rPr>
            <a:t>Tends to get isolated/ Prefers isolation</a:t>
          </a:r>
        </a:p>
      </dsp:txBody>
      <dsp:txXfrm>
        <a:off x="3650390" y="3535907"/>
        <a:ext cx="3718554" cy="336493"/>
      </dsp:txXfrm>
    </dsp:sp>
    <dsp:sp modelId="{035E3DCE-47F4-4CE7-8689-7FA139A22947}">
      <dsp:nvSpPr>
        <dsp:cNvPr id="0" name=""/>
        <dsp:cNvSpPr/>
      </dsp:nvSpPr>
      <dsp:spPr>
        <a:xfrm>
          <a:off x="3632186" y="3937217"/>
          <a:ext cx="3754962" cy="372901"/>
        </a:xfrm>
        <a:prstGeom prst="roundRect">
          <a:avLst/>
        </a:prstGeom>
        <a:solidFill>
          <a:srgbClr val="D1809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venir LT Std 45 Book"/>
            </a:rPr>
            <a:t>Has attacked other children/ has attempted to do so</a:t>
          </a:r>
        </a:p>
      </dsp:txBody>
      <dsp:txXfrm>
        <a:off x="3650390" y="3955421"/>
        <a:ext cx="3718554" cy="336493"/>
      </dsp:txXfrm>
    </dsp:sp>
    <dsp:sp modelId="{C04C22A1-F085-400C-98D3-B98505DE5E19}">
      <dsp:nvSpPr>
        <dsp:cNvPr id="0" name=""/>
        <dsp:cNvSpPr/>
      </dsp:nvSpPr>
      <dsp:spPr>
        <a:xfrm>
          <a:off x="3632186" y="4356731"/>
          <a:ext cx="3754962" cy="372901"/>
        </a:xfrm>
        <a:prstGeom prst="roundRect">
          <a:avLst/>
        </a:prstGeom>
        <a:solidFill>
          <a:srgbClr val="F4CEE5">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venir LT Std 45 Book"/>
            </a:rPr>
            <a:t>A </a:t>
          </a:r>
          <a:r>
            <a:rPr lang="en-US" sz="1400" kern="1200">
              <a:latin typeface="Avenir LT Std 45 Book"/>
            </a:rPr>
            <a:t>normal behaviour (90%)</a:t>
          </a:r>
          <a:endParaRPr lang="en-US" sz="1400" kern="1200" dirty="0">
            <a:latin typeface="Avenir LT Std 45 Book"/>
          </a:endParaRPr>
        </a:p>
      </dsp:txBody>
      <dsp:txXfrm>
        <a:off x="3650390" y="4374935"/>
        <a:ext cx="3718554" cy="336493"/>
      </dsp:txXfrm>
    </dsp:sp>
    <dsp:sp modelId="{FE21B565-90F2-4530-A9A9-B281282B8A4E}">
      <dsp:nvSpPr>
        <dsp:cNvPr id="0" name=""/>
        <dsp:cNvSpPr/>
      </dsp:nvSpPr>
      <dsp:spPr>
        <a:xfrm flipH="1">
          <a:off x="2872989" y="4359919"/>
          <a:ext cx="698010" cy="372901"/>
        </a:xfrm>
        <a:prstGeom prst="roundRect">
          <a:avLst/>
        </a:prstGeom>
        <a:solidFill>
          <a:srgbClr val="F4CEE5">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 LT Std 45 Book"/>
            </a:rPr>
            <a:t>9,545</a:t>
          </a:r>
        </a:p>
      </dsp:txBody>
      <dsp:txXfrm>
        <a:off x="2891193" y="4378123"/>
        <a:ext cx="661602" cy="3364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6302-A76E-48B7-8BE9-D4886BFE9052}">
      <dsp:nvSpPr>
        <dsp:cNvPr id="0" name=""/>
        <dsp:cNvSpPr/>
      </dsp:nvSpPr>
      <dsp:spPr>
        <a:xfrm>
          <a:off x="0" y="2247765"/>
          <a:ext cx="1772629" cy="1393587"/>
        </a:xfrm>
        <a:prstGeom prst="roundRect">
          <a:avLst>
            <a:gd name="adj" fmla="val 10000"/>
          </a:avLst>
        </a:prstGeom>
        <a:solidFill>
          <a:srgbClr val="D593C7"/>
        </a:solidFill>
        <a:ln w="12700" cap="flat" cmpd="sng" algn="ctr">
          <a:solidFill>
            <a:srgbClr val="D50E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LT Std 45 Book"/>
            </a:rPr>
            <a:t>Children aged 3 years and  over 10,386</a:t>
          </a:r>
        </a:p>
      </dsp:txBody>
      <dsp:txXfrm>
        <a:off x="40817" y="2288582"/>
        <a:ext cx="1690995" cy="1311953"/>
      </dsp:txXfrm>
    </dsp:sp>
    <dsp:sp modelId="{CFB9C4F8-E42A-4071-8F57-CE5FFDE29DC8}">
      <dsp:nvSpPr>
        <dsp:cNvPr id="0" name=""/>
        <dsp:cNvSpPr/>
      </dsp:nvSpPr>
      <dsp:spPr>
        <a:xfrm rot="17275678">
          <a:off x="1097620" y="2003721"/>
          <a:ext cx="1950388" cy="25990"/>
        </a:xfrm>
        <a:custGeom>
          <a:avLst/>
          <a:gdLst/>
          <a:ahLst/>
          <a:cxnLst/>
          <a:rect l="0" t="0" r="0" b="0"/>
          <a:pathLst>
            <a:path>
              <a:moveTo>
                <a:pt x="0" y="12995"/>
              </a:moveTo>
              <a:lnTo>
                <a:pt x="1950388" y="12995"/>
              </a:lnTo>
            </a:path>
          </a:pathLst>
        </a:custGeom>
        <a:noFill/>
        <a:ln w="12700" cap="flat" cmpd="sng" algn="ctr">
          <a:solidFill>
            <a:srgbClr val="D593C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024054" y="1967957"/>
        <a:ext cx="97519" cy="97519"/>
      </dsp:txXfrm>
    </dsp:sp>
    <dsp:sp modelId="{8A95F4E6-D1AC-4A3F-A744-CCC455EC6CB2}">
      <dsp:nvSpPr>
        <dsp:cNvPr id="0" name=""/>
        <dsp:cNvSpPr/>
      </dsp:nvSpPr>
      <dsp:spPr>
        <a:xfrm>
          <a:off x="2372999" y="442156"/>
          <a:ext cx="1772629" cy="1293434"/>
        </a:xfrm>
        <a:prstGeom prst="roundRect">
          <a:avLst>
            <a:gd name="adj" fmla="val 10000"/>
          </a:avLst>
        </a:prstGeom>
        <a:solidFill>
          <a:srgbClr val="D593C7"/>
        </a:solidFill>
        <a:ln w="12700" cap="flat" cmpd="sng" algn="ctr">
          <a:solidFill>
            <a:srgbClr val="D50E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LT Std 45 Book"/>
            </a:rPr>
            <a:t>Engaged in education activity 9,658 (93%)</a:t>
          </a:r>
        </a:p>
      </dsp:txBody>
      <dsp:txXfrm>
        <a:off x="2410882" y="480039"/>
        <a:ext cx="1696863" cy="1217668"/>
      </dsp:txXfrm>
    </dsp:sp>
    <dsp:sp modelId="{B4894AE9-CC2B-4075-8EC1-5464099470C0}">
      <dsp:nvSpPr>
        <dsp:cNvPr id="0" name=""/>
        <dsp:cNvSpPr/>
      </dsp:nvSpPr>
      <dsp:spPr>
        <a:xfrm rot="4301450">
          <a:off x="1148558" y="3795415"/>
          <a:ext cx="1819830" cy="25990"/>
        </a:xfrm>
        <a:custGeom>
          <a:avLst/>
          <a:gdLst/>
          <a:ahLst/>
          <a:cxnLst/>
          <a:rect l="0" t="0" r="0" b="0"/>
          <a:pathLst>
            <a:path>
              <a:moveTo>
                <a:pt x="0" y="12995"/>
              </a:moveTo>
              <a:lnTo>
                <a:pt x="1819830" y="12995"/>
              </a:lnTo>
            </a:path>
          </a:pathLst>
        </a:custGeom>
        <a:noFill/>
        <a:ln w="12700" cap="flat" cmpd="sng" algn="ctr">
          <a:solidFill>
            <a:srgbClr val="D593C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012978" y="3762914"/>
        <a:ext cx="90991" cy="90991"/>
      </dsp:txXfrm>
    </dsp:sp>
    <dsp:sp modelId="{C6AD6A4A-9082-4C56-A2E5-CDAFCB1FD8BA}">
      <dsp:nvSpPr>
        <dsp:cNvPr id="0" name=""/>
        <dsp:cNvSpPr/>
      </dsp:nvSpPr>
      <dsp:spPr>
        <a:xfrm>
          <a:off x="2344318" y="4004547"/>
          <a:ext cx="1772629" cy="1335427"/>
        </a:xfrm>
        <a:prstGeom prst="roundRect">
          <a:avLst>
            <a:gd name="adj" fmla="val 10000"/>
          </a:avLst>
        </a:prstGeom>
        <a:solidFill>
          <a:srgbClr val="D593C7"/>
        </a:solidFill>
        <a:ln w="12700" cap="flat" cmpd="sng" algn="ctr">
          <a:solidFill>
            <a:srgbClr val="D50E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venir LT Std 45 Book"/>
            </a:rPr>
            <a:t>Not engaged in education activity, 728 (7%)</a:t>
          </a:r>
        </a:p>
      </dsp:txBody>
      <dsp:txXfrm>
        <a:off x="2383431" y="4043660"/>
        <a:ext cx="1694403" cy="1257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31247-BB2C-403D-94C1-EA00F6CF170C}">
      <dsp:nvSpPr>
        <dsp:cNvPr id="0" name=""/>
        <dsp:cNvSpPr/>
      </dsp:nvSpPr>
      <dsp:spPr>
        <a:xfrm rot="5400000">
          <a:off x="3186359" y="-1090874"/>
          <a:ext cx="1043384" cy="3489930"/>
        </a:xfrm>
        <a:prstGeom prst="round2SameRect">
          <a:avLst/>
        </a:prstGeom>
        <a:solidFill>
          <a:srgbClr val="F4CEE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b="0" kern="1200" dirty="0">
              <a:solidFill>
                <a:srgbClr val="8F4180"/>
              </a:solidFill>
            </a:rPr>
            <a:t>93.7</a:t>
          </a:r>
        </a:p>
      </dsp:txBody>
      <dsp:txXfrm rot="-5400000">
        <a:off x="1963086" y="183333"/>
        <a:ext cx="3438996" cy="941516"/>
      </dsp:txXfrm>
    </dsp:sp>
    <dsp:sp modelId="{C1DB5B59-C31E-4B72-8184-B67FF50B2DEF}">
      <dsp:nvSpPr>
        <dsp:cNvPr id="0" name=""/>
        <dsp:cNvSpPr/>
      </dsp:nvSpPr>
      <dsp:spPr>
        <a:xfrm>
          <a:off x="0" y="1976"/>
          <a:ext cx="1963086" cy="1304230"/>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0" kern="1200" dirty="0"/>
            <a:t>Both sexes</a:t>
          </a:r>
        </a:p>
      </dsp:txBody>
      <dsp:txXfrm>
        <a:off x="63667" y="65643"/>
        <a:ext cx="1835752" cy="1176896"/>
      </dsp:txXfrm>
    </dsp:sp>
    <dsp:sp modelId="{2855AD74-D980-4780-954E-17D5A20BA7EC}">
      <dsp:nvSpPr>
        <dsp:cNvPr id="0" name=""/>
        <dsp:cNvSpPr/>
      </dsp:nvSpPr>
      <dsp:spPr>
        <a:xfrm rot="5400000">
          <a:off x="3186359" y="278567"/>
          <a:ext cx="1043384" cy="3489930"/>
        </a:xfrm>
        <a:prstGeom prst="round2SameRect">
          <a:avLst/>
        </a:prstGeom>
        <a:solidFill>
          <a:srgbClr val="F4CEE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b="0" kern="1200" dirty="0">
              <a:solidFill>
                <a:srgbClr val="8F4180"/>
              </a:solidFill>
            </a:rPr>
            <a:t>92.0</a:t>
          </a:r>
        </a:p>
      </dsp:txBody>
      <dsp:txXfrm rot="-5400000">
        <a:off x="1963086" y="1552774"/>
        <a:ext cx="3438996" cy="941516"/>
      </dsp:txXfrm>
    </dsp:sp>
    <dsp:sp modelId="{817F4A54-C14F-4BA9-8601-18596D7183CC}">
      <dsp:nvSpPr>
        <dsp:cNvPr id="0" name=""/>
        <dsp:cNvSpPr/>
      </dsp:nvSpPr>
      <dsp:spPr>
        <a:xfrm>
          <a:off x="0" y="1371417"/>
          <a:ext cx="1963086" cy="1304230"/>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0" kern="1200" dirty="0"/>
            <a:t>Male</a:t>
          </a:r>
        </a:p>
      </dsp:txBody>
      <dsp:txXfrm>
        <a:off x="63667" y="1435084"/>
        <a:ext cx="1835752" cy="1176896"/>
      </dsp:txXfrm>
    </dsp:sp>
    <dsp:sp modelId="{570E670B-7160-4898-8BA3-88ABEDC31E40}">
      <dsp:nvSpPr>
        <dsp:cNvPr id="0" name=""/>
        <dsp:cNvSpPr/>
      </dsp:nvSpPr>
      <dsp:spPr>
        <a:xfrm rot="5400000">
          <a:off x="3186359" y="1648009"/>
          <a:ext cx="1043384" cy="3489930"/>
        </a:xfrm>
        <a:prstGeom prst="round2SameRect">
          <a:avLst/>
        </a:prstGeom>
        <a:solidFill>
          <a:srgbClr val="F4CEE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b="0" kern="1200" dirty="0">
              <a:solidFill>
                <a:srgbClr val="8F4180"/>
              </a:solidFill>
            </a:rPr>
            <a:t>94.7</a:t>
          </a:r>
        </a:p>
      </dsp:txBody>
      <dsp:txXfrm rot="-5400000">
        <a:off x="1963086" y="2922216"/>
        <a:ext cx="3438996" cy="941516"/>
      </dsp:txXfrm>
    </dsp:sp>
    <dsp:sp modelId="{EA2E6E79-34C3-4DA3-8E6D-ECD1E06AB2B9}">
      <dsp:nvSpPr>
        <dsp:cNvPr id="0" name=""/>
        <dsp:cNvSpPr/>
      </dsp:nvSpPr>
      <dsp:spPr>
        <a:xfrm>
          <a:off x="0" y="2740859"/>
          <a:ext cx="1963086" cy="1304230"/>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0" kern="1200" dirty="0"/>
            <a:t>Female</a:t>
          </a:r>
        </a:p>
      </dsp:txBody>
      <dsp:txXfrm>
        <a:off x="63667" y="2804526"/>
        <a:ext cx="1835752" cy="11768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31247-BB2C-403D-94C1-EA00F6CF170C}">
      <dsp:nvSpPr>
        <dsp:cNvPr id="0" name=""/>
        <dsp:cNvSpPr/>
      </dsp:nvSpPr>
      <dsp:spPr>
        <a:xfrm rot="5400000">
          <a:off x="2369719" y="-801328"/>
          <a:ext cx="799443" cy="2606533"/>
        </a:xfrm>
        <a:prstGeom prst="round2SameRect">
          <a:avLst/>
        </a:prstGeom>
        <a:solidFill>
          <a:srgbClr val="F4CEE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rgbClr val="8F4180"/>
              </a:solidFill>
            </a:rPr>
            <a:t>96.4</a:t>
          </a:r>
        </a:p>
      </dsp:txBody>
      <dsp:txXfrm rot="-5400000">
        <a:off x="1466174" y="141243"/>
        <a:ext cx="2567507" cy="721391"/>
      </dsp:txXfrm>
    </dsp:sp>
    <dsp:sp modelId="{C1DB5B59-C31E-4B72-8184-B67FF50B2DEF}">
      <dsp:nvSpPr>
        <dsp:cNvPr id="0" name=""/>
        <dsp:cNvSpPr/>
      </dsp:nvSpPr>
      <dsp:spPr>
        <a:xfrm>
          <a:off x="0" y="2285"/>
          <a:ext cx="1466174" cy="999304"/>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18 and above</a:t>
          </a:r>
        </a:p>
      </dsp:txBody>
      <dsp:txXfrm>
        <a:off x="48782" y="51067"/>
        <a:ext cx="1368610" cy="901740"/>
      </dsp:txXfrm>
    </dsp:sp>
    <dsp:sp modelId="{2855AD74-D980-4780-954E-17D5A20BA7EC}">
      <dsp:nvSpPr>
        <dsp:cNvPr id="0" name=""/>
        <dsp:cNvSpPr/>
      </dsp:nvSpPr>
      <dsp:spPr>
        <a:xfrm rot="5400000">
          <a:off x="2369719" y="247940"/>
          <a:ext cx="799443" cy="2606533"/>
        </a:xfrm>
        <a:prstGeom prst="round2SameRect">
          <a:avLst/>
        </a:prstGeom>
        <a:solidFill>
          <a:srgbClr val="F4CEE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rgbClr val="8F4180"/>
              </a:solidFill>
            </a:rPr>
            <a:t>95.9</a:t>
          </a:r>
        </a:p>
      </dsp:txBody>
      <dsp:txXfrm rot="-5400000">
        <a:off x="1466174" y="1190511"/>
        <a:ext cx="2567507" cy="721391"/>
      </dsp:txXfrm>
    </dsp:sp>
    <dsp:sp modelId="{817F4A54-C14F-4BA9-8601-18596D7183CC}">
      <dsp:nvSpPr>
        <dsp:cNvPr id="0" name=""/>
        <dsp:cNvSpPr/>
      </dsp:nvSpPr>
      <dsp:spPr>
        <a:xfrm>
          <a:off x="0" y="1051554"/>
          <a:ext cx="1466174" cy="999304"/>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15-17</a:t>
          </a:r>
        </a:p>
      </dsp:txBody>
      <dsp:txXfrm>
        <a:off x="48782" y="1100336"/>
        <a:ext cx="1368610" cy="901740"/>
      </dsp:txXfrm>
    </dsp:sp>
    <dsp:sp modelId="{570E670B-7160-4898-8BA3-88ABEDC31E40}">
      <dsp:nvSpPr>
        <dsp:cNvPr id="0" name=""/>
        <dsp:cNvSpPr/>
      </dsp:nvSpPr>
      <dsp:spPr>
        <a:xfrm rot="5400000">
          <a:off x="2369719" y="2355304"/>
          <a:ext cx="799443" cy="2606533"/>
        </a:xfrm>
        <a:prstGeom prst="round2SameRect">
          <a:avLst/>
        </a:prstGeom>
        <a:solidFill>
          <a:srgbClr val="F4CEE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rgbClr val="8F4180"/>
              </a:solidFill>
            </a:rPr>
            <a:t>90.6</a:t>
          </a:r>
        </a:p>
      </dsp:txBody>
      <dsp:txXfrm rot="-5400000">
        <a:off x="1466174" y="3297875"/>
        <a:ext cx="2567507" cy="721391"/>
      </dsp:txXfrm>
    </dsp:sp>
    <dsp:sp modelId="{EA2E6E79-34C3-4DA3-8E6D-ECD1E06AB2B9}">
      <dsp:nvSpPr>
        <dsp:cNvPr id="0" name=""/>
        <dsp:cNvSpPr/>
      </dsp:nvSpPr>
      <dsp:spPr>
        <a:xfrm>
          <a:off x="0" y="2100823"/>
          <a:ext cx="1466174" cy="999304"/>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11-14</a:t>
          </a:r>
        </a:p>
      </dsp:txBody>
      <dsp:txXfrm>
        <a:off x="48782" y="2149605"/>
        <a:ext cx="1368610" cy="901740"/>
      </dsp:txXfrm>
    </dsp:sp>
    <dsp:sp modelId="{28E34BD9-E282-4B3D-B531-D87B917375DC}">
      <dsp:nvSpPr>
        <dsp:cNvPr id="0" name=""/>
        <dsp:cNvSpPr/>
      </dsp:nvSpPr>
      <dsp:spPr>
        <a:xfrm>
          <a:off x="0" y="3150093"/>
          <a:ext cx="1466174" cy="999304"/>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8-10</a:t>
          </a:r>
        </a:p>
      </dsp:txBody>
      <dsp:txXfrm>
        <a:off x="48782" y="3198875"/>
        <a:ext cx="1368610" cy="901740"/>
      </dsp:txXfrm>
    </dsp:sp>
    <dsp:sp modelId="{3B4AFE19-F142-4AE2-861A-5081BCF7F35E}">
      <dsp:nvSpPr>
        <dsp:cNvPr id="0" name=""/>
        <dsp:cNvSpPr/>
      </dsp:nvSpPr>
      <dsp:spPr>
        <a:xfrm>
          <a:off x="0" y="4199362"/>
          <a:ext cx="1466174" cy="999304"/>
        </a:xfrm>
        <a:prstGeom prst="roundRect">
          <a:avLst/>
        </a:prstGeom>
        <a:solidFill>
          <a:srgbClr val="D59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6-7</a:t>
          </a:r>
        </a:p>
      </dsp:txBody>
      <dsp:txXfrm>
        <a:off x="48782" y="4248144"/>
        <a:ext cx="1368610" cy="9017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0.19378</cdr:x>
      <cdr:y>0.89687</cdr:y>
    </cdr:from>
    <cdr:to>
      <cdr:x>0.26147</cdr:x>
      <cdr:y>0.95115</cdr:y>
    </cdr:to>
    <cdr:sp macro="" textlink="">
      <cdr:nvSpPr>
        <cdr:cNvPr id="2" name="TextBox 1"/>
        <cdr:cNvSpPr txBox="1"/>
      </cdr:nvSpPr>
      <cdr:spPr>
        <a:xfrm xmlns:a="http://schemas.openxmlformats.org/drawingml/2006/main">
          <a:off x="1730969" y="4873709"/>
          <a:ext cx="604684" cy="2949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rgbClr val="8F4180"/>
              </a:solidFill>
              <a:latin typeface="Avenir LT Std 45 Book" panose="020B0502020203020204" pitchFamily="34" charset="0"/>
            </a:rPr>
            <a:t>97</a:t>
          </a:r>
        </a:p>
      </cdr:txBody>
    </cdr:sp>
  </cdr:relSizeAnchor>
  <cdr:relSizeAnchor xmlns:cdr="http://schemas.openxmlformats.org/drawingml/2006/chartDrawing">
    <cdr:from>
      <cdr:x>0.93514</cdr:x>
      <cdr:y>0.02838</cdr:y>
    </cdr:from>
    <cdr:to>
      <cdr:x>1</cdr:x>
      <cdr:y>0.08266</cdr:y>
    </cdr:to>
    <cdr:sp macro="" textlink="">
      <cdr:nvSpPr>
        <cdr:cNvPr id="3" name="TextBox 1"/>
        <cdr:cNvSpPr txBox="1"/>
      </cdr:nvSpPr>
      <cdr:spPr>
        <a:xfrm xmlns:a="http://schemas.openxmlformats.org/drawingml/2006/main">
          <a:off x="8353471" y="154225"/>
          <a:ext cx="579346" cy="294968"/>
        </a:xfrm>
        <a:prstGeom xmlns:a="http://schemas.openxmlformats.org/drawingml/2006/main" prst="rect">
          <a:avLst/>
        </a:prstGeom>
      </cdr:spPr>
      <cdr:txBody>
        <a:bodyPr xmlns:a="http://schemas.openxmlformats.org/drawingml/2006/main" wrap="square"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rgbClr val="8F4180"/>
              </a:solidFill>
              <a:latin typeface="Avenir LT Std 45 Book" panose="020B0502020203020204" pitchFamily="34" charset="0"/>
            </a:rPr>
            <a:t>1,393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45DA3-2405-4DEE-B906-72094CDEAEF9}"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08CEB-E8DA-49C4-AB0F-B69ABFFD34C7}" type="slidenum">
              <a:rPr lang="en-US" smtClean="0"/>
              <a:t>‹#›</a:t>
            </a:fld>
            <a:endParaRPr lang="en-US"/>
          </a:p>
        </p:txBody>
      </p:sp>
    </p:spTree>
    <p:extLst>
      <p:ext uri="{BB962C8B-B14F-4D97-AF65-F5344CB8AC3E}">
        <p14:creationId xmlns:p14="http://schemas.microsoft.com/office/powerpoint/2010/main" val="218945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Intergovernmental_organization" TargetMode="External"/><Relationship Id="rId7" Type="http://schemas.openxmlformats.org/officeDocument/2006/relationships/hyperlink" Target="https://en.wikipedia.org/wiki/World_War_I"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Paris_Peace_Conference_(1919%E2%80%931920)" TargetMode="External"/><Relationship Id="rId5" Type="http://schemas.openxmlformats.org/officeDocument/2006/relationships/hyperlink" Target="https://en.wikipedia.org/wiki/League_of_Nations#cite_note-1" TargetMode="External"/><Relationship Id="rId4" Type="http://schemas.openxmlformats.org/officeDocument/2006/relationships/hyperlink" Target="https://en.wikipedia.org/wiki/World_pea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 was established in 1945 after the WWII. Geneva declaration of the Rights of the Child was initially adopted in 1924 by the League of Nations</a:t>
            </a:r>
          </a:p>
          <a:p>
            <a:r>
              <a:rPr lang="en-GB" dirty="0"/>
              <a:t>1959 Nov 20 UNGA adopted.</a:t>
            </a:r>
          </a:p>
          <a:p>
            <a:r>
              <a:rPr lang="en-US" dirty="0"/>
              <a:t>The </a:t>
            </a:r>
            <a:r>
              <a:rPr lang="en-US" b="1" dirty="0"/>
              <a:t>League of Nations</a:t>
            </a:r>
            <a:r>
              <a:rPr lang="en-US" dirty="0"/>
              <a:t> was the first worldwide </a:t>
            </a:r>
            <a:r>
              <a:rPr lang="en-US" dirty="0">
                <a:hlinkClick r:id="rId3" tooltip="Intergovernmental organization"/>
              </a:rPr>
              <a:t>intergovernmental </a:t>
            </a:r>
            <a:r>
              <a:rPr lang="en-US" dirty="0" err="1">
                <a:hlinkClick r:id="rId3" tooltip="Intergovernmental organization"/>
              </a:rPr>
              <a:t>organisation</a:t>
            </a:r>
            <a:r>
              <a:rPr lang="en-US" dirty="0"/>
              <a:t> whose principal mission was to maintain </a:t>
            </a:r>
            <a:r>
              <a:rPr lang="en-US" dirty="0">
                <a:hlinkClick r:id="rId4" tooltip="World peace"/>
              </a:rPr>
              <a:t>world peace</a:t>
            </a:r>
            <a:r>
              <a:rPr lang="en-US" dirty="0"/>
              <a:t>.</a:t>
            </a:r>
            <a:r>
              <a:rPr lang="en-US" baseline="30000" dirty="0">
                <a:hlinkClick r:id="rId5"/>
              </a:rPr>
              <a:t>[1]</a:t>
            </a:r>
            <a:r>
              <a:rPr lang="en-US" dirty="0"/>
              <a:t> Founded on 10 January 1920 following the </a:t>
            </a:r>
            <a:r>
              <a:rPr lang="en-US" dirty="0">
                <a:hlinkClick r:id="rId6" tooltip="Paris Peace Conference (1919–1920)"/>
              </a:rPr>
              <a:t>Paris Peace Conference</a:t>
            </a:r>
            <a:r>
              <a:rPr lang="en-US" dirty="0"/>
              <a:t> that ended the </a:t>
            </a:r>
            <a:r>
              <a:rPr lang="en-US" dirty="0">
                <a:hlinkClick r:id="rId7" tooltip="World War I"/>
              </a:rPr>
              <a:t>First World War</a:t>
            </a:r>
            <a:r>
              <a:rPr lang="en-US" dirty="0"/>
              <a:t>, it ceased operations on 20 April 1946. </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C1164-4F81-4650-A796-9D136B8835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27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54 articles in the convention</a:t>
            </a:r>
          </a:p>
          <a:p>
            <a:r>
              <a:rPr lang="en-GB" dirty="0"/>
              <a:t>According to Article 44 state parties should submit periodic reports – first within 2 years and afterwards every 5 years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C1164-4F81-4650-A796-9D136B8835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41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Committee on the Rights of the Child give their Concluding observations on each periodic report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C1164-4F81-4650-A796-9D136B8835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50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C1164-4F81-4650-A796-9D136B8835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59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148312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83556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3180416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E76453-63DA-4F69-AC8A-D6EE51EC6C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195713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76453-63DA-4F69-AC8A-D6EE51EC6C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164439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E76453-63DA-4F69-AC8A-D6EE51EC6C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1696696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E76453-63DA-4F69-AC8A-D6EE51EC6CDE}"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200426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E76453-63DA-4F69-AC8A-D6EE51EC6CDE}"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1159781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E76453-63DA-4F69-AC8A-D6EE51EC6CDE}"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388934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76453-63DA-4F69-AC8A-D6EE51EC6CDE}"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1178894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E76453-63DA-4F69-AC8A-D6EE51EC6CDE}"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76189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3713131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E76453-63DA-4F69-AC8A-D6EE51EC6CDE}"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1573367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76453-63DA-4F69-AC8A-D6EE51EC6C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2332271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76453-63DA-4F69-AC8A-D6EE51EC6CD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06B9-B1B0-45DA-8942-35EB58C06F8B}" type="slidenum">
              <a:rPr lang="en-US" smtClean="0"/>
              <a:t>‹#›</a:t>
            </a:fld>
            <a:endParaRPr lang="en-US"/>
          </a:p>
        </p:txBody>
      </p:sp>
    </p:spTree>
    <p:extLst>
      <p:ext uri="{BB962C8B-B14F-4D97-AF65-F5344CB8AC3E}">
        <p14:creationId xmlns:p14="http://schemas.microsoft.com/office/powerpoint/2010/main" val="293091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94980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240519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167177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85523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135621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378548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85C078-B054-4FCE-97C4-704E84C846CB}"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AA687-7BA7-4B9E-AF12-6344AE75994E}" type="slidenum">
              <a:rPr lang="en-US" smtClean="0"/>
              <a:pPr/>
              <a:t>‹#›</a:t>
            </a:fld>
            <a:endParaRPr lang="en-US"/>
          </a:p>
        </p:txBody>
      </p:sp>
    </p:spTree>
    <p:extLst>
      <p:ext uri="{BB962C8B-B14F-4D97-AF65-F5344CB8AC3E}">
        <p14:creationId xmlns:p14="http://schemas.microsoft.com/office/powerpoint/2010/main" val="52399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5C078-B054-4FCE-97C4-704E84C846CB}" type="datetimeFigureOut">
              <a:rPr lang="en-US" smtClean="0"/>
              <a:pPr/>
              <a:t>10/25/2021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AA687-7BA7-4B9E-AF12-6344AE75994E}" type="slidenum">
              <a:rPr lang="en-US" smtClean="0"/>
              <a:pPr/>
              <a:t>‹#›</a:t>
            </a:fld>
            <a:endParaRPr lang="en-US"/>
          </a:p>
        </p:txBody>
      </p:sp>
    </p:spTree>
    <p:extLst>
      <p:ext uri="{BB962C8B-B14F-4D97-AF65-F5344CB8AC3E}">
        <p14:creationId xmlns:p14="http://schemas.microsoft.com/office/powerpoint/2010/main" val="124314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AE76453-63DA-4F69-AC8A-D6EE51EC6CDE}" type="datetimeFigureOut">
              <a:rPr lang="en-US" smtClean="0"/>
              <a:t>10/25/2021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7A06B9-B1B0-45DA-8942-35EB58C06F8B}" type="slidenum">
              <a:rPr lang="en-US" smtClean="0"/>
              <a:t>‹#›</a:t>
            </a:fld>
            <a:endParaRPr lang="en-US"/>
          </a:p>
        </p:txBody>
      </p:sp>
      <p:pic>
        <p:nvPicPr>
          <p:cNvPr id="1026" name="Picture 2" descr="D:\Census\OFFICE\DCS_Powerpoint template\October\new-06.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5080"/>
            <a:ext cx="12201031" cy="6863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Branding\Logos\dcs_ultramarine_png (1)\dcs_ultramarine_png\DCS_blue_512.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01295" y="279400"/>
            <a:ext cx="744491" cy="39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00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diagramLayout" Target="../diagrams/layout7.xml"/><Relationship Id="rId7" Type="http://schemas.openxmlformats.org/officeDocument/2006/relationships/chart" Target="../charts/chart11.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hart" Target="../charts/chart18.xml"/><Relationship Id="rId4" Type="http://schemas.openxmlformats.org/officeDocument/2006/relationships/chart" Target="../charts/chart17.xml"/></Relationships>
</file>

<file path=ppt/slides/_rels/slide5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hart" Target="../charts/chart22.xml"/><Relationship Id="rId4" Type="http://schemas.openxmlformats.org/officeDocument/2006/relationships/chart" Target="../charts/chart21.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0.xml"/><Relationship Id="rId7" Type="http://schemas.openxmlformats.org/officeDocument/2006/relationships/chart" Target="../charts/chart27.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7.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7.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320830-7547-415B-8694-676AA417E19F}"/>
              </a:ext>
            </a:extLst>
          </p:cNvPr>
          <p:cNvPicPr>
            <a:picLocks noGrp="1" noChangeAspect="1"/>
          </p:cNvPicPr>
          <p:nvPr>
            <p:ph sz="half" idx="1"/>
          </p:nvPr>
        </p:nvPicPr>
        <p:blipFill>
          <a:blip r:embed="rId2"/>
          <a:stretch>
            <a:fillRect/>
          </a:stretch>
        </p:blipFill>
        <p:spPr>
          <a:xfrm>
            <a:off x="243268" y="1600201"/>
            <a:ext cx="5384800" cy="3801584"/>
          </a:xfrm>
          <a:prstGeom prst="rect">
            <a:avLst/>
          </a:prstGeom>
        </p:spPr>
      </p:pic>
      <p:sp>
        <p:nvSpPr>
          <p:cNvPr id="4" name="Content Placeholder 3">
            <a:extLst>
              <a:ext uri="{FF2B5EF4-FFF2-40B4-BE49-F238E27FC236}">
                <a16:creationId xmlns:a16="http://schemas.microsoft.com/office/drawing/2014/main" id="{1952F3DD-4B21-49CF-85F1-E693086830E8}"/>
              </a:ext>
            </a:extLst>
          </p:cNvPr>
          <p:cNvSpPr>
            <a:spLocks noGrp="1"/>
          </p:cNvSpPr>
          <p:nvPr>
            <p:ph sz="half" idx="2"/>
          </p:nvPr>
        </p:nvSpPr>
        <p:spPr>
          <a:xfrm>
            <a:off x="5852732" y="2332594"/>
            <a:ext cx="6096000" cy="2336799"/>
          </a:xfrm>
        </p:spPr>
        <p:txBody>
          <a:bodyPr/>
          <a:lstStyle/>
          <a:p>
            <a:pPr marL="0" indent="0">
              <a:lnSpc>
                <a:spcPct val="90000"/>
              </a:lnSpc>
              <a:spcBef>
                <a:spcPct val="0"/>
              </a:spcBef>
              <a:spcAft>
                <a:spcPts val="800"/>
              </a:spcAft>
              <a:buNone/>
            </a:pPr>
            <a:r>
              <a:rPr lang="en-US" b="1" dirty="0" err="1">
                <a:solidFill>
                  <a:srgbClr val="002060"/>
                </a:solidFill>
              </a:rPr>
              <a:t>හොඳ</a:t>
            </a:r>
            <a:r>
              <a:rPr lang="en-US" b="1" dirty="0">
                <a:solidFill>
                  <a:srgbClr val="002060"/>
                </a:solidFill>
              </a:rPr>
              <a:t> ම </a:t>
            </a:r>
            <a:r>
              <a:rPr lang="en-US" b="1" dirty="0" err="1">
                <a:solidFill>
                  <a:srgbClr val="002060"/>
                </a:solidFill>
              </a:rPr>
              <a:t>දේ</a:t>
            </a:r>
            <a:r>
              <a:rPr lang="en-US" b="1" dirty="0">
                <a:solidFill>
                  <a:srgbClr val="002060"/>
                </a:solidFill>
              </a:rPr>
              <a:t> </a:t>
            </a:r>
            <a:r>
              <a:rPr lang="en-US" b="1" dirty="0" err="1">
                <a:solidFill>
                  <a:srgbClr val="002060"/>
                </a:solidFill>
              </a:rPr>
              <a:t>දරුවන්ට</a:t>
            </a:r>
            <a:r>
              <a:rPr lang="en-US" b="1" dirty="0">
                <a:solidFill>
                  <a:srgbClr val="002060"/>
                </a:solidFill>
              </a:rPr>
              <a:t> </a:t>
            </a:r>
            <a:r>
              <a:rPr lang="en-US" b="1" dirty="0" err="1">
                <a:solidFill>
                  <a:srgbClr val="002060"/>
                </a:solidFill>
              </a:rPr>
              <a:t>යි</a:t>
            </a:r>
            <a:r>
              <a:rPr lang="en-US" b="1" dirty="0">
                <a:solidFill>
                  <a:srgbClr val="002060"/>
                </a:solidFill>
              </a:rPr>
              <a:t>.</a:t>
            </a:r>
          </a:p>
          <a:p>
            <a:pPr>
              <a:lnSpc>
                <a:spcPct val="90000"/>
              </a:lnSpc>
              <a:spcBef>
                <a:spcPct val="0"/>
              </a:spcBef>
              <a:spcAft>
                <a:spcPts val="800"/>
              </a:spcAft>
            </a:pPr>
            <a:endParaRPr lang="en-US" b="1" dirty="0">
              <a:solidFill>
                <a:srgbClr val="002060"/>
              </a:solidFill>
            </a:endParaRPr>
          </a:p>
          <a:p>
            <a:pPr marL="0" indent="0">
              <a:lnSpc>
                <a:spcPct val="90000"/>
              </a:lnSpc>
              <a:spcBef>
                <a:spcPct val="0"/>
              </a:spcBef>
              <a:spcAft>
                <a:spcPts val="800"/>
              </a:spcAft>
              <a:buNone/>
            </a:pPr>
            <a:r>
              <a:rPr lang="en-US" b="1" dirty="0">
                <a:solidFill>
                  <a:srgbClr val="002060"/>
                </a:solidFill>
              </a:rPr>
              <a:t>Give what is best for the child</a:t>
            </a:r>
          </a:p>
        </p:txBody>
      </p:sp>
    </p:spTree>
    <p:extLst>
      <p:ext uri="{BB962C8B-B14F-4D97-AF65-F5344CB8AC3E}">
        <p14:creationId xmlns:p14="http://schemas.microsoft.com/office/powerpoint/2010/main" val="368122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67" b="1" dirty="0">
                <a:solidFill>
                  <a:schemeClr val="tx2">
                    <a:lumMod val="60000"/>
                    <a:lumOff val="40000"/>
                  </a:schemeClr>
                </a:solidFill>
              </a:rPr>
              <a:t>Institutionalization of Children</a:t>
            </a:r>
          </a:p>
        </p:txBody>
      </p:sp>
      <p:sp>
        <p:nvSpPr>
          <p:cNvPr id="4" name="Slide Number Placeholder 3"/>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10</a:t>
            </a:fld>
            <a:endParaRPr lang="en-US">
              <a:solidFill>
                <a:prstClr val="black">
                  <a:tint val="75000"/>
                </a:prstClr>
              </a:solidFill>
              <a:latin typeface="Calibri"/>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67472226"/>
              </p:ext>
            </p:extLst>
          </p:nvPr>
        </p:nvGraphicFramePr>
        <p:xfrm>
          <a:off x="609600" y="1193802"/>
          <a:ext cx="11277600" cy="304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7"/>
          <p:cNvGraphicFramePr>
            <a:graphicFrameLocks/>
          </p:cNvGraphicFramePr>
          <p:nvPr>
            <p:extLst/>
          </p:nvPr>
        </p:nvGraphicFramePr>
        <p:xfrm>
          <a:off x="609600" y="4140200"/>
          <a:ext cx="11176000" cy="172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2206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67" b="1" dirty="0">
                <a:solidFill>
                  <a:schemeClr val="tx2">
                    <a:lumMod val="60000"/>
                    <a:lumOff val="40000"/>
                  </a:schemeClr>
                </a:solidFill>
              </a:rPr>
              <a:t>Steps in the Census Process</a:t>
            </a:r>
          </a:p>
        </p:txBody>
      </p:sp>
      <p:sp>
        <p:nvSpPr>
          <p:cNvPr id="3" name="Content Placeholder 2"/>
          <p:cNvSpPr>
            <a:spLocks noGrp="1"/>
          </p:cNvSpPr>
          <p:nvPr>
            <p:ph idx="1"/>
          </p:nvPr>
        </p:nvSpPr>
        <p:spPr/>
        <p:txBody>
          <a:bodyPr>
            <a:noAutofit/>
          </a:bodyPr>
          <a:lstStyle/>
          <a:p>
            <a:pPr>
              <a:lnSpc>
                <a:spcPct val="150000"/>
              </a:lnSpc>
            </a:pPr>
            <a:r>
              <a:rPr lang="en-US" sz="3733" dirty="0">
                <a:solidFill>
                  <a:schemeClr val="tx2">
                    <a:lumMod val="60000"/>
                    <a:lumOff val="40000"/>
                  </a:schemeClr>
                </a:solidFill>
              </a:rPr>
              <a:t>Listing of Child Care Institutions</a:t>
            </a:r>
          </a:p>
          <a:p>
            <a:pPr>
              <a:lnSpc>
                <a:spcPct val="150000"/>
              </a:lnSpc>
            </a:pPr>
            <a:r>
              <a:rPr lang="en-US" sz="3733" dirty="0">
                <a:solidFill>
                  <a:schemeClr val="tx2">
                    <a:lumMod val="60000"/>
                    <a:lumOff val="40000"/>
                  </a:schemeClr>
                </a:solidFill>
              </a:rPr>
              <a:t>Development of the Census Schedule</a:t>
            </a:r>
          </a:p>
          <a:p>
            <a:pPr>
              <a:lnSpc>
                <a:spcPct val="150000"/>
              </a:lnSpc>
            </a:pPr>
            <a:r>
              <a:rPr lang="en-US" sz="3733" dirty="0">
                <a:solidFill>
                  <a:schemeClr val="tx2">
                    <a:lumMod val="60000"/>
                    <a:lumOff val="40000"/>
                  </a:schemeClr>
                </a:solidFill>
              </a:rPr>
              <a:t>Planning the field activities</a:t>
            </a:r>
          </a:p>
          <a:p>
            <a:pPr>
              <a:lnSpc>
                <a:spcPct val="150000"/>
              </a:lnSpc>
            </a:pPr>
            <a:r>
              <a:rPr lang="en-US" sz="3733" dirty="0">
                <a:solidFill>
                  <a:schemeClr val="tx2">
                    <a:lumMod val="60000"/>
                    <a:lumOff val="40000"/>
                  </a:schemeClr>
                </a:solidFill>
              </a:rPr>
              <a:t>Enumeration</a:t>
            </a:r>
          </a:p>
          <a:p>
            <a:pPr>
              <a:lnSpc>
                <a:spcPct val="150000"/>
              </a:lnSpc>
            </a:pPr>
            <a:r>
              <a:rPr lang="en-US" sz="3733" dirty="0">
                <a:solidFill>
                  <a:schemeClr val="tx2">
                    <a:lumMod val="60000"/>
                    <a:lumOff val="40000"/>
                  </a:schemeClr>
                </a:solidFill>
              </a:rPr>
              <a:t>Data processing</a:t>
            </a:r>
          </a:p>
        </p:txBody>
      </p:sp>
      <p:sp>
        <p:nvSpPr>
          <p:cNvPr id="4" name="Slide Number Placeholder 3"/>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11</a:t>
            </a:fld>
            <a:endParaRPr lang="en-US">
              <a:solidFill>
                <a:prstClr val="black">
                  <a:tint val="75000"/>
                </a:prstClr>
              </a:solidFill>
              <a:latin typeface="Calibri"/>
            </a:endParaRPr>
          </a:p>
        </p:txBody>
      </p:sp>
    </p:spTree>
    <p:extLst>
      <p:ext uri="{BB962C8B-B14F-4D97-AF65-F5344CB8AC3E}">
        <p14:creationId xmlns:p14="http://schemas.microsoft.com/office/powerpoint/2010/main" val="39911815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277600" cy="1143000"/>
          </a:xfrm>
        </p:spPr>
        <p:txBody>
          <a:bodyPr>
            <a:normAutofit/>
          </a:bodyPr>
          <a:lstStyle/>
          <a:p>
            <a:r>
              <a:rPr lang="en-US" sz="4267" b="1" dirty="0">
                <a:solidFill>
                  <a:schemeClr val="tx2">
                    <a:lumMod val="60000"/>
                    <a:lumOff val="40000"/>
                  </a:schemeClr>
                </a:solidFill>
              </a:rPr>
              <a:t>Census Questionnaires</a:t>
            </a:r>
          </a:p>
        </p:txBody>
      </p:sp>
      <p:graphicFrame>
        <p:nvGraphicFramePr>
          <p:cNvPr id="3" name="Object 2"/>
          <p:cNvGraphicFramePr>
            <a:graphicFrameLocks noChangeAspect="1"/>
          </p:cNvGraphicFramePr>
          <p:nvPr>
            <p:extLst/>
          </p:nvPr>
        </p:nvGraphicFramePr>
        <p:xfrm>
          <a:off x="304801" y="948110"/>
          <a:ext cx="3032627" cy="3894548"/>
        </p:xfrm>
        <a:graphic>
          <a:graphicData uri="http://schemas.openxmlformats.org/presentationml/2006/ole">
            <mc:AlternateContent xmlns:mc="http://schemas.openxmlformats.org/markup-compatibility/2006">
              <mc:Choice xmlns:v="urn:schemas-microsoft-com:vml" Requires="v">
                <p:oleObj spid="_x0000_s1094" name="Acrobat Document" r:id="rId3" imgW="5667345" imgH="8019753" progId="AcroExch.Document.11">
                  <p:embed/>
                </p:oleObj>
              </mc:Choice>
              <mc:Fallback>
                <p:oleObj name="Acrobat Document" r:id="rId3" imgW="5667345" imgH="8019753" progId="AcroExch.Document.11">
                  <p:embed/>
                  <p:pic>
                    <p:nvPicPr>
                      <p:cNvPr id="3" name="Object 2"/>
                      <p:cNvPicPr/>
                      <p:nvPr/>
                    </p:nvPicPr>
                    <p:blipFill>
                      <a:blip r:embed="rId4"/>
                      <a:stretch>
                        <a:fillRect/>
                      </a:stretch>
                    </p:blipFill>
                    <p:spPr>
                      <a:xfrm>
                        <a:off x="304801" y="948110"/>
                        <a:ext cx="3032627" cy="389454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2912996" y="2921000"/>
          <a:ext cx="3183005" cy="3916189"/>
        </p:xfrm>
        <a:graphic>
          <a:graphicData uri="http://schemas.openxmlformats.org/presentationml/2006/ole">
            <mc:AlternateContent xmlns:mc="http://schemas.openxmlformats.org/markup-compatibility/2006">
              <mc:Choice xmlns:v="urn:schemas-microsoft-com:vml" Requires="v">
                <p:oleObj spid="_x0000_s1095" name="Acrobat Document" r:id="rId5" imgW="5667345" imgH="8019753" progId="AcroExch.Document.11">
                  <p:embed/>
                </p:oleObj>
              </mc:Choice>
              <mc:Fallback>
                <p:oleObj name="Acrobat Document" r:id="rId5" imgW="5667345" imgH="8019753" progId="AcroExch.Document.11">
                  <p:embed/>
                  <p:pic>
                    <p:nvPicPr>
                      <p:cNvPr id="4" name="Object 3"/>
                      <p:cNvPicPr/>
                      <p:nvPr/>
                    </p:nvPicPr>
                    <p:blipFill>
                      <a:blip r:embed="rId6"/>
                      <a:stretch>
                        <a:fillRect/>
                      </a:stretch>
                    </p:blipFill>
                    <p:spPr>
                      <a:xfrm>
                        <a:off x="2912996" y="2921000"/>
                        <a:ext cx="3183005" cy="3916189"/>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5892801" y="937261"/>
          <a:ext cx="2904539" cy="3627065"/>
        </p:xfrm>
        <a:graphic>
          <a:graphicData uri="http://schemas.openxmlformats.org/presentationml/2006/ole">
            <mc:AlternateContent xmlns:mc="http://schemas.openxmlformats.org/markup-compatibility/2006">
              <mc:Choice xmlns:v="urn:schemas-microsoft-com:vml" Requires="v">
                <p:oleObj spid="_x0000_s1096" name="Acrobat Document" r:id="rId7" imgW="8019845" imgH="11344139" progId="AcroExch.Document.11">
                  <p:embed/>
                </p:oleObj>
              </mc:Choice>
              <mc:Fallback>
                <p:oleObj name="Acrobat Document" r:id="rId7" imgW="8019845" imgH="11344139" progId="AcroExch.Document.11">
                  <p:embed/>
                  <p:pic>
                    <p:nvPicPr>
                      <p:cNvPr id="5" name="Object 4"/>
                      <p:cNvPicPr/>
                      <p:nvPr/>
                    </p:nvPicPr>
                    <p:blipFill>
                      <a:blip r:embed="rId8"/>
                      <a:stretch>
                        <a:fillRect/>
                      </a:stretch>
                    </p:blipFill>
                    <p:spPr>
                      <a:xfrm>
                        <a:off x="5892801" y="937261"/>
                        <a:ext cx="2904539" cy="362706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8718067" y="2616201"/>
          <a:ext cx="3473935" cy="4195091"/>
        </p:xfrm>
        <a:graphic>
          <a:graphicData uri="http://schemas.openxmlformats.org/presentationml/2006/ole">
            <mc:AlternateContent xmlns:mc="http://schemas.openxmlformats.org/markup-compatibility/2006">
              <mc:Choice xmlns:v="urn:schemas-microsoft-com:vml" Requires="v">
                <p:oleObj spid="_x0000_s1097" name="Acrobat Document" r:id="rId9" imgW="5667149" imgH="8020004" progId="AcroExch.Document.11">
                  <p:embed/>
                </p:oleObj>
              </mc:Choice>
              <mc:Fallback>
                <p:oleObj name="Acrobat Document" r:id="rId9" imgW="5667149" imgH="8020004" progId="AcroExch.Document.11">
                  <p:embed/>
                  <p:pic>
                    <p:nvPicPr>
                      <p:cNvPr id="6" name="Object 5"/>
                      <p:cNvPicPr/>
                      <p:nvPr/>
                    </p:nvPicPr>
                    <p:blipFill>
                      <a:blip r:embed="rId10"/>
                      <a:stretch>
                        <a:fillRect/>
                      </a:stretch>
                    </p:blipFill>
                    <p:spPr>
                      <a:xfrm>
                        <a:off x="8718067" y="2616201"/>
                        <a:ext cx="3473935" cy="4195091"/>
                      </a:xfrm>
                      <a:prstGeom prst="rect">
                        <a:avLst/>
                      </a:prstGeom>
                    </p:spPr>
                  </p:pic>
                </p:oleObj>
              </mc:Fallback>
            </mc:AlternateContent>
          </a:graphicData>
        </a:graphic>
      </p:graphicFrame>
      <p:sp>
        <p:nvSpPr>
          <p:cNvPr id="7" name="TextBox 6"/>
          <p:cNvSpPr txBox="1"/>
          <p:nvPr/>
        </p:nvSpPr>
        <p:spPr>
          <a:xfrm>
            <a:off x="789161" y="5461002"/>
            <a:ext cx="1625600" cy="584775"/>
          </a:xfrm>
          <a:prstGeom prst="rect">
            <a:avLst/>
          </a:prstGeom>
          <a:noFill/>
        </p:spPr>
        <p:txBody>
          <a:bodyPr wrap="square" rtlCol="0">
            <a:spAutoFit/>
          </a:bodyPr>
          <a:lstStyle/>
          <a:p>
            <a:pPr algn="ctr" defTabSz="1219170"/>
            <a:r>
              <a:rPr lang="en-US" sz="3200" dirty="0">
                <a:solidFill>
                  <a:srgbClr val="1F497D">
                    <a:lumMod val="60000"/>
                    <a:lumOff val="40000"/>
                  </a:srgbClr>
                </a:solidFill>
                <a:latin typeface="Calibri"/>
              </a:rPr>
              <a:t>CC1</a:t>
            </a:r>
          </a:p>
        </p:txBody>
      </p:sp>
      <p:sp>
        <p:nvSpPr>
          <p:cNvPr id="8" name="TextBox 7"/>
          <p:cNvSpPr txBox="1"/>
          <p:nvPr/>
        </p:nvSpPr>
        <p:spPr>
          <a:xfrm>
            <a:off x="3632427" y="1724871"/>
            <a:ext cx="1625600" cy="584775"/>
          </a:xfrm>
          <a:prstGeom prst="rect">
            <a:avLst/>
          </a:prstGeom>
          <a:noFill/>
        </p:spPr>
        <p:txBody>
          <a:bodyPr wrap="square" rtlCol="0">
            <a:spAutoFit/>
          </a:bodyPr>
          <a:lstStyle/>
          <a:p>
            <a:pPr algn="ctr" defTabSz="1219170"/>
            <a:r>
              <a:rPr lang="en-US" sz="3200" dirty="0">
                <a:solidFill>
                  <a:srgbClr val="1F497D">
                    <a:lumMod val="60000"/>
                    <a:lumOff val="40000"/>
                  </a:srgbClr>
                </a:solidFill>
                <a:latin typeface="Calibri"/>
              </a:rPr>
              <a:t>CC2</a:t>
            </a:r>
          </a:p>
        </p:txBody>
      </p:sp>
      <p:sp>
        <p:nvSpPr>
          <p:cNvPr id="9" name="TextBox 8"/>
          <p:cNvSpPr txBox="1"/>
          <p:nvPr/>
        </p:nvSpPr>
        <p:spPr>
          <a:xfrm>
            <a:off x="6104457" y="5214781"/>
            <a:ext cx="2273587" cy="584775"/>
          </a:xfrm>
          <a:prstGeom prst="rect">
            <a:avLst/>
          </a:prstGeom>
          <a:noFill/>
        </p:spPr>
        <p:txBody>
          <a:bodyPr wrap="square" rtlCol="0">
            <a:spAutoFit/>
          </a:bodyPr>
          <a:lstStyle/>
          <a:p>
            <a:pPr algn="ctr" defTabSz="1219170"/>
            <a:r>
              <a:rPr lang="en-US" sz="3200" dirty="0">
                <a:solidFill>
                  <a:srgbClr val="1F497D">
                    <a:lumMod val="60000"/>
                    <a:lumOff val="40000"/>
                  </a:srgbClr>
                </a:solidFill>
                <a:latin typeface="Calibri"/>
              </a:rPr>
              <a:t>CC3</a:t>
            </a:r>
          </a:p>
        </p:txBody>
      </p:sp>
      <p:sp>
        <p:nvSpPr>
          <p:cNvPr id="10" name="TextBox 9"/>
          <p:cNvSpPr txBox="1"/>
          <p:nvPr/>
        </p:nvSpPr>
        <p:spPr>
          <a:xfrm>
            <a:off x="9746208" y="1520247"/>
            <a:ext cx="1625600" cy="584775"/>
          </a:xfrm>
          <a:prstGeom prst="rect">
            <a:avLst/>
          </a:prstGeom>
          <a:noFill/>
        </p:spPr>
        <p:txBody>
          <a:bodyPr wrap="square" rtlCol="0">
            <a:spAutoFit/>
          </a:bodyPr>
          <a:lstStyle/>
          <a:p>
            <a:pPr algn="ctr" defTabSz="1219170"/>
            <a:r>
              <a:rPr lang="en-US" sz="3200" dirty="0">
                <a:solidFill>
                  <a:srgbClr val="1F497D">
                    <a:lumMod val="60000"/>
                    <a:lumOff val="40000"/>
                  </a:srgbClr>
                </a:solidFill>
                <a:latin typeface="Calibri"/>
              </a:rPr>
              <a:t>CC4</a:t>
            </a:r>
          </a:p>
        </p:txBody>
      </p:sp>
      <p:sp>
        <p:nvSpPr>
          <p:cNvPr id="14" name="Right Arrow 13"/>
          <p:cNvSpPr/>
          <p:nvPr/>
        </p:nvSpPr>
        <p:spPr>
          <a:xfrm rot="5400000">
            <a:off x="4218665" y="2291729"/>
            <a:ext cx="453123" cy="465003"/>
          </a:xfrm>
          <a:prstGeom prst="rightArrow">
            <a:avLst>
              <a:gd name="adj1" fmla="val 50000"/>
              <a:gd name="adj2" fmla="val 49999"/>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5" name="Right Arrow 14"/>
          <p:cNvSpPr/>
          <p:nvPr/>
        </p:nvSpPr>
        <p:spPr>
          <a:xfrm rot="5400000">
            <a:off x="10332448" y="2026708"/>
            <a:ext cx="453123" cy="465003"/>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6" name="Right Arrow 15"/>
          <p:cNvSpPr/>
          <p:nvPr/>
        </p:nvSpPr>
        <p:spPr>
          <a:xfrm rot="16200000">
            <a:off x="1375401" y="4924877"/>
            <a:ext cx="453123" cy="465003"/>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7" name="Right Arrow 16"/>
          <p:cNvSpPr/>
          <p:nvPr/>
        </p:nvSpPr>
        <p:spPr>
          <a:xfrm rot="16200000">
            <a:off x="7014689" y="4698316"/>
            <a:ext cx="453123" cy="465003"/>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1" name="Slide Number Placeholder 10"/>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12</a:t>
            </a:fld>
            <a:endParaRPr lang="en-US">
              <a:solidFill>
                <a:prstClr val="black">
                  <a:tint val="75000"/>
                </a:prstClr>
              </a:solidFill>
              <a:latin typeface="Calibri"/>
            </a:endParaRPr>
          </a:p>
        </p:txBody>
      </p:sp>
    </p:spTree>
    <p:extLst>
      <p:ext uri="{BB962C8B-B14F-4D97-AF65-F5344CB8AC3E}">
        <p14:creationId xmlns:p14="http://schemas.microsoft.com/office/powerpoint/2010/main" val="9520959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2600"/>
            <a:ext cx="10972800" cy="1143000"/>
          </a:xfrm>
        </p:spPr>
        <p:txBody>
          <a:bodyPr>
            <a:noAutofit/>
          </a:bodyPr>
          <a:lstStyle/>
          <a:p>
            <a:r>
              <a:rPr lang="en-US" sz="4267" b="1" dirty="0">
                <a:solidFill>
                  <a:schemeClr val="tx2">
                    <a:lumMod val="60000"/>
                    <a:lumOff val="40000"/>
                  </a:schemeClr>
                </a:solidFill>
                <a:ea typeface="Calibri"/>
                <a:cs typeface="Iskoola Pota"/>
              </a:rPr>
              <a:t>Number of Child Care Institutions </a:t>
            </a:r>
            <a:br>
              <a:rPr lang="en-US" sz="4267" b="1" dirty="0">
                <a:solidFill>
                  <a:schemeClr val="tx2">
                    <a:lumMod val="60000"/>
                    <a:lumOff val="40000"/>
                  </a:schemeClr>
                </a:solidFill>
                <a:ea typeface="Calibri"/>
                <a:cs typeface="Iskoola Pota"/>
              </a:rPr>
            </a:br>
            <a:r>
              <a:rPr lang="en-US" sz="4267" b="1" dirty="0">
                <a:solidFill>
                  <a:schemeClr val="tx2">
                    <a:lumMod val="60000"/>
                    <a:lumOff val="40000"/>
                  </a:schemeClr>
                </a:solidFill>
                <a:ea typeface="Calibri"/>
                <a:cs typeface="Iskoola Pota"/>
              </a:rPr>
              <a:t>and Number of Children</a:t>
            </a:r>
            <a:endParaRPr lang="en-US" sz="4267" dirty="0">
              <a:solidFill>
                <a:schemeClr val="tx2">
                  <a:lumMod val="60000"/>
                  <a:lumOff val="40000"/>
                </a:schemeClr>
              </a:solidFill>
            </a:endParaRPr>
          </a:p>
        </p:txBody>
      </p:sp>
      <p:graphicFrame>
        <p:nvGraphicFramePr>
          <p:cNvPr id="4" name="Content Placeholder 3"/>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13</a:t>
            </a:fld>
            <a:endParaRPr lang="en-US">
              <a:solidFill>
                <a:prstClr val="black">
                  <a:tint val="75000"/>
                </a:prstClr>
              </a:solidFill>
              <a:latin typeface="Calibri"/>
            </a:endParaRPr>
          </a:p>
        </p:txBody>
      </p:sp>
      <p:sp>
        <p:nvSpPr>
          <p:cNvPr id="6" name="Title 1"/>
          <p:cNvSpPr txBox="1">
            <a:spLocks/>
          </p:cNvSpPr>
          <p:nvPr/>
        </p:nvSpPr>
        <p:spPr>
          <a:xfrm>
            <a:off x="3048000" y="5946183"/>
            <a:ext cx="8229600" cy="635000"/>
          </a:xfrm>
          <a:prstGeom prst="rect">
            <a:avLst/>
          </a:prstGeom>
        </p:spPr>
        <p:txBody>
          <a:bodyPr vert="horz" lIns="121920" tIns="60960" rIns="121920" bIns="60960" rtlCol="0" anchor="ctr">
            <a:noAutofit/>
          </a:bodyPr>
          <a:lstStyle/>
          <a:p>
            <a:pPr algn="r" defTabSz="1219170">
              <a:lnSpc>
                <a:spcPct val="107000"/>
              </a:lnSpc>
            </a:pPr>
            <a:r>
              <a:rPr lang="en-US" sz="1600" b="1" dirty="0">
                <a:solidFill>
                  <a:prstClr val="black">
                    <a:lumMod val="85000"/>
                    <a:lumOff val="15000"/>
                  </a:prstClr>
                </a:solidFill>
                <a:latin typeface="Calibri"/>
              </a:rPr>
              <a:t>*Departments of Probation and Child Care Services</a:t>
            </a:r>
          </a:p>
        </p:txBody>
      </p:sp>
    </p:spTree>
    <p:extLst>
      <p:ext uri="{BB962C8B-B14F-4D97-AF65-F5344CB8AC3E}">
        <p14:creationId xmlns:p14="http://schemas.microsoft.com/office/powerpoint/2010/main" val="221753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chemeClr val="tx2">
                    <a:lumMod val="60000"/>
                    <a:lumOff val="40000"/>
                  </a:schemeClr>
                </a:solidFill>
              </a:rPr>
              <a:t>Information on Child Care Institutions</a:t>
            </a:r>
          </a:p>
        </p:txBody>
      </p:sp>
      <p:sp>
        <p:nvSpPr>
          <p:cNvPr id="4" name="Slide Number Placeholder 3"/>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14</a:t>
            </a:fld>
            <a:endParaRPr lang="en-US">
              <a:solidFill>
                <a:prstClr val="black">
                  <a:tint val="75000"/>
                </a:prstClr>
              </a:solidFill>
              <a:latin typeface="Calibri"/>
            </a:endParaRPr>
          </a:p>
        </p:txBody>
      </p:sp>
    </p:spTree>
    <p:extLst>
      <p:ext uri="{BB962C8B-B14F-4D97-AF65-F5344CB8AC3E}">
        <p14:creationId xmlns:p14="http://schemas.microsoft.com/office/powerpoint/2010/main" val="19013143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6EF7A1-065B-4D06-A3B9-63E2C18EC94D}"/>
              </a:ext>
            </a:extLst>
          </p:cNvPr>
          <p:cNvPicPr>
            <a:picLocks noChangeAspect="1"/>
          </p:cNvPicPr>
          <p:nvPr/>
        </p:nvPicPr>
        <p:blipFill rotWithShape="1">
          <a:blip r:embed="rId3"/>
          <a:srcRect l="11284" r="6121" b="-3"/>
          <a:stretch/>
        </p:blipFill>
        <p:spPr>
          <a:xfrm>
            <a:off x="192529" y="171716"/>
            <a:ext cx="3793268" cy="6514565"/>
          </a:xfrm>
          <a:prstGeom prst="rect">
            <a:avLst/>
          </a:prstGeom>
          <a:ln>
            <a:noFill/>
          </a:ln>
        </p:spPr>
      </p:pic>
      <p:pic>
        <p:nvPicPr>
          <p:cNvPr id="6" name="Picture 5">
            <a:extLst>
              <a:ext uri="{FF2B5EF4-FFF2-40B4-BE49-F238E27FC236}">
                <a16:creationId xmlns:a16="http://schemas.microsoft.com/office/drawing/2014/main" id="{90605388-CA9C-43F4-8F09-0A78F4C8CF55}"/>
              </a:ext>
            </a:extLst>
          </p:cNvPr>
          <p:cNvPicPr>
            <a:picLocks noChangeAspect="1"/>
          </p:cNvPicPr>
          <p:nvPr/>
        </p:nvPicPr>
        <p:blipFill rotWithShape="1">
          <a:blip r:embed="rId4"/>
          <a:srcRect l="9875" r="15368" b="-3"/>
          <a:stretch/>
        </p:blipFill>
        <p:spPr>
          <a:xfrm>
            <a:off x="4184539" y="261257"/>
            <a:ext cx="3822924" cy="6425024"/>
          </a:xfrm>
          <a:prstGeom prst="rect">
            <a:avLst/>
          </a:prstGeom>
          <a:ln>
            <a:solidFill>
              <a:schemeClr val="tx1"/>
            </a:solidFill>
          </a:ln>
        </p:spPr>
      </p:pic>
      <p:pic>
        <p:nvPicPr>
          <p:cNvPr id="7" name="Picture 6">
            <a:extLst>
              <a:ext uri="{FF2B5EF4-FFF2-40B4-BE49-F238E27FC236}">
                <a16:creationId xmlns:a16="http://schemas.microsoft.com/office/drawing/2014/main" id="{6F88A751-E0DE-4657-8B51-0ECA22EAA0B3}"/>
              </a:ext>
            </a:extLst>
          </p:cNvPr>
          <p:cNvPicPr>
            <a:picLocks noChangeAspect="1"/>
          </p:cNvPicPr>
          <p:nvPr/>
        </p:nvPicPr>
        <p:blipFill rotWithShape="1">
          <a:blip r:embed="rId5"/>
          <a:srcRect l="9702" r="16245" b="-3"/>
          <a:stretch/>
        </p:blipFill>
        <p:spPr>
          <a:xfrm>
            <a:off x="8188034" y="171716"/>
            <a:ext cx="3799007" cy="6514565"/>
          </a:xfrm>
          <a:prstGeom prst="rect">
            <a:avLst/>
          </a:prstGeom>
          <a:ln>
            <a:solidFill>
              <a:schemeClr val="tx1"/>
            </a:solidFill>
          </a:ln>
        </p:spPr>
      </p:pic>
    </p:spTree>
    <p:extLst>
      <p:ext uri="{BB962C8B-B14F-4D97-AF65-F5344CB8AC3E}">
        <p14:creationId xmlns:p14="http://schemas.microsoft.com/office/powerpoint/2010/main" val="69365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79400"/>
            <a:ext cx="9753600" cy="889000"/>
          </a:xfrm>
        </p:spPr>
        <p:txBody>
          <a:bodyPr>
            <a:noAutofit/>
          </a:bodyPr>
          <a:lstStyle/>
          <a:p>
            <a:pPr>
              <a:lnSpc>
                <a:spcPct val="107000"/>
              </a:lnSpc>
              <a:spcBef>
                <a:spcPts val="0"/>
              </a:spcBef>
            </a:pPr>
            <a:r>
              <a:rPr lang="en-US" sz="2400" b="1" dirty="0">
                <a:solidFill>
                  <a:schemeClr val="tx2">
                    <a:lumMod val="75000"/>
                  </a:schemeClr>
                </a:solidFill>
                <a:ea typeface="Calibri"/>
                <a:cs typeface="Iskoola Pota"/>
              </a:rPr>
              <a:t>Table 1: </a:t>
            </a:r>
            <a:br>
              <a:rPr lang="en-US" sz="2400" b="1" dirty="0">
                <a:solidFill>
                  <a:schemeClr val="tx2">
                    <a:lumMod val="75000"/>
                  </a:schemeClr>
                </a:solidFill>
                <a:ea typeface="Calibri"/>
                <a:cs typeface="Iskoola Pota"/>
              </a:rPr>
            </a:br>
            <a:r>
              <a:rPr lang="en-US" sz="2400" b="1" dirty="0">
                <a:solidFill>
                  <a:schemeClr val="tx2">
                    <a:lumMod val="75000"/>
                  </a:schemeClr>
                </a:solidFill>
                <a:ea typeface="Calibri"/>
                <a:cs typeface="Iskoola Pota"/>
              </a:rPr>
              <a:t>Child Care Institutions by type of institution</a:t>
            </a:r>
            <a:endParaRPr lang="en-US" sz="2400" b="1" dirty="0">
              <a:solidFill>
                <a:schemeClr val="tx2">
                  <a:lumMod val="75000"/>
                </a:schemeClr>
              </a:solidFill>
            </a:endParaRPr>
          </a:p>
        </p:txBody>
      </p:sp>
      <p:graphicFrame>
        <p:nvGraphicFramePr>
          <p:cNvPr id="6" name="Table 5"/>
          <p:cNvGraphicFramePr>
            <a:graphicFrameLocks noGrp="1"/>
          </p:cNvGraphicFramePr>
          <p:nvPr>
            <p:extLst/>
          </p:nvPr>
        </p:nvGraphicFramePr>
        <p:xfrm>
          <a:off x="1422404" y="1143004"/>
          <a:ext cx="8229601" cy="4495813"/>
        </p:xfrm>
        <a:graphic>
          <a:graphicData uri="http://schemas.openxmlformats.org/drawingml/2006/table">
            <a:tbl>
              <a:tblPr>
                <a:tableStyleId>{BC89EF96-8CEA-46FF-86C4-4CE0E7609802}</a:tableStyleId>
              </a:tblPr>
              <a:tblGrid>
                <a:gridCol w="4496648">
                  <a:extLst>
                    <a:ext uri="{9D8B030D-6E8A-4147-A177-3AD203B41FA5}">
                      <a16:colId xmlns:a16="http://schemas.microsoft.com/office/drawing/2014/main" val="20000"/>
                    </a:ext>
                  </a:extLst>
                </a:gridCol>
                <a:gridCol w="2108852">
                  <a:extLst>
                    <a:ext uri="{9D8B030D-6E8A-4147-A177-3AD203B41FA5}">
                      <a16:colId xmlns:a16="http://schemas.microsoft.com/office/drawing/2014/main" val="20001"/>
                    </a:ext>
                  </a:extLst>
                </a:gridCol>
                <a:gridCol w="1624101">
                  <a:extLst>
                    <a:ext uri="{9D8B030D-6E8A-4147-A177-3AD203B41FA5}">
                      <a16:colId xmlns:a16="http://schemas.microsoft.com/office/drawing/2014/main" val="20002"/>
                    </a:ext>
                  </a:extLst>
                </a:gridCol>
              </a:tblGrid>
              <a:tr h="799143">
                <a:tc>
                  <a:txBody>
                    <a:bodyPr/>
                    <a:lstStyle/>
                    <a:p>
                      <a:pPr marL="0" marR="0" algn="ctr">
                        <a:lnSpc>
                          <a:spcPct val="107000"/>
                        </a:lnSpc>
                        <a:spcBef>
                          <a:spcPts val="0"/>
                        </a:spcBef>
                        <a:spcAft>
                          <a:spcPts val="0"/>
                        </a:spcAft>
                      </a:pPr>
                      <a:r>
                        <a:rPr lang="en-US" sz="2100" b="1" dirty="0">
                          <a:solidFill>
                            <a:schemeClr val="tx2">
                              <a:lumMod val="50000"/>
                            </a:schemeClr>
                          </a:solidFill>
                        </a:rPr>
                        <a:t>Type of Institution</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 of institutions</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369667">
                <a:tc>
                  <a:txBody>
                    <a:bodyPr/>
                    <a:lstStyle/>
                    <a:p>
                      <a:pPr marL="0" marR="0">
                        <a:lnSpc>
                          <a:spcPct val="107000"/>
                        </a:lnSpc>
                        <a:spcBef>
                          <a:spcPts val="0"/>
                        </a:spcBef>
                        <a:spcAft>
                          <a:spcPts val="0"/>
                        </a:spcAft>
                      </a:pPr>
                      <a:r>
                        <a:rPr lang="en-US" sz="1900" dirty="0">
                          <a:solidFill>
                            <a:schemeClr val="tx2">
                              <a:lumMod val="50000"/>
                            </a:schemeClr>
                          </a:solidFill>
                        </a:rPr>
                        <a:t>Remand home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14</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3.7</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369667">
                <a:tc>
                  <a:txBody>
                    <a:bodyPr/>
                    <a:lstStyle/>
                    <a:p>
                      <a:pPr marL="0" marR="0">
                        <a:lnSpc>
                          <a:spcPct val="107000"/>
                        </a:lnSpc>
                        <a:spcBef>
                          <a:spcPts val="0"/>
                        </a:spcBef>
                        <a:spcAft>
                          <a:spcPts val="0"/>
                        </a:spcAft>
                      </a:pPr>
                      <a:r>
                        <a:rPr lang="en-US" sz="1900" dirty="0">
                          <a:solidFill>
                            <a:schemeClr val="tx2">
                              <a:lumMod val="50000"/>
                            </a:schemeClr>
                          </a:solidFill>
                        </a:rPr>
                        <a:t>Safe house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4</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1.1</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2"/>
                  </a:ext>
                </a:extLst>
              </a:tr>
              <a:tr h="369667">
                <a:tc>
                  <a:txBody>
                    <a:bodyPr/>
                    <a:lstStyle/>
                    <a:p>
                      <a:pPr marL="0" marR="0">
                        <a:lnSpc>
                          <a:spcPct val="107000"/>
                        </a:lnSpc>
                        <a:spcBef>
                          <a:spcPts val="0"/>
                        </a:spcBef>
                        <a:spcAft>
                          <a:spcPts val="0"/>
                        </a:spcAft>
                      </a:pPr>
                      <a:r>
                        <a:rPr lang="en-US" sz="1900" dirty="0">
                          <a:solidFill>
                            <a:schemeClr val="tx2">
                              <a:lumMod val="50000"/>
                            </a:schemeClr>
                          </a:solidFill>
                        </a:rPr>
                        <a:t>Certified school</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9</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2.4</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369667">
                <a:tc>
                  <a:txBody>
                    <a:bodyPr/>
                    <a:lstStyle/>
                    <a:p>
                      <a:pPr marL="0" marR="0">
                        <a:lnSpc>
                          <a:spcPct val="107000"/>
                        </a:lnSpc>
                        <a:spcBef>
                          <a:spcPts val="0"/>
                        </a:spcBef>
                        <a:spcAft>
                          <a:spcPts val="0"/>
                        </a:spcAft>
                      </a:pPr>
                      <a:r>
                        <a:rPr lang="en-US" sz="1900" dirty="0">
                          <a:solidFill>
                            <a:schemeClr val="tx2">
                              <a:lumMod val="50000"/>
                            </a:schemeClr>
                          </a:solidFill>
                        </a:rPr>
                        <a:t>Approved school</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0.3</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369667">
                <a:tc>
                  <a:txBody>
                    <a:bodyPr/>
                    <a:lstStyle/>
                    <a:p>
                      <a:pPr marL="0" marR="0">
                        <a:lnSpc>
                          <a:spcPct val="107000"/>
                        </a:lnSpc>
                        <a:spcBef>
                          <a:spcPts val="0"/>
                        </a:spcBef>
                        <a:spcAft>
                          <a:spcPts val="0"/>
                        </a:spcAft>
                      </a:pPr>
                      <a:r>
                        <a:rPr lang="en-US" sz="1900" dirty="0">
                          <a:solidFill>
                            <a:schemeClr val="tx2">
                              <a:lumMod val="50000"/>
                            </a:schemeClr>
                          </a:solidFill>
                        </a:rPr>
                        <a:t>State receiving home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9</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2.4</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r h="369667">
                <a:tc>
                  <a:txBody>
                    <a:bodyPr/>
                    <a:lstStyle/>
                    <a:p>
                      <a:pPr marL="0" marR="0">
                        <a:lnSpc>
                          <a:spcPct val="107000"/>
                        </a:lnSpc>
                        <a:spcBef>
                          <a:spcPts val="0"/>
                        </a:spcBef>
                        <a:spcAft>
                          <a:spcPts val="0"/>
                        </a:spcAft>
                      </a:pPr>
                      <a:r>
                        <a:rPr lang="en-US" sz="1900" dirty="0">
                          <a:solidFill>
                            <a:schemeClr val="tx2">
                              <a:lumMod val="50000"/>
                            </a:schemeClr>
                          </a:solidFill>
                        </a:rPr>
                        <a:t>Detention home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0.3</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6"/>
                  </a:ext>
                </a:extLst>
              </a:tr>
              <a:tr h="369667">
                <a:tc>
                  <a:txBody>
                    <a:bodyPr/>
                    <a:lstStyle/>
                    <a:p>
                      <a:pPr marL="0" marR="0">
                        <a:lnSpc>
                          <a:spcPct val="107000"/>
                        </a:lnSpc>
                        <a:spcBef>
                          <a:spcPts val="0"/>
                        </a:spcBef>
                        <a:spcAft>
                          <a:spcPts val="0"/>
                        </a:spcAft>
                      </a:pPr>
                      <a:r>
                        <a:rPr lang="en-US" sz="1900" dirty="0">
                          <a:solidFill>
                            <a:schemeClr val="tx2">
                              <a:lumMod val="50000"/>
                            </a:schemeClr>
                          </a:solidFill>
                        </a:rPr>
                        <a:t>Training and counseling center</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4</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1.1</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7"/>
                  </a:ext>
                </a:extLst>
              </a:tr>
              <a:tr h="369667">
                <a:tc>
                  <a:txBody>
                    <a:bodyPr/>
                    <a:lstStyle/>
                    <a:p>
                      <a:pPr marL="0" marR="0">
                        <a:lnSpc>
                          <a:spcPct val="107000"/>
                        </a:lnSpc>
                        <a:spcBef>
                          <a:spcPts val="0"/>
                        </a:spcBef>
                        <a:spcAft>
                          <a:spcPts val="0"/>
                        </a:spcAft>
                      </a:pPr>
                      <a:r>
                        <a:rPr lang="en-US" sz="1900" dirty="0">
                          <a:solidFill>
                            <a:schemeClr val="tx2">
                              <a:lumMod val="50000"/>
                            </a:schemeClr>
                          </a:solidFill>
                        </a:rPr>
                        <a:t>Voluntary children home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331</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87.3</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8"/>
                  </a:ext>
                </a:extLst>
              </a:tr>
              <a:tr h="369667">
                <a:tc>
                  <a:txBody>
                    <a:bodyPr/>
                    <a:lstStyle/>
                    <a:p>
                      <a:pPr marL="0" marR="0">
                        <a:lnSpc>
                          <a:spcPct val="107000"/>
                        </a:lnSpc>
                        <a:spcBef>
                          <a:spcPts val="0"/>
                        </a:spcBef>
                        <a:spcAft>
                          <a:spcPts val="0"/>
                        </a:spcAft>
                      </a:pPr>
                      <a:r>
                        <a:rPr lang="en-US" sz="1900" dirty="0">
                          <a:solidFill>
                            <a:schemeClr val="tx2">
                              <a:lumMod val="50000"/>
                            </a:schemeClr>
                          </a:solidFill>
                        </a:rPr>
                        <a:t>Other*</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6</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1.6</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9"/>
                  </a:ext>
                </a:extLst>
              </a:tr>
              <a:tr h="369667">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0"/>
                  </a:ext>
                </a:extLst>
              </a:tr>
            </a:tbl>
          </a:graphicData>
        </a:graphic>
      </p:graphicFrame>
      <p:sp>
        <p:nvSpPr>
          <p:cNvPr id="7" name="Title 1"/>
          <p:cNvSpPr txBox="1">
            <a:spLocks/>
          </p:cNvSpPr>
          <p:nvPr/>
        </p:nvSpPr>
        <p:spPr>
          <a:xfrm>
            <a:off x="1422400" y="5943600"/>
            <a:ext cx="8229600" cy="635000"/>
          </a:xfrm>
          <a:prstGeom prst="rect">
            <a:avLst/>
          </a:prstGeom>
        </p:spPr>
        <p:txBody>
          <a:bodyPr vert="horz" lIns="121920" tIns="60960" rIns="121920" bIns="60960" rtlCol="0" anchor="ctr">
            <a:noAutofit/>
          </a:bodyPr>
          <a:lstStyle/>
          <a:p>
            <a:pPr algn="r" defTabSz="1219170">
              <a:lnSpc>
                <a:spcPct val="107000"/>
              </a:lnSpc>
            </a:pPr>
            <a:r>
              <a:rPr lang="en-US" sz="1600" b="1" dirty="0">
                <a:solidFill>
                  <a:prstClr val="black">
                    <a:lumMod val="85000"/>
                    <a:lumOff val="15000"/>
                  </a:prstClr>
                </a:solidFill>
                <a:latin typeface="Calibri"/>
              </a:rPr>
              <a:t>*Child development centers temporarily functioned under </a:t>
            </a:r>
          </a:p>
          <a:p>
            <a:pPr algn="r" defTabSz="1219170">
              <a:lnSpc>
                <a:spcPct val="107000"/>
              </a:lnSpc>
            </a:pPr>
            <a:r>
              <a:rPr lang="en-US" sz="1600" b="1" dirty="0">
                <a:solidFill>
                  <a:prstClr val="black">
                    <a:lumMod val="85000"/>
                    <a:lumOff val="15000"/>
                  </a:prstClr>
                </a:solidFill>
                <a:latin typeface="Calibri"/>
              </a:rPr>
              <a:t>provincial departments of Probation and Child Care Services</a:t>
            </a:r>
          </a:p>
        </p:txBody>
      </p:sp>
      <p:sp>
        <p:nvSpPr>
          <p:cNvPr id="3" name="Slide Number Placeholder 2"/>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16</a:t>
            </a:fld>
            <a:endParaRPr lang="en-US">
              <a:solidFill>
                <a:prstClr val="black">
                  <a:tint val="75000"/>
                </a:prstClr>
              </a:solidFill>
              <a:latin typeface="Calibri"/>
            </a:endParaRPr>
          </a:p>
        </p:txBody>
      </p:sp>
    </p:spTree>
    <p:extLst>
      <p:ext uri="{BB962C8B-B14F-4D97-AF65-F5344CB8AC3E}">
        <p14:creationId xmlns:p14="http://schemas.microsoft.com/office/powerpoint/2010/main" val="41801368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79400"/>
            <a:ext cx="9652000" cy="1143000"/>
          </a:xfrm>
        </p:spPr>
        <p:txBody>
          <a:bodyPr>
            <a:normAutofit/>
          </a:bodyPr>
          <a:lstStyle/>
          <a:p>
            <a:pPr algn="l"/>
            <a:r>
              <a:rPr lang="en-US" sz="2400" b="1" dirty="0">
                <a:solidFill>
                  <a:schemeClr val="tx2">
                    <a:lumMod val="75000"/>
                  </a:schemeClr>
                </a:solidFill>
                <a:ea typeface="Calibri"/>
                <a:cs typeface="Iskoola Pota"/>
              </a:rPr>
              <a:t>Table 2: </a:t>
            </a:r>
            <a:br>
              <a:rPr lang="en-US" sz="2400" b="1" dirty="0">
                <a:solidFill>
                  <a:schemeClr val="tx2">
                    <a:lumMod val="75000"/>
                  </a:schemeClr>
                </a:solidFill>
                <a:ea typeface="Calibri"/>
                <a:cs typeface="Iskoola Pota"/>
              </a:rPr>
            </a:br>
            <a:r>
              <a:rPr lang="en-US" sz="2400" b="1" dirty="0">
                <a:solidFill>
                  <a:schemeClr val="tx2">
                    <a:lumMod val="75000"/>
                  </a:schemeClr>
                </a:solidFill>
                <a:ea typeface="Calibri"/>
                <a:cs typeface="Iskoola Pota"/>
              </a:rPr>
              <a:t>Number of </a:t>
            </a:r>
            <a:r>
              <a:rPr lang="en-US" sz="2400" b="1" dirty="0">
                <a:solidFill>
                  <a:schemeClr val="tx2">
                    <a:lumMod val="75000"/>
                  </a:schemeClr>
                </a:solidFill>
              </a:rPr>
              <a:t>Child Care Institutions by province</a:t>
            </a:r>
          </a:p>
        </p:txBody>
      </p:sp>
      <p:graphicFrame>
        <p:nvGraphicFramePr>
          <p:cNvPr id="7" name="Content Placeholder 6"/>
          <p:cNvGraphicFramePr>
            <a:graphicFrameLocks noGrp="1"/>
          </p:cNvGraphicFramePr>
          <p:nvPr>
            <p:ph idx="1"/>
            <p:extLst/>
          </p:nvPr>
        </p:nvGraphicFramePr>
        <p:xfrm>
          <a:off x="1524000" y="1447802"/>
          <a:ext cx="8128000" cy="5021496"/>
        </p:xfrm>
        <a:graphic>
          <a:graphicData uri="http://schemas.openxmlformats.org/drawingml/2006/table">
            <a:tbl>
              <a:tblPr>
                <a:tableStyleId>{BC89EF96-8CEA-46FF-86C4-4CE0E7609802}</a:tableStyleId>
              </a:tblPr>
              <a:tblGrid>
                <a:gridCol w="5533079">
                  <a:extLst>
                    <a:ext uri="{9D8B030D-6E8A-4147-A177-3AD203B41FA5}">
                      <a16:colId xmlns:a16="http://schemas.microsoft.com/office/drawing/2014/main" val="20000"/>
                    </a:ext>
                  </a:extLst>
                </a:gridCol>
                <a:gridCol w="2594921">
                  <a:extLst>
                    <a:ext uri="{9D8B030D-6E8A-4147-A177-3AD203B41FA5}">
                      <a16:colId xmlns:a16="http://schemas.microsoft.com/office/drawing/2014/main" val="20001"/>
                    </a:ext>
                  </a:extLst>
                </a:gridCol>
              </a:tblGrid>
              <a:tr h="799143">
                <a:tc>
                  <a:txBody>
                    <a:bodyPr/>
                    <a:lstStyle/>
                    <a:p>
                      <a:pPr marL="0" marR="0" algn="ctr">
                        <a:lnSpc>
                          <a:spcPct val="107000"/>
                        </a:lnSpc>
                        <a:spcBef>
                          <a:spcPts val="0"/>
                        </a:spcBef>
                        <a:spcAft>
                          <a:spcPts val="0"/>
                        </a:spcAft>
                      </a:pPr>
                      <a:r>
                        <a:rPr lang="en-US" sz="2100" b="1" dirty="0">
                          <a:solidFill>
                            <a:schemeClr val="tx2">
                              <a:lumMod val="50000"/>
                            </a:schemeClr>
                          </a:solidFill>
                        </a:rPr>
                        <a:t>Province</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 of institutions</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369667">
                <a:tc>
                  <a:txBody>
                    <a:bodyPr/>
                    <a:lstStyle/>
                    <a:p>
                      <a:pPr marL="0" marR="0">
                        <a:lnSpc>
                          <a:spcPct val="115000"/>
                        </a:lnSpc>
                        <a:spcBef>
                          <a:spcPts val="0"/>
                        </a:spcBef>
                        <a:spcAft>
                          <a:spcPts val="0"/>
                        </a:spcAft>
                      </a:pPr>
                      <a:r>
                        <a:rPr lang="en-US" sz="1900" dirty="0">
                          <a:solidFill>
                            <a:schemeClr val="tx2">
                              <a:lumMod val="50000"/>
                            </a:schemeClr>
                          </a:solidFill>
                          <a:effectLst/>
                        </a:rPr>
                        <a:t>Western</a:t>
                      </a:r>
                      <a:endParaRPr lang="en-US" sz="1900" dirty="0">
                        <a:solidFill>
                          <a:schemeClr val="tx2">
                            <a:lumMod val="50000"/>
                          </a:schemeClr>
                        </a:solidFill>
                        <a:effectLst/>
                        <a:latin typeface="Calibri"/>
                        <a:ea typeface="Calibri"/>
                        <a:cs typeface="Latha"/>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121</a:t>
                      </a:r>
                      <a:endParaRPr lang="en-US" sz="1900" dirty="0">
                        <a:solidFill>
                          <a:schemeClr val="tx2">
                            <a:lumMod val="50000"/>
                          </a:schemeClr>
                        </a:solidFill>
                        <a:effectLst/>
                        <a:latin typeface="Calibri"/>
                        <a:ea typeface="Calibri"/>
                        <a:cs typeface="Latha"/>
                      </a:endParaRPr>
                    </a:p>
                  </a:txBody>
                  <a:tcPr marL="88900" marR="88900" marT="9525" marB="0"/>
                </a:tc>
                <a:extLst>
                  <a:ext uri="{0D108BD9-81ED-4DB2-BD59-A6C34878D82A}">
                    <a16:rowId xmlns:a16="http://schemas.microsoft.com/office/drawing/2014/main" val="10001"/>
                  </a:ext>
                </a:extLst>
              </a:tr>
              <a:tr h="369667">
                <a:tc>
                  <a:txBody>
                    <a:bodyPr/>
                    <a:lstStyle/>
                    <a:p>
                      <a:pPr marL="0" marR="0">
                        <a:lnSpc>
                          <a:spcPct val="115000"/>
                        </a:lnSpc>
                        <a:spcBef>
                          <a:spcPts val="0"/>
                        </a:spcBef>
                        <a:spcAft>
                          <a:spcPts val="0"/>
                        </a:spcAft>
                      </a:pPr>
                      <a:r>
                        <a:rPr lang="en-US" sz="1900" dirty="0">
                          <a:solidFill>
                            <a:schemeClr val="tx2">
                              <a:lumMod val="50000"/>
                            </a:schemeClr>
                          </a:solidFill>
                          <a:effectLst/>
                        </a:rPr>
                        <a:t>Central</a:t>
                      </a:r>
                      <a:endParaRPr lang="en-US" sz="1900" dirty="0">
                        <a:solidFill>
                          <a:schemeClr val="tx2">
                            <a:lumMod val="50000"/>
                          </a:schemeClr>
                        </a:solidFill>
                        <a:effectLst/>
                        <a:latin typeface="Calibri"/>
                        <a:ea typeface="Calibri"/>
                        <a:cs typeface="Latha"/>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38</a:t>
                      </a:r>
                      <a:endParaRPr lang="en-US" sz="1900" dirty="0">
                        <a:solidFill>
                          <a:schemeClr val="tx2">
                            <a:lumMod val="50000"/>
                          </a:schemeClr>
                        </a:solidFill>
                        <a:effectLst/>
                        <a:latin typeface="Calibri"/>
                        <a:ea typeface="Calibri"/>
                        <a:cs typeface="Latha"/>
                      </a:endParaRPr>
                    </a:p>
                  </a:txBody>
                  <a:tcPr marL="88900" marR="88900" marT="9525" marB="0"/>
                </a:tc>
                <a:extLst>
                  <a:ext uri="{0D108BD9-81ED-4DB2-BD59-A6C34878D82A}">
                    <a16:rowId xmlns:a16="http://schemas.microsoft.com/office/drawing/2014/main" val="10002"/>
                  </a:ext>
                </a:extLst>
              </a:tr>
              <a:tr h="369667">
                <a:tc>
                  <a:txBody>
                    <a:bodyPr/>
                    <a:lstStyle/>
                    <a:p>
                      <a:pPr marL="0" marR="0">
                        <a:lnSpc>
                          <a:spcPct val="115000"/>
                        </a:lnSpc>
                        <a:spcBef>
                          <a:spcPts val="0"/>
                        </a:spcBef>
                        <a:spcAft>
                          <a:spcPts val="0"/>
                        </a:spcAft>
                      </a:pPr>
                      <a:r>
                        <a:rPr lang="en-US" sz="1900" dirty="0">
                          <a:solidFill>
                            <a:schemeClr val="tx2">
                              <a:lumMod val="50000"/>
                            </a:schemeClr>
                          </a:solidFill>
                          <a:effectLst/>
                        </a:rPr>
                        <a:t>Southern</a:t>
                      </a:r>
                      <a:endParaRPr lang="en-US" sz="1900" dirty="0">
                        <a:solidFill>
                          <a:schemeClr val="tx2">
                            <a:lumMod val="50000"/>
                          </a:schemeClr>
                        </a:solidFill>
                        <a:effectLst/>
                        <a:latin typeface="Calibri"/>
                        <a:ea typeface="Calibri"/>
                        <a:cs typeface="Latha"/>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31</a:t>
                      </a:r>
                      <a:endParaRPr lang="en-US" sz="1900" dirty="0">
                        <a:solidFill>
                          <a:schemeClr val="tx2">
                            <a:lumMod val="50000"/>
                          </a:schemeClr>
                        </a:solidFill>
                        <a:effectLst/>
                        <a:latin typeface="Calibri"/>
                        <a:ea typeface="Calibri"/>
                        <a:cs typeface="Latha"/>
                      </a:endParaRPr>
                    </a:p>
                  </a:txBody>
                  <a:tcPr marL="88900" marR="88900" marT="9525" marB="0"/>
                </a:tc>
                <a:extLst>
                  <a:ext uri="{0D108BD9-81ED-4DB2-BD59-A6C34878D82A}">
                    <a16:rowId xmlns:a16="http://schemas.microsoft.com/office/drawing/2014/main" val="10003"/>
                  </a:ext>
                </a:extLst>
              </a:tr>
              <a:tr h="369667">
                <a:tc>
                  <a:txBody>
                    <a:bodyPr/>
                    <a:lstStyle/>
                    <a:p>
                      <a:pPr marL="0" marR="0">
                        <a:lnSpc>
                          <a:spcPct val="115000"/>
                        </a:lnSpc>
                        <a:spcBef>
                          <a:spcPts val="0"/>
                        </a:spcBef>
                        <a:spcAft>
                          <a:spcPts val="0"/>
                        </a:spcAft>
                      </a:pPr>
                      <a:r>
                        <a:rPr lang="en-US" sz="1900" dirty="0">
                          <a:solidFill>
                            <a:schemeClr val="tx2">
                              <a:lumMod val="50000"/>
                            </a:schemeClr>
                          </a:solidFill>
                          <a:effectLst/>
                        </a:rPr>
                        <a:t>Northern</a:t>
                      </a:r>
                      <a:endParaRPr lang="en-US" sz="1900" dirty="0">
                        <a:solidFill>
                          <a:schemeClr val="tx2">
                            <a:lumMod val="50000"/>
                          </a:schemeClr>
                        </a:solidFill>
                        <a:effectLst/>
                        <a:latin typeface="Calibri"/>
                        <a:ea typeface="Calibri"/>
                        <a:cs typeface="Latha"/>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41</a:t>
                      </a:r>
                      <a:endParaRPr lang="en-US" sz="1900" dirty="0">
                        <a:solidFill>
                          <a:schemeClr val="tx2">
                            <a:lumMod val="50000"/>
                          </a:schemeClr>
                        </a:solidFill>
                        <a:effectLst/>
                        <a:latin typeface="Calibri"/>
                        <a:ea typeface="Calibri"/>
                        <a:cs typeface="Latha"/>
                      </a:endParaRPr>
                    </a:p>
                  </a:txBody>
                  <a:tcPr marL="88900" marR="88900" marT="9525" marB="0"/>
                </a:tc>
                <a:extLst>
                  <a:ext uri="{0D108BD9-81ED-4DB2-BD59-A6C34878D82A}">
                    <a16:rowId xmlns:a16="http://schemas.microsoft.com/office/drawing/2014/main" val="10004"/>
                  </a:ext>
                </a:extLst>
              </a:tr>
              <a:tr h="369667">
                <a:tc>
                  <a:txBody>
                    <a:bodyPr/>
                    <a:lstStyle/>
                    <a:p>
                      <a:pPr marL="0" marR="0">
                        <a:lnSpc>
                          <a:spcPct val="115000"/>
                        </a:lnSpc>
                        <a:spcBef>
                          <a:spcPts val="0"/>
                        </a:spcBef>
                        <a:spcAft>
                          <a:spcPts val="0"/>
                        </a:spcAft>
                      </a:pPr>
                      <a:r>
                        <a:rPr lang="en-US" sz="1900" dirty="0">
                          <a:solidFill>
                            <a:schemeClr val="tx2">
                              <a:lumMod val="50000"/>
                            </a:schemeClr>
                          </a:solidFill>
                          <a:effectLst/>
                        </a:rPr>
                        <a:t>Eastern</a:t>
                      </a:r>
                      <a:endParaRPr lang="en-US" sz="1900" dirty="0">
                        <a:solidFill>
                          <a:schemeClr val="tx2">
                            <a:lumMod val="50000"/>
                          </a:schemeClr>
                        </a:solidFill>
                        <a:effectLst/>
                        <a:latin typeface="Calibri"/>
                        <a:ea typeface="Calibri"/>
                        <a:cs typeface="Latha"/>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61</a:t>
                      </a:r>
                      <a:endParaRPr lang="en-US" sz="1900" dirty="0">
                        <a:solidFill>
                          <a:schemeClr val="tx2">
                            <a:lumMod val="50000"/>
                          </a:schemeClr>
                        </a:solidFill>
                        <a:effectLst/>
                        <a:latin typeface="Calibri"/>
                        <a:ea typeface="Calibri"/>
                        <a:cs typeface="Latha"/>
                      </a:endParaRPr>
                    </a:p>
                  </a:txBody>
                  <a:tcPr marL="88900" marR="88900" marT="9525" marB="0"/>
                </a:tc>
                <a:extLst>
                  <a:ext uri="{0D108BD9-81ED-4DB2-BD59-A6C34878D82A}">
                    <a16:rowId xmlns:a16="http://schemas.microsoft.com/office/drawing/2014/main" val="10005"/>
                  </a:ext>
                </a:extLst>
              </a:tr>
              <a:tr h="369667">
                <a:tc>
                  <a:txBody>
                    <a:bodyPr/>
                    <a:lstStyle/>
                    <a:p>
                      <a:pPr marL="0" marR="0">
                        <a:lnSpc>
                          <a:spcPct val="115000"/>
                        </a:lnSpc>
                        <a:spcBef>
                          <a:spcPts val="0"/>
                        </a:spcBef>
                        <a:spcAft>
                          <a:spcPts val="0"/>
                        </a:spcAft>
                      </a:pPr>
                      <a:r>
                        <a:rPr lang="en-US" sz="1900" dirty="0">
                          <a:solidFill>
                            <a:schemeClr val="tx2">
                              <a:lumMod val="50000"/>
                            </a:schemeClr>
                          </a:solidFill>
                          <a:effectLst/>
                        </a:rPr>
                        <a:t>North-western</a:t>
                      </a:r>
                      <a:endParaRPr lang="en-US" sz="1900" dirty="0">
                        <a:solidFill>
                          <a:schemeClr val="tx2">
                            <a:lumMod val="50000"/>
                          </a:schemeClr>
                        </a:solidFill>
                        <a:effectLst/>
                        <a:latin typeface="Calibri"/>
                        <a:ea typeface="Calibri"/>
                        <a:cs typeface="Latha"/>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36</a:t>
                      </a:r>
                      <a:endParaRPr lang="en-US" sz="1900" dirty="0">
                        <a:solidFill>
                          <a:schemeClr val="tx2">
                            <a:lumMod val="50000"/>
                          </a:schemeClr>
                        </a:solidFill>
                        <a:effectLst/>
                        <a:latin typeface="Calibri"/>
                        <a:ea typeface="Calibri"/>
                        <a:cs typeface="Latha"/>
                      </a:endParaRPr>
                    </a:p>
                  </a:txBody>
                  <a:tcPr marL="88900" marR="88900" marT="9525" marB="0"/>
                </a:tc>
                <a:extLst>
                  <a:ext uri="{0D108BD9-81ED-4DB2-BD59-A6C34878D82A}">
                    <a16:rowId xmlns:a16="http://schemas.microsoft.com/office/drawing/2014/main" val="10006"/>
                  </a:ext>
                </a:extLst>
              </a:tr>
              <a:tr h="369667">
                <a:tc>
                  <a:txBody>
                    <a:bodyPr/>
                    <a:lstStyle/>
                    <a:p>
                      <a:pPr marL="0" marR="0">
                        <a:lnSpc>
                          <a:spcPct val="115000"/>
                        </a:lnSpc>
                        <a:spcBef>
                          <a:spcPts val="0"/>
                        </a:spcBef>
                        <a:spcAft>
                          <a:spcPts val="0"/>
                        </a:spcAft>
                      </a:pPr>
                      <a:r>
                        <a:rPr lang="en-US" sz="1900" dirty="0">
                          <a:solidFill>
                            <a:schemeClr val="tx2">
                              <a:lumMod val="50000"/>
                            </a:schemeClr>
                          </a:solidFill>
                          <a:effectLst/>
                        </a:rPr>
                        <a:t>Central</a:t>
                      </a:r>
                      <a:endParaRPr lang="en-US" sz="1900" dirty="0">
                        <a:solidFill>
                          <a:schemeClr val="tx2">
                            <a:lumMod val="50000"/>
                          </a:schemeClr>
                        </a:solidFill>
                        <a:effectLst/>
                        <a:latin typeface="Calibri"/>
                        <a:ea typeface="Calibri"/>
                        <a:cs typeface="Latha"/>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38</a:t>
                      </a:r>
                      <a:endParaRPr lang="en-US" sz="1900" dirty="0">
                        <a:solidFill>
                          <a:schemeClr val="tx2">
                            <a:lumMod val="50000"/>
                          </a:schemeClr>
                        </a:solidFill>
                        <a:effectLst/>
                        <a:latin typeface="Calibri"/>
                        <a:ea typeface="Calibri"/>
                        <a:cs typeface="Latha"/>
                      </a:endParaRPr>
                    </a:p>
                  </a:txBody>
                  <a:tcPr marL="88900" marR="88900" marT="9525" marB="0"/>
                </a:tc>
                <a:extLst>
                  <a:ext uri="{0D108BD9-81ED-4DB2-BD59-A6C34878D82A}">
                    <a16:rowId xmlns:a16="http://schemas.microsoft.com/office/drawing/2014/main" val="10007"/>
                  </a:ext>
                </a:extLst>
              </a:tr>
              <a:tr h="369667">
                <a:tc>
                  <a:txBody>
                    <a:bodyPr/>
                    <a:lstStyle/>
                    <a:p>
                      <a:pPr marL="0" marR="0">
                        <a:lnSpc>
                          <a:spcPct val="115000"/>
                        </a:lnSpc>
                        <a:spcBef>
                          <a:spcPts val="0"/>
                        </a:spcBef>
                        <a:spcAft>
                          <a:spcPts val="0"/>
                        </a:spcAft>
                      </a:pPr>
                      <a:r>
                        <a:rPr lang="en-US" sz="1900" dirty="0">
                          <a:solidFill>
                            <a:schemeClr val="tx2">
                              <a:lumMod val="50000"/>
                            </a:schemeClr>
                          </a:solidFill>
                          <a:effectLst/>
                        </a:rPr>
                        <a:t>North</a:t>
                      </a:r>
                      <a:r>
                        <a:rPr lang="en-US" sz="1900" baseline="0" dirty="0">
                          <a:solidFill>
                            <a:schemeClr val="tx2">
                              <a:lumMod val="50000"/>
                            </a:schemeClr>
                          </a:solidFill>
                          <a:effectLst/>
                        </a:rPr>
                        <a:t> -central</a:t>
                      </a:r>
                      <a:endParaRPr lang="en-US" sz="1900" dirty="0">
                        <a:solidFill>
                          <a:schemeClr val="tx2">
                            <a:lumMod val="50000"/>
                          </a:schemeClr>
                        </a:solidFill>
                        <a:effectLst/>
                        <a:latin typeface="Calibri"/>
                        <a:ea typeface="Calibri"/>
                        <a:cs typeface="Latha"/>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15</a:t>
                      </a:r>
                      <a:endParaRPr lang="en-US" sz="1900" dirty="0">
                        <a:solidFill>
                          <a:schemeClr val="tx2">
                            <a:lumMod val="50000"/>
                          </a:schemeClr>
                        </a:solidFill>
                        <a:effectLst/>
                        <a:latin typeface="Calibri"/>
                        <a:ea typeface="Calibri"/>
                        <a:cs typeface="Latha"/>
                      </a:endParaRPr>
                    </a:p>
                  </a:txBody>
                  <a:tcPr marL="88900" marR="88900" marT="9525" marB="0"/>
                </a:tc>
                <a:extLst>
                  <a:ext uri="{0D108BD9-81ED-4DB2-BD59-A6C34878D82A}">
                    <a16:rowId xmlns:a16="http://schemas.microsoft.com/office/drawing/2014/main" val="10008"/>
                  </a:ext>
                </a:extLst>
              </a:tr>
              <a:tr h="369667">
                <a:tc>
                  <a:txBody>
                    <a:bodyPr/>
                    <a:lstStyle/>
                    <a:p>
                      <a:pPr marL="0" marR="0">
                        <a:lnSpc>
                          <a:spcPct val="115000"/>
                        </a:lnSpc>
                        <a:spcBef>
                          <a:spcPts val="0"/>
                        </a:spcBef>
                        <a:spcAft>
                          <a:spcPts val="0"/>
                        </a:spcAft>
                      </a:pPr>
                      <a:r>
                        <a:rPr lang="en-US" sz="1900" dirty="0" err="1">
                          <a:solidFill>
                            <a:schemeClr val="tx2">
                              <a:lumMod val="50000"/>
                            </a:schemeClr>
                          </a:solidFill>
                          <a:effectLst/>
                        </a:rPr>
                        <a:t>Uva</a:t>
                      </a:r>
                      <a:endParaRPr lang="en-US" sz="1900" dirty="0">
                        <a:solidFill>
                          <a:schemeClr val="tx2">
                            <a:lumMod val="50000"/>
                          </a:schemeClr>
                        </a:solidFill>
                        <a:effectLst/>
                        <a:latin typeface="+mn-lt"/>
                        <a:ea typeface="Calibri"/>
                        <a:cs typeface="Latha"/>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17</a:t>
                      </a:r>
                      <a:endParaRPr lang="en-US" sz="1900" dirty="0">
                        <a:solidFill>
                          <a:schemeClr val="tx2">
                            <a:lumMod val="50000"/>
                          </a:schemeClr>
                        </a:solidFill>
                        <a:effectLst/>
                        <a:latin typeface="Calibri"/>
                        <a:ea typeface="Calibri"/>
                        <a:cs typeface="Latha"/>
                      </a:endParaRPr>
                    </a:p>
                  </a:txBody>
                  <a:tcPr marL="88900" marR="88900" marT="9525" marB="0"/>
                </a:tc>
                <a:extLst>
                  <a:ext uri="{0D108BD9-81ED-4DB2-BD59-A6C34878D82A}">
                    <a16:rowId xmlns:a16="http://schemas.microsoft.com/office/drawing/2014/main" val="10009"/>
                  </a:ext>
                </a:extLst>
              </a:tr>
              <a:tr h="4476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900" dirty="0" err="1">
                          <a:solidFill>
                            <a:schemeClr val="tx2">
                              <a:lumMod val="50000"/>
                            </a:schemeClr>
                          </a:solidFill>
                          <a:effectLst/>
                        </a:rPr>
                        <a:t>Sabaragamuwa</a:t>
                      </a:r>
                      <a:endParaRPr lang="en-US" sz="1900" dirty="0">
                        <a:solidFill>
                          <a:schemeClr val="tx2">
                            <a:lumMod val="50000"/>
                          </a:schemeClr>
                        </a:solidFill>
                        <a:effectLst/>
                      </a:endParaRPr>
                    </a:p>
                  </a:txBody>
                  <a:tcPr marL="88900" marR="88900" marT="9525" marB="0"/>
                </a:tc>
                <a:tc>
                  <a:txBody>
                    <a:bodyPr/>
                    <a:lstStyle/>
                    <a:p>
                      <a:pPr marL="0" marR="0" algn="r">
                        <a:lnSpc>
                          <a:spcPct val="115000"/>
                        </a:lnSpc>
                        <a:spcBef>
                          <a:spcPts val="0"/>
                        </a:spcBef>
                        <a:spcAft>
                          <a:spcPts val="0"/>
                        </a:spcAft>
                      </a:pPr>
                      <a:r>
                        <a:rPr lang="en-US" sz="1900" dirty="0">
                          <a:solidFill>
                            <a:schemeClr val="tx2">
                              <a:lumMod val="50000"/>
                            </a:schemeClr>
                          </a:solidFill>
                          <a:effectLst/>
                        </a:rPr>
                        <a:t>19</a:t>
                      </a:r>
                      <a:endParaRPr lang="en-US" sz="1900" dirty="0">
                        <a:solidFill>
                          <a:schemeClr val="tx2">
                            <a:lumMod val="50000"/>
                          </a:schemeClr>
                        </a:solidFill>
                        <a:effectLst/>
                        <a:latin typeface="+mn-lt"/>
                        <a:ea typeface="Calibri"/>
                        <a:cs typeface="Latha"/>
                      </a:endParaRPr>
                    </a:p>
                  </a:txBody>
                  <a:tcPr marL="88900" marR="88900" marT="9525" marB="0"/>
                </a:tc>
                <a:extLst>
                  <a:ext uri="{0D108BD9-81ED-4DB2-BD59-A6C34878D82A}">
                    <a16:rowId xmlns:a16="http://schemas.microsoft.com/office/drawing/2014/main" val="10010"/>
                  </a:ext>
                </a:extLst>
              </a:tr>
              <a:tr h="4476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900" b="1" dirty="0">
                          <a:solidFill>
                            <a:schemeClr val="tx2">
                              <a:lumMod val="50000"/>
                            </a:schemeClr>
                          </a:solidFill>
                          <a:effectLst/>
                        </a:rPr>
                        <a:t>Total</a:t>
                      </a:r>
                    </a:p>
                  </a:txBody>
                  <a:tcPr marL="88900" marR="88900" marT="9525" marB="0"/>
                </a:tc>
                <a:tc>
                  <a:txBody>
                    <a:bodyPr/>
                    <a:lstStyle/>
                    <a:p>
                      <a:pPr marL="0" marR="0" algn="r">
                        <a:lnSpc>
                          <a:spcPct val="115000"/>
                        </a:lnSpc>
                        <a:spcBef>
                          <a:spcPts val="0"/>
                        </a:spcBef>
                        <a:spcAft>
                          <a:spcPts val="0"/>
                        </a:spcAft>
                      </a:pPr>
                      <a:r>
                        <a:rPr lang="en-US" sz="1900" b="1" dirty="0">
                          <a:solidFill>
                            <a:schemeClr val="tx2">
                              <a:lumMod val="50000"/>
                            </a:schemeClr>
                          </a:solidFill>
                          <a:effectLst/>
                          <a:latin typeface="+mn-lt"/>
                          <a:ea typeface="Calibri"/>
                          <a:cs typeface="Latha"/>
                        </a:rPr>
                        <a:t>379</a:t>
                      </a:r>
                    </a:p>
                  </a:txBody>
                  <a:tcPr marL="88900" marR="88900" marT="9525" marB="0"/>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17</a:t>
            </a:fld>
            <a:endParaRPr lang="en-US">
              <a:solidFill>
                <a:prstClr val="black">
                  <a:tint val="75000"/>
                </a:prstClr>
              </a:solidFill>
              <a:latin typeface="Calibri"/>
            </a:endParaRPr>
          </a:p>
        </p:txBody>
      </p:sp>
    </p:spTree>
    <p:extLst>
      <p:ext uri="{BB962C8B-B14F-4D97-AF65-F5344CB8AC3E}">
        <p14:creationId xmlns:p14="http://schemas.microsoft.com/office/powerpoint/2010/main" val="12919503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4953000"/>
            <a:ext cx="5892800" cy="1143000"/>
          </a:xfrm>
        </p:spPr>
        <p:txBody>
          <a:bodyPr>
            <a:normAutofit fontScale="90000"/>
          </a:bodyPr>
          <a:lstStyle/>
          <a:p>
            <a:pPr algn="l"/>
            <a:r>
              <a:rPr lang="en-US" sz="2667" b="1">
                <a:solidFill>
                  <a:schemeClr val="tx2">
                    <a:lumMod val="75000"/>
                  </a:schemeClr>
                </a:solidFill>
              </a:rPr>
              <a:t>Figure 1:</a:t>
            </a:r>
            <a:br>
              <a:rPr lang="en-US" sz="2667" b="1">
                <a:solidFill>
                  <a:schemeClr val="tx2">
                    <a:lumMod val="75000"/>
                  </a:schemeClr>
                </a:solidFill>
              </a:rPr>
            </a:br>
            <a:r>
              <a:rPr lang="en-US" sz="2667" b="1">
                <a:solidFill>
                  <a:schemeClr val="tx2">
                    <a:lumMod val="75000"/>
                  </a:schemeClr>
                </a:solidFill>
              </a:rPr>
              <a:t>Number of Child Care Institutions by district</a:t>
            </a:r>
            <a:endParaRPr lang="en-US" sz="2667" b="1" dirty="0">
              <a:solidFill>
                <a:schemeClr val="tx2">
                  <a:lumMod val="75000"/>
                </a:schemeClr>
              </a:solidFill>
            </a:endParaRPr>
          </a:p>
        </p:txBody>
      </p:sp>
      <p:graphicFrame>
        <p:nvGraphicFramePr>
          <p:cNvPr id="4" name="Chart 3">
            <a:extLst>
              <a:ext uri="{FF2B5EF4-FFF2-40B4-BE49-F238E27FC236}">
                <a16:creationId xmlns:a16="http://schemas.microsoft.com/office/drawing/2014/main" id="{00000000-0008-0000-0100-000002000000}"/>
              </a:ext>
            </a:extLst>
          </p:cNvPr>
          <p:cNvGraphicFramePr/>
          <p:nvPr>
            <p:extLst/>
          </p:nvPr>
        </p:nvGraphicFramePr>
        <p:xfrm>
          <a:off x="1930400" y="76200"/>
          <a:ext cx="8940800" cy="6781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a:xfrm>
            <a:off x="8737600" y="6356351"/>
            <a:ext cx="2844800" cy="365125"/>
          </a:xfrm>
        </p:spPr>
        <p:txBody>
          <a:bodyPr/>
          <a:lstStyle/>
          <a:p>
            <a:pPr defTabSz="1219170"/>
            <a:fld id="{517A06B9-B1B0-45DA-8942-35EB58C06F8B}" type="slidenum">
              <a:rPr lang="en-US">
                <a:solidFill>
                  <a:prstClr val="black">
                    <a:tint val="75000"/>
                  </a:prstClr>
                </a:solidFill>
                <a:latin typeface="Calibri"/>
              </a:rPr>
              <a:pPr defTabSz="1219170"/>
              <a:t>18</a:t>
            </a:fld>
            <a:endParaRPr lang="en-US">
              <a:solidFill>
                <a:prstClr val="black">
                  <a:tint val="75000"/>
                </a:prstClr>
              </a:solidFill>
              <a:latin typeface="Calibri"/>
            </a:endParaRPr>
          </a:p>
        </p:txBody>
      </p:sp>
    </p:spTree>
    <p:extLst>
      <p:ext uri="{BB962C8B-B14F-4D97-AF65-F5344CB8AC3E}">
        <p14:creationId xmlns:p14="http://schemas.microsoft.com/office/powerpoint/2010/main" val="41243715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normAutofit/>
          </a:bodyPr>
          <a:lstStyle/>
          <a:p>
            <a:pPr algn="l"/>
            <a:r>
              <a:rPr lang="en-US" sz="2400" b="1" dirty="0">
                <a:solidFill>
                  <a:schemeClr val="tx2">
                    <a:lumMod val="75000"/>
                  </a:schemeClr>
                </a:solidFill>
              </a:rPr>
              <a:t>Figure 2:</a:t>
            </a:r>
            <a:br>
              <a:rPr lang="en-US" sz="2400" b="1" dirty="0">
                <a:solidFill>
                  <a:schemeClr val="tx2">
                    <a:lumMod val="75000"/>
                  </a:schemeClr>
                </a:solidFill>
              </a:rPr>
            </a:br>
            <a:r>
              <a:rPr lang="en-US" sz="2400" b="1" dirty="0">
                <a:solidFill>
                  <a:schemeClr val="tx2">
                    <a:lumMod val="75000"/>
                  </a:schemeClr>
                </a:solidFill>
              </a:rPr>
              <a:t>Child Care Institutions by source of funding</a:t>
            </a:r>
            <a:endParaRPr lang="en-US" sz="2400" dirty="0"/>
          </a:p>
        </p:txBody>
      </p:sp>
      <p:sp>
        <p:nvSpPr>
          <p:cNvPr id="4" name="Slide Number Placeholder 3"/>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19</a:t>
            </a:fld>
            <a:endParaRPr lang="en-US">
              <a:solidFill>
                <a:prstClr val="black">
                  <a:tint val="75000"/>
                </a:prstClr>
              </a:solidFill>
              <a:latin typeface="Calibri"/>
            </a:endParaRPr>
          </a:p>
        </p:txBody>
      </p:sp>
      <p:graphicFrame>
        <p:nvGraphicFramePr>
          <p:cNvPr id="5" name="Content Placeholder 4"/>
          <p:cNvGraphicFramePr>
            <a:graphicFrameLocks noGrp="1"/>
          </p:cNvGraphicFramePr>
          <p:nvPr>
            <p:ph idx="1"/>
            <p:extLst/>
          </p:nvPr>
        </p:nvGraphicFramePr>
        <p:xfrm>
          <a:off x="1422400" y="1092201"/>
          <a:ext cx="10668000" cy="528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30600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284416-5881-49BD-B1CD-ED3AE4E32775}"/>
              </a:ext>
            </a:extLst>
          </p:cNvPr>
          <p:cNvPicPr>
            <a:picLocks noChangeAspect="1"/>
          </p:cNvPicPr>
          <p:nvPr/>
        </p:nvPicPr>
        <p:blipFill>
          <a:blip r:embed="rId3"/>
          <a:stretch>
            <a:fillRect/>
          </a:stretch>
        </p:blipFill>
        <p:spPr>
          <a:xfrm>
            <a:off x="100490" y="95836"/>
            <a:ext cx="5011972" cy="6616465"/>
          </a:xfrm>
          <a:prstGeom prst="rect">
            <a:avLst/>
          </a:prstGeom>
        </p:spPr>
      </p:pic>
      <p:sp>
        <p:nvSpPr>
          <p:cNvPr id="7" name="Content Placeholder 6">
            <a:extLst>
              <a:ext uri="{FF2B5EF4-FFF2-40B4-BE49-F238E27FC236}">
                <a16:creationId xmlns:a16="http://schemas.microsoft.com/office/drawing/2014/main" id="{00FD535B-5574-46B3-9FA9-1548EC403BFB}"/>
              </a:ext>
            </a:extLst>
          </p:cNvPr>
          <p:cNvSpPr>
            <a:spLocks noGrp="1"/>
          </p:cNvSpPr>
          <p:nvPr>
            <p:ph sz="half" idx="2"/>
          </p:nvPr>
        </p:nvSpPr>
        <p:spPr>
          <a:xfrm>
            <a:off x="5562391" y="779340"/>
            <a:ext cx="6184579" cy="5523488"/>
          </a:xfrm>
        </p:spPr>
        <p:txBody>
          <a:bodyPr>
            <a:normAutofit lnSpcReduction="10000"/>
          </a:bodyPr>
          <a:lstStyle/>
          <a:p>
            <a:pPr marL="0" indent="0" algn="ctr">
              <a:buNone/>
            </a:pPr>
            <a:r>
              <a:rPr lang="en-GB" sz="2400" dirty="0"/>
              <a:t>Geneva Declaration of the Rights of the Child</a:t>
            </a:r>
          </a:p>
          <a:p>
            <a:pPr marL="0" indent="0" algn="ctr">
              <a:buNone/>
            </a:pPr>
            <a:r>
              <a:rPr lang="en-GB" sz="1800" dirty="0"/>
              <a:t>Adopted 2 September, 1924, League of Nations</a:t>
            </a:r>
          </a:p>
          <a:p>
            <a:pPr marL="0" indent="0" algn="ctr">
              <a:buNone/>
            </a:pPr>
            <a:endParaRPr lang="en-GB" sz="1800" dirty="0"/>
          </a:p>
          <a:p>
            <a:pPr marL="0" indent="0" algn="just">
              <a:buNone/>
            </a:pPr>
            <a:r>
              <a:rPr lang="en-GB" sz="1800" dirty="0"/>
              <a:t>By the present Declaration of the Rights of the Child, Commonly known as “Declaration of Geneva”, men and women of all nation, recognizing that mankind owes to the Child the that it has to give, declare and accept it has their duty that, beyond and above all considerations of race, nationality or creed:</a:t>
            </a:r>
          </a:p>
          <a:p>
            <a:pPr marL="342891" indent="-342891">
              <a:buAutoNum type="arabicPeriod"/>
            </a:pPr>
            <a:r>
              <a:rPr lang="en-GB" sz="1800" dirty="0"/>
              <a:t>The Child must be given the means requisite for its normal development, both materially and spiritually;</a:t>
            </a:r>
          </a:p>
          <a:p>
            <a:pPr marL="342891" indent="-342891">
              <a:buAutoNum type="arabicPeriod"/>
            </a:pPr>
            <a:r>
              <a:rPr lang="en-GB" sz="1800" dirty="0"/>
              <a:t>The Child that is hungry must be fed; the child that is sick must be nursed; the child that is backward must be helped; the </a:t>
            </a:r>
            <a:r>
              <a:rPr lang="en-GB" sz="1800" b="1" dirty="0"/>
              <a:t>delinquent child must be reclaimed; </a:t>
            </a:r>
            <a:r>
              <a:rPr lang="en-GB" sz="1800" dirty="0"/>
              <a:t>and</a:t>
            </a:r>
            <a:r>
              <a:rPr lang="en-GB" sz="1800" b="1" dirty="0"/>
              <a:t> the orphan and the waif must be sheltered and succoured;</a:t>
            </a:r>
          </a:p>
          <a:p>
            <a:pPr marL="342891" indent="-342891">
              <a:buAutoNum type="arabicPeriod"/>
            </a:pPr>
            <a:r>
              <a:rPr lang="en-GB" sz="1800" dirty="0"/>
              <a:t>The child must be the first to receive relief in times of stress;</a:t>
            </a:r>
          </a:p>
          <a:p>
            <a:pPr marL="342891" indent="-342891">
              <a:buAutoNum type="arabicPeriod"/>
            </a:pPr>
            <a:r>
              <a:rPr lang="en-GB" sz="1800" dirty="0"/>
              <a:t>The child must be put in a position to earn a livelihood, and must be protected against every form of exploitation</a:t>
            </a:r>
          </a:p>
          <a:p>
            <a:pPr marL="342891" indent="-342891">
              <a:buAutoNum type="arabicPeriod"/>
            </a:pPr>
            <a:r>
              <a:rPr lang="en-GB" sz="1800" dirty="0"/>
              <a:t>The child must be brought up in the consciousness that its talents must be devoted to be service of fellowmen.</a:t>
            </a:r>
          </a:p>
          <a:p>
            <a:pPr marL="342891" indent="-342891">
              <a:buAutoNum type="arabicPeriod"/>
            </a:pPr>
            <a:endParaRPr lang="en-US" sz="1800" dirty="0"/>
          </a:p>
        </p:txBody>
      </p:sp>
    </p:spTree>
    <p:extLst>
      <p:ext uri="{BB962C8B-B14F-4D97-AF65-F5344CB8AC3E}">
        <p14:creationId xmlns:p14="http://schemas.microsoft.com/office/powerpoint/2010/main" val="234671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602420" y="279400"/>
            <a:ext cx="3556001" cy="1727200"/>
          </a:xfrm>
        </p:spPr>
        <p:txBody>
          <a:bodyPr>
            <a:noAutofit/>
          </a:bodyPr>
          <a:lstStyle/>
          <a:p>
            <a:pPr>
              <a:lnSpc>
                <a:spcPct val="107000"/>
              </a:lnSpc>
              <a:spcBef>
                <a:spcPts val="0"/>
              </a:spcBef>
            </a:pPr>
            <a:r>
              <a:rPr lang="en-US" sz="2400" b="1" dirty="0">
                <a:solidFill>
                  <a:schemeClr val="tx2">
                    <a:lumMod val="75000"/>
                  </a:schemeClr>
                </a:solidFill>
              </a:rPr>
              <a:t>Table 3: </a:t>
            </a:r>
            <a:br>
              <a:rPr lang="en-US" sz="2400" b="1" dirty="0">
                <a:solidFill>
                  <a:schemeClr val="tx2">
                    <a:lumMod val="75000"/>
                  </a:schemeClr>
                </a:solidFill>
              </a:rPr>
            </a:br>
            <a:r>
              <a:rPr lang="en-US" sz="2400" b="1" dirty="0">
                <a:solidFill>
                  <a:schemeClr val="tx2">
                    <a:lumMod val="75000"/>
                  </a:schemeClr>
                </a:solidFill>
              </a:rPr>
              <a:t>Child Care Institutions by major source of funding and type of institution</a:t>
            </a:r>
          </a:p>
        </p:txBody>
      </p:sp>
      <p:graphicFrame>
        <p:nvGraphicFramePr>
          <p:cNvPr id="3" name="Table 2"/>
          <p:cNvGraphicFramePr>
            <a:graphicFrameLocks noGrp="1"/>
          </p:cNvGraphicFramePr>
          <p:nvPr>
            <p:extLst/>
          </p:nvPr>
        </p:nvGraphicFramePr>
        <p:xfrm>
          <a:off x="1382792" y="22820"/>
          <a:ext cx="7112000" cy="6783331"/>
        </p:xfrm>
        <a:graphic>
          <a:graphicData uri="http://schemas.openxmlformats.org/drawingml/2006/table">
            <a:tbl>
              <a:tblPr>
                <a:tableStyleId>{BC89EF96-8CEA-46FF-86C4-4CE0E7609802}</a:tableStyleId>
              </a:tblPr>
              <a:tblGrid>
                <a:gridCol w="4337980">
                  <a:extLst>
                    <a:ext uri="{9D8B030D-6E8A-4147-A177-3AD203B41FA5}">
                      <a16:colId xmlns:a16="http://schemas.microsoft.com/office/drawing/2014/main" val="20000"/>
                    </a:ext>
                  </a:extLst>
                </a:gridCol>
                <a:gridCol w="2774020">
                  <a:extLst>
                    <a:ext uri="{9D8B030D-6E8A-4147-A177-3AD203B41FA5}">
                      <a16:colId xmlns:a16="http://schemas.microsoft.com/office/drawing/2014/main" val="20001"/>
                    </a:ext>
                  </a:extLst>
                </a:gridCol>
              </a:tblGrid>
              <a:tr h="695791">
                <a:tc>
                  <a:txBody>
                    <a:bodyPr/>
                    <a:lstStyle/>
                    <a:p>
                      <a:pPr marL="0" marR="0" algn="ctr">
                        <a:lnSpc>
                          <a:spcPct val="107000"/>
                        </a:lnSpc>
                        <a:spcBef>
                          <a:spcPts val="0"/>
                        </a:spcBef>
                        <a:spcAft>
                          <a:spcPts val="0"/>
                        </a:spcAft>
                      </a:pPr>
                      <a:r>
                        <a:rPr lang="en-US" sz="2100" b="1" dirty="0">
                          <a:solidFill>
                            <a:schemeClr val="tx2">
                              <a:lumMod val="50000"/>
                            </a:schemeClr>
                          </a:solidFill>
                        </a:rPr>
                        <a:t>Source of funding and type of institution</a:t>
                      </a:r>
                      <a:endParaRPr lang="en-US" sz="2100" b="1" dirty="0">
                        <a:solidFill>
                          <a:schemeClr val="tx2">
                            <a:lumMod val="50000"/>
                          </a:schemeClr>
                        </a:solidFill>
                        <a:latin typeface="Calibri"/>
                        <a:ea typeface="Calibri"/>
                        <a:cs typeface="Iskoola Pota"/>
                      </a:endParaRPr>
                    </a:p>
                  </a:txBody>
                  <a:tcPr marL="88669" marR="88669"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 of institutions</a:t>
                      </a:r>
                      <a:endParaRPr lang="en-US" sz="2100" b="1"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0"/>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Government funds</a:t>
                      </a:r>
                      <a:endParaRPr lang="en-US" sz="1900" b="1"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47</a:t>
                      </a:r>
                      <a:endParaRPr lang="en-US" sz="1900" b="1"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1"/>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Remand home</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14</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2"/>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Safe house</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a:solidFill>
                            <a:schemeClr val="tx2">
                              <a:lumMod val="50000"/>
                            </a:schemeClr>
                          </a:solidFill>
                        </a:rPr>
                        <a:t>4</a:t>
                      </a:r>
                      <a:endParaRPr lang="en-US" sz="1900" b="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3"/>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Certified school</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9</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4"/>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State receiving home</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9</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5"/>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Detention home</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6"/>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Training and counseling center</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4</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7"/>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Other *</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6</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8"/>
                  </a:ext>
                </a:extLst>
              </a:tr>
              <a:tr h="304377">
                <a:tc>
                  <a:txBody>
                    <a:bodyPr/>
                    <a:lstStyle/>
                    <a:p>
                      <a:pPr marL="0" marR="0" indent="419100">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09"/>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Non-government - local funds</a:t>
                      </a:r>
                      <a:endParaRPr lang="en-US" sz="1900" b="1"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229</a:t>
                      </a:r>
                      <a:endParaRPr lang="en-US" sz="1900" b="1"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0"/>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Voluntary children home</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229</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1"/>
                  </a:ext>
                </a:extLst>
              </a:tr>
              <a:tr h="304377">
                <a:tc>
                  <a:txBody>
                    <a:bodyPr/>
                    <a:lstStyle/>
                    <a:p>
                      <a:pPr marL="0" marR="0" indent="419100">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2"/>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Non-government - foreign funds</a:t>
                      </a:r>
                      <a:endParaRPr lang="en-US" sz="1900" b="1"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92</a:t>
                      </a:r>
                      <a:endParaRPr lang="en-US" sz="1900" b="1"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3"/>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Voluntary children home</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92</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4"/>
                  </a:ext>
                </a:extLst>
              </a:tr>
              <a:tr h="304377">
                <a:tc>
                  <a:txBody>
                    <a:bodyPr/>
                    <a:lstStyle/>
                    <a:p>
                      <a:pPr marL="0" marR="0" indent="419100">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5"/>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Other source of funding</a:t>
                      </a:r>
                      <a:endParaRPr lang="en-US" sz="1900" b="1"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11</a:t>
                      </a:r>
                      <a:endParaRPr lang="en-US" sz="1900" b="1"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6"/>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Voluntary children home</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10</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7"/>
                  </a:ext>
                </a:extLst>
              </a:tr>
              <a:tr h="304377">
                <a:tc>
                  <a:txBody>
                    <a:bodyPr/>
                    <a:lstStyle/>
                    <a:p>
                      <a:pPr marL="0" marR="0" indent="421005">
                        <a:lnSpc>
                          <a:spcPct val="107000"/>
                        </a:lnSpc>
                        <a:spcBef>
                          <a:spcPts val="0"/>
                        </a:spcBef>
                        <a:spcAft>
                          <a:spcPts val="0"/>
                        </a:spcAft>
                      </a:pPr>
                      <a:r>
                        <a:rPr lang="en-US" sz="1900" dirty="0">
                          <a:solidFill>
                            <a:schemeClr val="tx2">
                              <a:lumMod val="50000"/>
                            </a:schemeClr>
                          </a:solidFill>
                        </a:rPr>
                        <a:t>Approved school</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8"/>
                  </a:ext>
                </a:extLst>
              </a:tr>
              <a:tr h="304377">
                <a:tc>
                  <a:txBody>
                    <a:bodyPr/>
                    <a:lstStyle/>
                    <a:p>
                      <a:pPr marL="0" marR="0" indent="419100">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19"/>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L="88669" marR="88669"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a:ea typeface="Calibri"/>
                        <a:cs typeface="Iskoola Pota"/>
                      </a:endParaRPr>
                    </a:p>
                  </a:txBody>
                  <a:tcPr marL="88669" marR="88669" marT="0" marB="0" anchor="ctr"/>
                </a:tc>
                <a:extLst>
                  <a:ext uri="{0D108BD9-81ED-4DB2-BD59-A6C34878D82A}">
                    <a16:rowId xmlns:a16="http://schemas.microsoft.com/office/drawing/2014/main" val="10020"/>
                  </a:ext>
                </a:extLst>
              </a:tr>
            </a:tbl>
          </a:graphicData>
        </a:graphic>
      </p:graphicFrame>
      <p:sp>
        <p:nvSpPr>
          <p:cNvPr id="6" name="Title 1"/>
          <p:cNvSpPr txBox="1">
            <a:spLocks/>
          </p:cNvSpPr>
          <p:nvPr/>
        </p:nvSpPr>
        <p:spPr>
          <a:xfrm>
            <a:off x="8534401" y="4445000"/>
            <a:ext cx="3692041" cy="2032000"/>
          </a:xfrm>
          <a:prstGeom prst="rect">
            <a:avLst/>
          </a:prstGeom>
        </p:spPr>
        <p:txBody>
          <a:bodyPr vert="horz" lIns="121920" tIns="60960" rIns="121920" bIns="60960" rtlCol="0" anchor="ctr">
            <a:noAutofit/>
          </a:bodyPr>
          <a:lstStyle/>
          <a:p>
            <a:pPr defTabSz="1219170">
              <a:lnSpc>
                <a:spcPct val="107000"/>
              </a:lnSpc>
            </a:pPr>
            <a:r>
              <a:rPr lang="en-US" sz="1600" b="1" dirty="0">
                <a:solidFill>
                  <a:prstClr val="black">
                    <a:lumMod val="85000"/>
                    <a:lumOff val="15000"/>
                  </a:prstClr>
                </a:solidFill>
                <a:latin typeface="Calibri"/>
              </a:rPr>
              <a:t>*Child development centers temporarily functioned under provincial departments of Probation and Child Care Services</a:t>
            </a:r>
          </a:p>
          <a:p>
            <a:pPr defTabSz="1219170">
              <a:lnSpc>
                <a:spcPct val="107000"/>
              </a:lnSpc>
            </a:pPr>
            <a:r>
              <a:rPr lang="en-US" sz="1600" b="1" dirty="0">
                <a:solidFill>
                  <a:prstClr val="black">
                    <a:lumMod val="85000"/>
                    <a:lumOff val="15000"/>
                  </a:prstClr>
                </a:solidFill>
                <a:latin typeface="Calibri"/>
              </a:rPr>
              <a:t>Note: Although most institutions receive from multiple sources, major source has been considered here</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20</a:t>
            </a:fld>
            <a:endParaRPr lang="en-US">
              <a:solidFill>
                <a:prstClr val="black">
                  <a:tint val="75000"/>
                </a:prstClr>
              </a:solidFill>
              <a:latin typeface="Calibri"/>
            </a:endParaRPr>
          </a:p>
        </p:txBody>
      </p:sp>
    </p:spTree>
    <p:extLst>
      <p:ext uri="{BB962C8B-B14F-4D97-AF65-F5344CB8AC3E}">
        <p14:creationId xmlns:p14="http://schemas.microsoft.com/office/powerpoint/2010/main" val="2641607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chemeClr val="tx2">
                    <a:lumMod val="75000"/>
                  </a:schemeClr>
                </a:solidFill>
              </a:rPr>
              <a:t>Figure 3:</a:t>
            </a:r>
            <a:br>
              <a:rPr lang="en-US" sz="2400" b="1" dirty="0">
                <a:solidFill>
                  <a:schemeClr val="tx2">
                    <a:lumMod val="50000"/>
                  </a:schemeClr>
                </a:solidFill>
              </a:rPr>
            </a:br>
            <a:r>
              <a:rPr lang="en-US" sz="2400" b="1" dirty="0">
                <a:solidFill>
                  <a:schemeClr val="tx2">
                    <a:lumMod val="50000"/>
                  </a:schemeClr>
                </a:solidFill>
              </a:rPr>
              <a:t>Child care Institutions by number of children currently accommodated</a:t>
            </a:r>
            <a:endParaRPr lang="en-US" sz="2400" dirty="0">
              <a:solidFill>
                <a:schemeClr val="tx2">
                  <a:lumMod val="50000"/>
                </a:schemeClr>
              </a:solidFill>
            </a:endParaRPr>
          </a:p>
        </p:txBody>
      </p:sp>
      <p:sp>
        <p:nvSpPr>
          <p:cNvPr id="4" name="Slide Number Placeholder 3"/>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21</a:t>
            </a:fld>
            <a:endParaRPr lang="en-US">
              <a:solidFill>
                <a:prstClr val="black">
                  <a:tint val="75000"/>
                </a:prstClr>
              </a:solidFill>
              <a:latin typeface="Calibri"/>
            </a:endParaRPr>
          </a:p>
        </p:txBody>
      </p:sp>
      <p:graphicFrame>
        <p:nvGraphicFramePr>
          <p:cNvPr id="5" name="Content Placeholder 4"/>
          <p:cNvGraphicFramePr>
            <a:graphicFrameLocks noGrp="1"/>
          </p:cNvGraphicFramePr>
          <p:nvPr>
            <p:ph idx="1"/>
            <p:extLst/>
          </p:nvPr>
        </p:nvGraphicFramePr>
        <p:xfrm>
          <a:off x="609600" y="1397002"/>
          <a:ext cx="10972800" cy="4728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21097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7600" y="62552"/>
            <a:ext cx="10261600" cy="914400"/>
          </a:xfrm>
        </p:spPr>
        <p:txBody>
          <a:bodyPr>
            <a:noAutofit/>
          </a:bodyPr>
          <a:lstStyle/>
          <a:p>
            <a:pPr algn="l"/>
            <a:r>
              <a:rPr lang="en-US" sz="2400" b="1" dirty="0">
                <a:solidFill>
                  <a:schemeClr val="tx2">
                    <a:lumMod val="75000"/>
                  </a:schemeClr>
                </a:solidFill>
              </a:rPr>
              <a:t>Table 4: </a:t>
            </a:r>
            <a:br>
              <a:rPr lang="en-US" sz="2400" b="1" dirty="0">
                <a:solidFill>
                  <a:schemeClr val="tx2">
                    <a:lumMod val="75000"/>
                  </a:schemeClr>
                </a:solidFill>
              </a:rPr>
            </a:br>
            <a:r>
              <a:rPr lang="en-US" sz="2400" b="1" dirty="0">
                <a:solidFill>
                  <a:schemeClr val="tx2">
                    <a:lumMod val="75000"/>
                  </a:schemeClr>
                </a:solidFill>
              </a:rPr>
              <a:t>Child care Institutions by number of children currently accommodated</a:t>
            </a:r>
          </a:p>
        </p:txBody>
      </p:sp>
      <p:graphicFrame>
        <p:nvGraphicFramePr>
          <p:cNvPr id="3" name="Table 2"/>
          <p:cNvGraphicFramePr>
            <a:graphicFrameLocks noGrp="1"/>
          </p:cNvGraphicFramePr>
          <p:nvPr>
            <p:extLst>
              <p:ext uri="{D42A27DB-BD31-4B8C-83A1-F6EECF244321}">
                <p14:modId xmlns:p14="http://schemas.microsoft.com/office/powerpoint/2010/main" val="1920082845"/>
              </p:ext>
            </p:extLst>
          </p:nvPr>
        </p:nvGraphicFramePr>
        <p:xfrm>
          <a:off x="1227813" y="976953"/>
          <a:ext cx="10607043" cy="5157035"/>
        </p:xfrm>
        <a:graphic>
          <a:graphicData uri="http://schemas.openxmlformats.org/drawingml/2006/table">
            <a:tbl>
              <a:tblPr>
                <a:tableStyleId>{BC89EF96-8CEA-46FF-86C4-4CE0E7609802}</a:tableStyleId>
              </a:tblPr>
              <a:tblGrid>
                <a:gridCol w="3135373">
                  <a:extLst>
                    <a:ext uri="{9D8B030D-6E8A-4147-A177-3AD203B41FA5}">
                      <a16:colId xmlns:a16="http://schemas.microsoft.com/office/drawing/2014/main" val="20000"/>
                    </a:ext>
                  </a:extLst>
                </a:gridCol>
                <a:gridCol w="906027">
                  <a:extLst>
                    <a:ext uri="{9D8B030D-6E8A-4147-A177-3AD203B41FA5}">
                      <a16:colId xmlns:a16="http://schemas.microsoft.com/office/drawing/2014/main" val="20001"/>
                    </a:ext>
                  </a:extLst>
                </a:gridCol>
                <a:gridCol w="906027">
                  <a:extLst>
                    <a:ext uri="{9D8B030D-6E8A-4147-A177-3AD203B41FA5}">
                      <a16:colId xmlns:a16="http://schemas.microsoft.com/office/drawing/2014/main" val="20002"/>
                    </a:ext>
                  </a:extLst>
                </a:gridCol>
                <a:gridCol w="906027">
                  <a:extLst>
                    <a:ext uri="{9D8B030D-6E8A-4147-A177-3AD203B41FA5}">
                      <a16:colId xmlns:a16="http://schemas.microsoft.com/office/drawing/2014/main" val="20003"/>
                    </a:ext>
                  </a:extLst>
                </a:gridCol>
                <a:gridCol w="908125">
                  <a:extLst>
                    <a:ext uri="{9D8B030D-6E8A-4147-A177-3AD203B41FA5}">
                      <a16:colId xmlns:a16="http://schemas.microsoft.com/office/drawing/2014/main" val="20004"/>
                    </a:ext>
                  </a:extLst>
                </a:gridCol>
                <a:gridCol w="906027">
                  <a:extLst>
                    <a:ext uri="{9D8B030D-6E8A-4147-A177-3AD203B41FA5}">
                      <a16:colId xmlns:a16="http://schemas.microsoft.com/office/drawing/2014/main" val="20005"/>
                    </a:ext>
                  </a:extLst>
                </a:gridCol>
                <a:gridCol w="906027">
                  <a:extLst>
                    <a:ext uri="{9D8B030D-6E8A-4147-A177-3AD203B41FA5}">
                      <a16:colId xmlns:a16="http://schemas.microsoft.com/office/drawing/2014/main" val="20006"/>
                    </a:ext>
                  </a:extLst>
                </a:gridCol>
                <a:gridCol w="1017191">
                  <a:extLst>
                    <a:ext uri="{9D8B030D-6E8A-4147-A177-3AD203B41FA5}">
                      <a16:colId xmlns:a16="http://schemas.microsoft.com/office/drawing/2014/main" val="20007"/>
                    </a:ext>
                  </a:extLst>
                </a:gridCol>
                <a:gridCol w="1016219">
                  <a:extLst>
                    <a:ext uri="{9D8B030D-6E8A-4147-A177-3AD203B41FA5}">
                      <a16:colId xmlns:a16="http://schemas.microsoft.com/office/drawing/2014/main" val="20008"/>
                    </a:ext>
                  </a:extLst>
                </a:gridCol>
              </a:tblGrid>
              <a:tr h="715372">
                <a:tc>
                  <a:txBody>
                    <a:bodyPr/>
                    <a:lstStyle/>
                    <a:p>
                      <a:pPr marL="0" marR="0" algn="ctr">
                        <a:lnSpc>
                          <a:spcPct val="150000"/>
                        </a:lnSpc>
                        <a:spcBef>
                          <a:spcPts val="0"/>
                        </a:spcBef>
                        <a:spcAft>
                          <a:spcPts val="0"/>
                        </a:spcAft>
                      </a:pPr>
                      <a:r>
                        <a:rPr lang="en-US" sz="1900" b="1" dirty="0">
                          <a:solidFill>
                            <a:schemeClr val="tx2">
                              <a:lumMod val="50000"/>
                            </a:schemeClr>
                          </a:solidFill>
                        </a:rPr>
                        <a:t>Type of institution</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50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50000"/>
                        </a:lnSpc>
                        <a:spcBef>
                          <a:spcPts val="0"/>
                        </a:spcBef>
                        <a:spcAft>
                          <a:spcPts val="0"/>
                        </a:spcAft>
                      </a:pPr>
                      <a:r>
                        <a:rPr lang="en-US" sz="1900" b="1" dirty="0">
                          <a:solidFill>
                            <a:schemeClr val="tx2">
                              <a:lumMod val="50000"/>
                            </a:schemeClr>
                          </a:solidFill>
                        </a:rPr>
                        <a:t>0-19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50000"/>
                        </a:lnSpc>
                        <a:spcBef>
                          <a:spcPts val="0"/>
                        </a:spcBef>
                        <a:spcAft>
                          <a:spcPts val="0"/>
                        </a:spcAft>
                      </a:pPr>
                      <a:r>
                        <a:rPr lang="en-US" sz="1900" b="1" dirty="0">
                          <a:solidFill>
                            <a:schemeClr val="tx2">
                              <a:lumMod val="50000"/>
                            </a:schemeClr>
                          </a:solidFill>
                        </a:rPr>
                        <a:t>20-39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50000"/>
                        </a:lnSpc>
                        <a:spcBef>
                          <a:spcPts val="0"/>
                        </a:spcBef>
                        <a:spcAft>
                          <a:spcPts val="0"/>
                        </a:spcAft>
                      </a:pPr>
                      <a:r>
                        <a:rPr lang="en-US" sz="1900" b="1" dirty="0">
                          <a:solidFill>
                            <a:schemeClr val="tx2">
                              <a:lumMod val="50000"/>
                            </a:schemeClr>
                          </a:solidFill>
                        </a:rPr>
                        <a:t>40-59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50000"/>
                        </a:lnSpc>
                        <a:spcBef>
                          <a:spcPts val="0"/>
                        </a:spcBef>
                        <a:spcAft>
                          <a:spcPts val="0"/>
                        </a:spcAft>
                      </a:pPr>
                      <a:r>
                        <a:rPr lang="en-US" sz="1900" b="1" dirty="0">
                          <a:solidFill>
                            <a:schemeClr val="tx2">
                              <a:lumMod val="50000"/>
                            </a:schemeClr>
                          </a:solidFill>
                        </a:rPr>
                        <a:t>60-79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50000"/>
                        </a:lnSpc>
                        <a:spcBef>
                          <a:spcPts val="0"/>
                        </a:spcBef>
                        <a:spcAft>
                          <a:spcPts val="0"/>
                        </a:spcAft>
                      </a:pPr>
                      <a:r>
                        <a:rPr lang="en-US" sz="1900" b="1" dirty="0">
                          <a:solidFill>
                            <a:schemeClr val="tx2">
                              <a:lumMod val="50000"/>
                            </a:schemeClr>
                          </a:solidFill>
                        </a:rPr>
                        <a:t>80-99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50000"/>
                        </a:lnSpc>
                        <a:spcBef>
                          <a:spcPts val="0"/>
                        </a:spcBef>
                        <a:spcAft>
                          <a:spcPts val="0"/>
                        </a:spcAft>
                      </a:pPr>
                      <a:r>
                        <a:rPr lang="en-US" sz="1900" b="1" dirty="0">
                          <a:solidFill>
                            <a:schemeClr val="tx2">
                              <a:lumMod val="50000"/>
                            </a:schemeClr>
                          </a:solidFill>
                        </a:rPr>
                        <a:t>100-149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0000"/>
                        </a:lnSpc>
                        <a:spcBef>
                          <a:spcPts val="0"/>
                        </a:spcBef>
                        <a:spcAft>
                          <a:spcPts val="0"/>
                        </a:spcAft>
                      </a:pPr>
                      <a:r>
                        <a:rPr lang="en-US" sz="1900" b="1" dirty="0">
                          <a:solidFill>
                            <a:schemeClr val="tx2">
                              <a:lumMod val="50000"/>
                            </a:schemeClr>
                          </a:solidFill>
                        </a:rPr>
                        <a:t>150 and more</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426720">
                <a:tc>
                  <a:txBody>
                    <a:bodyPr/>
                    <a:lstStyle/>
                    <a:p>
                      <a:pPr marL="0" marR="0" algn="l">
                        <a:lnSpc>
                          <a:spcPct val="150000"/>
                        </a:lnSpc>
                        <a:spcBef>
                          <a:spcPts val="0"/>
                        </a:spcBef>
                        <a:spcAft>
                          <a:spcPts val="0"/>
                        </a:spcAft>
                      </a:pPr>
                      <a:r>
                        <a:rPr lang="en-US" sz="1900" dirty="0">
                          <a:solidFill>
                            <a:schemeClr val="tx2">
                              <a:lumMod val="50000"/>
                            </a:schemeClr>
                          </a:solidFill>
                        </a:rPr>
                        <a:t>Remand home</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10</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426720">
                <a:tc>
                  <a:txBody>
                    <a:bodyPr/>
                    <a:lstStyle/>
                    <a:p>
                      <a:pPr marL="0" marR="0" algn="l">
                        <a:lnSpc>
                          <a:spcPct val="150000"/>
                        </a:lnSpc>
                        <a:spcBef>
                          <a:spcPts val="0"/>
                        </a:spcBef>
                        <a:spcAft>
                          <a:spcPts val="0"/>
                        </a:spcAft>
                      </a:pPr>
                      <a:r>
                        <a:rPr lang="en-US" sz="1900" dirty="0">
                          <a:solidFill>
                            <a:schemeClr val="tx2">
                              <a:lumMod val="50000"/>
                            </a:schemeClr>
                          </a:solidFill>
                        </a:rPr>
                        <a:t>Safe house</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2"/>
                  </a:ext>
                </a:extLst>
              </a:tr>
              <a:tr h="426720">
                <a:tc>
                  <a:txBody>
                    <a:bodyPr/>
                    <a:lstStyle/>
                    <a:p>
                      <a:pPr marL="0" marR="0" algn="l">
                        <a:lnSpc>
                          <a:spcPct val="150000"/>
                        </a:lnSpc>
                        <a:spcBef>
                          <a:spcPts val="0"/>
                        </a:spcBef>
                        <a:spcAft>
                          <a:spcPts val="0"/>
                        </a:spcAft>
                      </a:pPr>
                      <a:r>
                        <a:rPr lang="en-US" sz="1900" dirty="0">
                          <a:solidFill>
                            <a:schemeClr val="tx2">
                              <a:lumMod val="50000"/>
                            </a:schemeClr>
                          </a:solidFill>
                        </a:rPr>
                        <a:t>Certified school</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2</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2</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426720">
                <a:tc>
                  <a:txBody>
                    <a:bodyPr/>
                    <a:lstStyle/>
                    <a:p>
                      <a:pPr marL="0" marR="0" algn="l">
                        <a:lnSpc>
                          <a:spcPct val="150000"/>
                        </a:lnSpc>
                        <a:spcBef>
                          <a:spcPts val="0"/>
                        </a:spcBef>
                        <a:spcAft>
                          <a:spcPts val="0"/>
                        </a:spcAft>
                      </a:pPr>
                      <a:r>
                        <a:rPr lang="en-US" sz="1900" dirty="0">
                          <a:solidFill>
                            <a:schemeClr val="tx2">
                              <a:lumMod val="50000"/>
                            </a:schemeClr>
                          </a:solidFill>
                        </a:rPr>
                        <a:t>Approved school</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426720">
                <a:tc>
                  <a:txBody>
                    <a:bodyPr/>
                    <a:lstStyle/>
                    <a:p>
                      <a:pPr marL="0" marR="0" algn="l">
                        <a:lnSpc>
                          <a:spcPct val="150000"/>
                        </a:lnSpc>
                        <a:spcBef>
                          <a:spcPts val="0"/>
                        </a:spcBef>
                        <a:spcAft>
                          <a:spcPts val="0"/>
                        </a:spcAft>
                      </a:pPr>
                      <a:r>
                        <a:rPr lang="en-US" sz="1900" dirty="0">
                          <a:solidFill>
                            <a:schemeClr val="tx2">
                              <a:lumMod val="50000"/>
                            </a:schemeClr>
                          </a:solidFill>
                        </a:rPr>
                        <a:t>State receiving home</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7</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r h="426720">
                <a:tc>
                  <a:txBody>
                    <a:bodyPr/>
                    <a:lstStyle/>
                    <a:p>
                      <a:pPr marL="0" marR="0" algn="l">
                        <a:lnSpc>
                          <a:spcPct val="150000"/>
                        </a:lnSpc>
                        <a:spcBef>
                          <a:spcPts val="0"/>
                        </a:spcBef>
                        <a:spcAft>
                          <a:spcPts val="0"/>
                        </a:spcAft>
                      </a:pPr>
                      <a:r>
                        <a:rPr lang="en-US" sz="1900" dirty="0">
                          <a:solidFill>
                            <a:schemeClr val="tx2">
                              <a:lumMod val="50000"/>
                            </a:schemeClr>
                          </a:solidFill>
                        </a:rPr>
                        <a:t>Detention home</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6"/>
                  </a:ext>
                </a:extLst>
              </a:tr>
              <a:tr h="601183">
                <a:tc>
                  <a:txBody>
                    <a:bodyPr/>
                    <a:lstStyle/>
                    <a:p>
                      <a:pPr marL="0" marR="0" algn="l">
                        <a:lnSpc>
                          <a:spcPct val="100000"/>
                        </a:lnSpc>
                        <a:spcBef>
                          <a:spcPts val="0"/>
                        </a:spcBef>
                        <a:spcAft>
                          <a:spcPts val="0"/>
                        </a:spcAft>
                      </a:pPr>
                      <a:r>
                        <a:rPr lang="en-US" sz="1900" dirty="0">
                          <a:solidFill>
                            <a:schemeClr val="tx2">
                              <a:lumMod val="50000"/>
                            </a:schemeClr>
                          </a:solidFill>
                        </a:rPr>
                        <a:t>Training and counseling center</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7"/>
                  </a:ext>
                </a:extLst>
              </a:tr>
              <a:tr h="426720">
                <a:tc>
                  <a:txBody>
                    <a:bodyPr/>
                    <a:lstStyle/>
                    <a:p>
                      <a:pPr marL="0" marR="0" algn="l">
                        <a:lnSpc>
                          <a:spcPct val="150000"/>
                        </a:lnSpc>
                        <a:spcBef>
                          <a:spcPts val="0"/>
                        </a:spcBef>
                        <a:spcAft>
                          <a:spcPts val="0"/>
                        </a:spcAft>
                      </a:pPr>
                      <a:r>
                        <a:rPr lang="en-US" sz="1900">
                          <a:solidFill>
                            <a:schemeClr val="tx2">
                              <a:lumMod val="50000"/>
                            </a:schemeClr>
                          </a:solidFill>
                        </a:rPr>
                        <a:t>Voluntary children home</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331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130</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146</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33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7</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2</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8"/>
                  </a:ext>
                </a:extLst>
              </a:tr>
              <a:tr h="426720">
                <a:tc>
                  <a:txBody>
                    <a:bodyPr/>
                    <a:lstStyle/>
                    <a:p>
                      <a:pPr marL="0" marR="0" algn="l">
                        <a:lnSpc>
                          <a:spcPct val="150000"/>
                        </a:lnSpc>
                        <a:spcBef>
                          <a:spcPts val="0"/>
                        </a:spcBef>
                        <a:spcAft>
                          <a:spcPts val="0"/>
                        </a:spcAft>
                      </a:pPr>
                      <a:r>
                        <a:rPr lang="en-US" sz="1900" dirty="0">
                          <a:solidFill>
                            <a:schemeClr val="tx2">
                              <a:lumMod val="50000"/>
                            </a:schemeClr>
                          </a:solidFill>
                        </a:rPr>
                        <a:t>Other*</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6</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9"/>
                  </a:ext>
                </a:extLst>
              </a:tr>
              <a:tr h="426720">
                <a:tc>
                  <a:txBody>
                    <a:bodyPr/>
                    <a:lstStyle/>
                    <a:p>
                      <a:pPr marL="0" marR="0" algn="l">
                        <a:lnSpc>
                          <a:spcPct val="150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b="1" dirty="0">
                          <a:solidFill>
                            <a:schemeClr val="tx2">
                              <a:lumMod val="50000"/>
                            </a:schemeClr>
                          </a:solidFill>
                        </a:rPr>
                        <a:t>150</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b="1" dirty="0">
                          <a:solidFill>
                            <a:schemeClr val="tx2">
                              <a:lumMod val="50000"/>
                            </a:schemeClr>
                          </a:solidFill>
                        </a:rPr>
                        <a:t>164</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b="1" dirty="0">
                          <a:solidFill>
                            <a:schemeClr val="tx2">
                              <a:lumMod val="50000"/>
                            </a:schemeClr>
                          </a:solidFill>
                        </a:rPr>
                        <a:t>38</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b="1" dirty="0">
                          <a:solidFill>
                            <a:schemeClr val="tx2">
                              <a:lumMod val="50000"/>
                            </a:schemeClr>
                          </a:solidFill>
                        </a:rPr>
                        <a:t>8</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b="1" dirty="0">
                          <a:solidFill>
                            <a:schemeClr val="tx2">
                              <a:lumMod val="50000"/>
                            </a:schemeClr>
                          </a:solidFill>
                        </a:rPr>
                        <a:t>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b="1" dirty="0">
                          <a:solidFill>
                            <a:schemeClr val="tx2">
                              <a:lumMod val="50000"/>
                            </a:schemeClr>
                          </a:solidFill>
                        </a:rPr>
                        <a:t>8</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50000"/>
                        </a:lnSpc>
                        <a:spcBef>
                          <a:spcPts val="0"/>
                        </a:spcBef>
                        <a:spcAft>
                          <a:spcPts val="0"/>
                        </a:spcAft>
                      </a:pPr>
                      <a:r>
                        <a:rPr lang="en-US" sz="1900" b="1" dirty="0">
                          <a:solidFill>
                            <a:schemeClr val="tx2">
                              <a:lumMod val="50000"/>
                            </a:schemeClr>
                          </a:solidFill>
                        </a:rPr>
                        <a:t>2</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0"/>
                  </a:ext>
                </a:extLst>
              </a:tr>
            </a:tbl>
          </a:graphicData>
        </a:graphic>
      </p:graphicFrame>
      <p:sp>
        <p:nvSpPr>
          <p:cNvPr id="5" name="Title 1"/>
          <p:cNvSpPr txBox="1">
            <a:spLocks/>
          </p:cNvSpPr>
          <p:nvPr/>
        </p:nvSpPr>
        <p:spPr>
          <a:xfrm>
            <a:off x="1227811" y="6324600"/>
            <a:ext cx="10566400" cy="304800"/>
          </a:xfrm>
          <a:prstGeom prst="rect">
            <a:avLst/>
          </a:prstGeom>
        </p:spPr>
        <p:txBody>
          <a:bodyPr vert="horz" lIns="121920" tIns="60960" rIns="121920" bIns="60960" rtlCol="0" anchor="ctr">
            <a:noAutofit/>
          </a:bodyPr>
          <a:lstStyle/>
          <a:p>
            <a:pPr defTabSz="1219170">
              <a:lnSpc>
                <a:spcPct val="107000"/>
              </a:lnSpc>
            </a:pPr>
            <a:r>
              <a:rPr lang="en-US" sz="1600" b="1" dirty="0">
                <a:solidFill>
                  <a:prstClr val="black">
                    <a:lumMod val="85000"/>
                    <a:lumOff val="15000"/>
                  </a:prstClr>
                </a:solidFill>
                <a:latin typeface="Calibri"/>
              </a:rPr>
              <a:t>*Child development centers temporarily functioned under provincial departments of Probation and Child Care Services</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22</a:t>
            </a:fld>
            <a:endParaRPr lang="en-US">
              <a:solidFill>
                <a:prstClr val="black">
                  <a:tint val="75000"/>
                </a:prstClr>
              </a:solidFill>
              <a:latin typeface="Calibri"/>
            </a:endParaRPr>
          </a:p>
        </p:txBody>
      </p:sp>
    </p:spTree>
    <p:extLst>
      <p:ext uri="{BB962C8B-B14F-4D97-AF65-F5344CB8AC3E}">
        <p14:creationId xmlns:p14="http://schemas.microsoft.com/office/powerpoint/2010/main" val="38113312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9400"/>
            <a:ext cx="11277600" cy="914400"/>
          </a:xfrm>
        </p:spPr>
        <p:txBody>
          <a:bodyPr>
            <a:noAutofit/>
          </a:bodyPr>
          <a:lstStyle/>
          <a:p>
            <a:pPr algn="l"/>
            <a:r>
              <a:rPr lang="en-US" sz="2400" b="1" dirty="0">
                <a:solidFill>
                  <a:schemeClr val="tx2">
                    <a:lumMod val="75000"/>
                  </a:schemeClr>
                </a:solidFill>
              </a:rPr>
              <a:t>Table 5: </a:t>
            </a:r>
            <a:br>
              <a:rPr lang="en-US" sz="2400" b="1" dirty="0">
                <a:solidFill>
                  <a:schemeClr val="tx2">
                    <a:lumMod val="75000"/>
                  </a:schemeClr>
                </a:solidFill>
              </a:rPr>
            </a:br>
            <a:r>
              <a:rPr lang="en-US" sz="2400" b="1" dirty="0">
                <a:solidFill>
                  <a:schemeClr val="tx2">
                    <a:lumMod val="75000"/>
                  </a:schemeClr>
                </a:solidFill>
              </a:rPr>
              <a:t>Child Care Institutions accommodating excess number of children by type of institution  </a:t>
            </a:r>
          </a:p>
        </p:txBody>
      </p:sp>
      <p:graphicFrame>
        <p:nvGraphicFramePr>
          <p:cNvPr id="3" name="Table 2"/>
          <p:cNvGraphicFramePr>
            <a:graphicFrameLocks noGrp="1"/>
          </p:cNvGraphicFramePr>
          <p:nvPr>
            <p:extLst>
              <p:ext uri="{D42A27DB-BD31-4B8C-83A1-F6EECF244321}">
                <p14:modId xmlns:p14="http://schemas.microsoft.com/office/powerpoint/2010/main" val="3342696311"/>
              </p:ext>
            </p:extLst>
          </p:nvPr>
        </p:nvGraphicFramePr>
        <p:xfrm>
          <a:off x="1016000" y="1092201"/>
          <a:ext cx="9631680" cy="5374563"/>
        </p:xfrm>
        <a:graphic>
          <a:graphicData uri="http://schemas.openxmlformats.org/drawingml/2006/table">
            <a:tbl>
              <a:tblPr>
                <a:tableStyleId>{BC89EF96-8CEA-46FF-86C4-4CE0E7609802}</a:tableStyleId>
              </a:tblPr>
              <a:tblGrid>
                <a:gridCol w="31496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2780333">
                  <a:extLst>
                    <a:ext uri="{9D8B030D-6E8A-4147-A177-3AD203B41FA5}">
                      <a16:colId xmlns:a16="http://schemas.microsoft.com/office/drawing/2014/main" val="20002"/>
                    </a:ext>
                  </a:extLst>
                </a:gridCol>
                <a:gridCol w="1771347">
                  <a:extLst>
                    <a:ext uri="{9D8B030D-6E8A-4147-A177-3AD203B41FA5}">
                      <a16:colId xmlns:a16="http://schemas.microsoft.com/office/drawing/2014/main" val="20003"/>
                    </a:ext>
                  </a:extLst>
                </a:gridCol>
              </a:tblGrid>
              <a:tr h="518235">
                <a:tc rowSpan="2">
                  <a:txBody>
                    <a:bodyPr/>
                    <a:lstStyle/>
                    <a:p>
                      <a:pPr marL="0" marR="0" algn="ctr">
                        <a:lnSpc>
                          <a:spcPct val="150000"/>
                        </a:lnSpc>
                        <a:spcBef>
                          <a:spcPts val="0"/>
                        </a:spcBef>
                        <a:spcAft>
                          <a:spcPts val="0"/>
                        </a:spcAft>
                      </a:pPr>
                      <a:r>
                        <a:rPr lang="en-US" sz="2100" b="1" dirty="0">
                          <a:solidFill>
                            <a:schemeClr val="tx2">
                              <a:lumMod val="50000"/>
                            </a:schemeClr>
                          </a:solidFill>
                        </a:rPr>
                        <a:t>Type of Institution</a:t>
                      </a:r>
                      <a:endParaRPr lang="en-US" sz="2100" b="1" dirty="0">
                        <a:solidFill>
                          <a:schemeClr val="tx2">
                            <a:lumMod val="50000"/>
                          </a:schemeClr>
                        </a:solidFill>
                        <a:latin typeface="Calibri"/>
                        <a:ea typeface="Calibri"/>
                        <a:cs typeface="Iskoola Pota"/>
                      </a:endParaRPr>
                    </a:p>
                  </a:txBody>
                  <a:tcPr marT="0" marB="0" anchor="ctr"/>
                </a:tc>
                <a:tc rowSpan="2">
                  <a:txBody>
                    <a:bodyPr/>
                    <a:lstStyle/>
                    <a:p>
                      <a:pPr marL="0" marR="0" algn="ctr">
                        <a:lnSpc>
                          <a:spcPct val="150000"/>
                        </a:lnSpc>
                        <a:spcBef>
                          <a:spcPts val="0"/>
                        </a:spcBef>
                        <a:spcAft>
                          <a:spcPts val="0"/>
                        </a:spcAft>
                      </a:pPr>
                      <a:r>
                        <a:rPr lang="en-US" sz="2100" b="1" dirty="0">
                          <a:solidFill>
                            <a:schemeClr val="tx2">
                              <a:lumMod val="50000"/>
                            </a:schemeClr>
                          </a:solidFill>
                        </a:rPr>
                        <a:t>Total number of institutions</a:t>
                      </a:r>
                      <a:endParaRPr lang="en-US" sz="2100" b="1" dirty="0">
                        <a:solidFill>
                          <a:schemeClr val="tx2">
                            <a:lumMod val="50000"/>
                          </a:schemeClr>
                        </a:solidFill>
                        <a:latin typeface="Calibri"/>
                        <a:ea typeface="Calibri"/>
                        <a:cs typeface="Iskoola Pota"/>
                      </a:endParaRPr>
                    </a:p>
                  </a:txBody>
                  <a:tcPr marT="0" marB="0" anchor="ctr"/>
                </a:tc>
                <a:tc gridSpan="2">
                  <a:txBody>
                    <a:bodyPr/>
                    <a:lstStyle/>
                    <a:p>
                      <a:pPr marL="0" marR="0" algn="ctr">
                        <a:lnSpc>
                          <a:spcPct val="150000"/>
                        </a:lnSpc>
                        <a:spcBef>
                          <a:spcPts val="0"/>
                        </a:spcBef>
                        <a:spcAft>
                          <a:spcPts val="0"/>
                        </a:spcAft>
                      </a:pPr>
                      <a:r>
                        <a:rPr lang="en-US" sz="2100" b="1" dirty="0">
                          <a:solidFill>
                            <a:schemeClr val="tx2">
                              <a:lumMod val="50000"/>
                            </a:schemeClr>
                          </a:solidFill>
                        </a:rPr>
                        <a:t>Accommodating excess no. of children</a:t>
                      </a:r>
                      <a:endParaRPr lang="en-US" sz="2100" b="1" dirty="0">
                        <a:solidFill>
                          <a:schemeClr val="tx2">
                            <a:lumMod val="50000"/>
                          </a:schemeClr>
                        </a:solidFill>
                        <a:latin typeface="Calibri"/>
                        <a:ea typeface="Calibri"/>
                        <a:cs typeface="Iskoola Pota"/>
                      </a:endParaRPr>
                    </a:p>
                  </a:txBody>
                  <a:tcPr marT="0" marB="0" anchor="ctr"/>
                </a:tc>
                <a:tc hMerge="1">
                  <a:txBody>
                    <a:bodyPr/>
                    <a:lstStyle/>
                    <a:p>
                      <a:endParaRPr lang="en-US"/>
                    </a:p>
                  </a:txBody>
                  <a:tcPr/>
                </a:tc>
                <a:extLst>
                  <a:ext uri="{0D108BD9-81ED-4DB2-BD59-A6C34878D82A}">
                    <a16:rowId xmlns:a16="http://schemas.microsoft.com/office/drawing/2014/main" val="10000"/>
                  </a:ext>
                </a:extLst>
              </a:tr>
              <a:tr h="436728">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US" sz="2100" b="1" dirty="0">
                          <a:solidFill>
                            <a:schemeClr val="tx2">
                              <a:lumMod val="50000"/>
                            </a:schemeClr>
                          </a:solidFill>
                        </a:rPr>
                        <a:t>No. of institutions</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50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426720">
                <a:tc>
                  <a:txBody>
                    <a:bodyPr/>
                    <a:lstStyle/>
                    <a:p>
                      <a:pPr marL="0" marR="0">
                        <a:lnSpc>
                          <a:spcPct val="150000"/>
                        </a:lnSpc>
                        <a:spcBef>
                          <a:spcPts val="0"/>
                        </a:spcBef>
                        <a:spcAft>
                          <a:spcPts val="0"/>
                        </a:spcAft>
                      </a:pPr>
                      <a:r>
                        <a:rPr lang="en-US" sz="1900" dirty="0">
                          <a:solidFill>
                            <a:schemeClr val="tx2">
                              <a:lumMod val="50000"/>
                            </a:schemeClr>
                          </a:solidFill>
                        </a:rPr>
                        <a:t>Remand home</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14</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a:solidFill>
                            <a:schemeClr val="tx2">
                              <a:lumMod val="50000"/>
                            </a:schemeClr>
                          </a:solidFill>
                        </a:rPr>
                        <a:t>3</a:t>
                      </a:r>
                      <a:endParaRPr lang="en-US" sz="1900" b="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a:solidFill>
                            <a:schemeClr val="tx2">
                              <a:lumMod val="50000"/>
                            </a:schemeClr>
                          </a:solidFill>
                        </a:rPr>
                        <a:t>21.4</a:t>
                      </a:r>
                      <a:endParaRPr lang="en-US" sz="1900" b="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02"/>
                  </a:ext>
                </a:extLst>
              </a:tr>
              <a:tr h="426720">
                <a:tc>
                  <a:txBody>
                    <a:bodyPr/>
                    <a:lstStyle/>
                    <a:p>
                      <a:pPr marL="0" marR="0">
                        <a:lnSpc>
                          <a:spcPct val="150000"/>
                        </a:lnSpc>
                        <a:spcBef>
                          <a:spcPts val="0"/>
                        </a:spcBef>
                        <a:spcAft>
                          <a:spcPts val="0"/>
                        </a:spcAft>
                      </a:pPr>
                      <a:r>
                        <a:rPr lang="en-US" sz="1900" dirty="0">
                          <a:solidFill>
                            <a:schemeClr val="tx2">
                              <a:lumMod val="50000"/>
                            </a:schemeClr>
                          </a:solidFill>
                        </a:rPr>
                        <a:t>Safe house</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4</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03"/>
                  </a:ext>
                </a:extLst>
              </a:tr>
              <a:tr h="426720">
                <a:tc>
                  <a:txBody>
                    <a:bodyPr/>
                    <a:lstStyle/>
                    <a:p>
                      <a:pPr marL="0" marR="0">
                        <a:lnSpc>
                          <a:spcPct val="150000"/>
                        </a:lnSpc>
                        <a:spcBef>
                          <a:spcPts val="0"/>
                        </a:spcBef>
                        <a:spcAft>
                          <a:spcPts val="0"/>
                        </a:spcAft>
                      </a:pPr>
                      <a:r>
                        <a:rPr lang="en-US" sz="1900" dirty="0">
                          <a:solidFill>
                            <a:schemeClr val="tx2">
                              <a:lumMod val="50000"/>
                            </a:schemeClr>
                          </a:solidFill>
                        </a:rPr>
                        <a:t>Certified school</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9</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a:solidFill>
                            <a:schemeClr val="tx2">
                              <a:lumMod val="50000"/>
                            </a:schemeClr>
                          </a:solidFill>
                        </a:rPr>
                        <a:t>11.1</a:t>
                      </a:r>
                      <a:endParaRPr lang="en-US" sz="1900" b="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04"/>
                  </a:ext>
                </a:extLst>
              </a:tr>
              <a:tr h="426720">
                <a:tc>
                  <a:txBody>
                    <a:bodyPr/>
                    <a:lstStyle/>
                    <a:p>
                      <a:pPr marL="0" marR="0">
                        <a:lnSpc>
                          <a:spcPct val="150000"/>
                        </a:lnSpc>
                        <a:spcBef>
                          <a:spcPts val="0"/>
                        </a:spcBef>
                        <a:spcAft>
                          <a:spcPts val="0"/>
                        </a:spcAft>
                      </a:pPr>
                      <a:r>
                        <a:rPr lang="en-US" sz="1900" dirty="0">
                          <a:solidFill>
                            <a:schemeClr val="tx2">
                              <a:lumMod val="50000"/>
                            </a:schemeClr>
                          </a:solidFill>
                        </a:rPr>
                        <a:t>Approved school</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a:t>
                      </a:r>
                      <a:endParaRPr lang="en-US" sz="1900" b="0" dirty="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05"/>
                  </a:ext>
                </a:extLst>
              </a:tr>
              <a:tr h="426720">
                <a:tc>
                  <a:txBody>
                    <a:bodyPr/>
                    <a:lstStyle/>
                    <a:p>
                      <a:pPr marL="0" marR="0">
                        <a:lnSpc>
                          <a:spcPct val="150000"/>
                        </a:lnSpc>
                        <a:spcBef>
                          <a:spcPts val="0"/>
                        </a:spcBef>
                        <a:spcAft>
                          <a:spcPts val="0"/>
                        </a:spcAft>
                      </a:pPr>
                      <a:r>
                        <a:rPr lang="en-US" sz="1900" dirty="0">
                          <a:solidFill>
                            <a:schemeClr val="tx2">
                              <a:lumMod val="50000"/>
                            </a:schemeClr>
                          </a:solidFill>
                        </a:rPr>
                        <a:t>State receiving home</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9</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2</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22.2</a:t>
                      </a:r>
                      <a:endParaRPr lang="en-US" sz="1900" b="0" dirty="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06"/>
                  </a:ext>
                </a:extLst>
              </a:tr>
              <a:tr h="426720">
                <a:tc>
                  <a:txBody>
                    <a:bodyPr/>
                    <a:lstStyle/>
                    <a:p>
                      <a:pPr marL="0" marR="0">
                        <a:lnSpc>
                          <a:spcPct val="150000"/>
                        </a:lnSpc>
                        <a:spcBef>
                          <a:spcPts val="0"/>
                        </a:spcBef>
                        <a:spcAft>
                          <a:spcPts val="0"/>
                        </a:spcAft>
                      </a:pPr>
                      <a:r>
                        <a:rPr lang="en-US" sz="1900" dirty="0">
                          <a:solidFill>
                            <a:schemeClr val="tx2">
                              <a:lumMod val="50000"/>
                            </a:schemeClr>
                          </a:solidFill>
                        </a:rPr>
                        <a:t>Detention home</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a:solidFill>
                            <a:schemeClr val="tx2">
                              <a:lumMod val="50000"/>
                            </a:schemeClr>
                          </a:solidFill>
                        </a:rPr>
                        <a:t>1</a:t>
                      </a:r>
                      <a:endParaRPr lang="en-US" sz="1900" b="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100.0</a:t>
                      </a:r>
                      <a:endParaRPr lang="en-US" sz="1900" b="0" dirty="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07"/>
                  </a:ext>
                </a:extLst>
              </a:tr>
              <a:tr h="568691">
                <a:tc>
                  <a:txBody>
                    <a:bodyPr/>
                    <a:lstStyle/>
                    <a:p>
                      <a:pPr marL="0" marR="0">
                        <a:lnSpc>
                          <a:spcPct val="100000"/>
                        </a:lnSpc>
                        <a:spcBef>
                          <a:spcPts val="0"/>
                        </a:spcBef>
                        <a:spcAft>
                          <a:spcPts val="0"/>
                        </a:spcAft>
                      </a:pPr>
                      <a:r>
                        <a:rPr lang="en-US" sz="1900" dirty="0">
                          <a:solidFill>
                            <a:schemeClr val="tx2">
                              <a:lumMod val="50000"/>
                            </a:schemeClr>
                          </a:solidFill>
                        </a:rPr>
                        <a:t>Training and counseling center</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a:solidFill>
                            <a:schemeClr val="tx2">
                              <a:lumMod val="50000"/>
                            </a:schemeClr>
                          </a:solidFill>
                        </a:rPr>
                        <a:t>4</a:t>
                      </a:r>
                      <a:endParaRPr lang="en-US" sz="1900" b="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1</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25.0</a:t>
                      </a:r>
                      <a:endParaRPr lang="en-US" sz="1900" b="0" dirty="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08"/>
                  </a:ext>
                </a:extLst>
              </a:tr>
              <a:tr h="426720">
                <a:tc>
                  <a:txBody>
                    <a:bodyPr/>
                    <a:lstStyle/>
                    <a:p>
                      <a:pPr marL="0" marR="0">
                        <a:lnSpc>
                          <a:spcPct val="150000"/>
                        </a:lnSpc>
                        <a:spcBef>
                          <a:spcPts val="0"/>
                        </a:spcBef>
                        <a:spcAft>
                          <a:spcPts val="0"/>
                        </a:spcAft>
                      </a:pPr>
                      <a:r>
                        <a:rPr lang="en-US" sz="1900" dirty="0">
                          <a:solidFill>
                            <a:schemeClr val="tx2">
                              <a:lumMod val="50000"/>
                            </a:schemeClr>
                          </a:solidFill>
                        </a:rPr>
                        <a:t>Voluntary children home</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a:solidFill>
                            <a:schemeClr val="tx2">
                              <a:lumMod val="50000"/>
                            </a:schemeClr>
                          </a:solidFill>
                        </a:rPr>
                        <a:t>331</a:t>
                      </a:r>
                      <a:endParaRPr lang="en-US" sz="1900" b="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22</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6.6</a:t>
                      </a:r>
                      <a:endParaRPr lang="en-US" sz="1900" b="0" dirty="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09"/>
                  </a:ext>
                </a:extLst>
              </a:tr>
              <a:tr h="426720">
                <a:tc>
                  <a:txBody>
                    <a:bodyPr/>
                    <a:lstStyle/>
                    <a:p>
                      <a:pPr marL="0" marR="0">
                        <a:lnSpc>
                          <a:spcPct val="150000"/>
                        </a:lnSpc>
                        <a:spcBef>
                          <a:spcPts val="0"/>
                        </a:spcBef>
                        <a:spcAft>
                          <a:spcPts val="0"/>
                        </a:spcAft>
                      </a:pPr>
                      <a:r>
                        <a:rPr lang="en-US" sz="1900" dirty="0">
                          <a:solidFill>
                            <a:schemeClr val="tx2">
                              <a:lumMod val="50000"/>
                            </a:schemeClr>
                          </a:solidFill>
                        </a:rPr>
                        <a:t>Other*</a:t>
                      </a:r>
                      <a:endParaRPr lang="en-US" sz="1900" b="0"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a:solidFill>
                            <a:schemeClr val="tx2">
                              <a:lumMod val="50000"/>
                            </a:schemeClr>
                          </a:solidFill>
                        </a:rPr>
                        <a:t>6</a:t>
                      </a:r>
                      <a:endParaRPr lang="en-US" sz="1900" b="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a:solidFill>
                            <a:schemeClr val="tx2">
                              <a:lumMod val="50000"/>
                            </a:schemeClr>
                          </a:solidFill>
                        </a:rPr>
                        <a:t>3</a:t>
                      </a:r>
                      <a:endParaRPr lang="en-US" sz="1900" b="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dirty="0">
                          <a:solidFill>
                            <a:schemeClr val="tx2">
                              <a:lumMod val="50000"/>
                            </a:schemeClr>
                          </a:solidFill>
                        </a:rPr>
                        <a:t>50.0</a:t>
                      </a:r>
                      <a:endParaRPr lang="en-US" sz="1900" b="0" dirty="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10"/>
                  </a:ext>
                </a:extLst>
              </a:tr>
              <a:tr h="426720">
                <a:tc>
                  <a:txBody>
                    <a:bodyPr/>
                    <a:lstStyle/>
                    <a:p>
                      <a:pPr marL="0" marR="0">
                        <a:lnSpc>
                          <a:spcPct val="150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b="1" dirty="0">
                          <a:solidFill>
                            <a:schemeClr val="tx2">
                              <a:lumMod val="50000"/>
                            </a:schemeClr>
                          </a:solidFill>
                        </a:rPr>
                        <a:t>33</a:t>
                      </a:r>
                      <a:endParaRPr lang="en-US" sz="1900" b="1" dirty="0">
                        <a:solidFill>
                          <a:schemeClr val="tx2">
                            <a:lumMod val="50000"/>
                          </a:schemeClr>
                        </a:solidFill>
                        <a:latin typeface="Calibri"/>
                        <a:ea typeface="Calibri"/>
                        <a:cs typeface="Iskoola Pota"/>
                      </a:endParaRPr>
                    </a:p>
                  </a:txBody>
                  <a:tcPr marT="0" marB="0"/>
                </a:tc>
                <a:tc>
                  <a:txBody>
                    <a:bodyPr/>
                    <a:lstStyle/>
                    <a:p>
                      <a:pPr marL="0" marR="0" algn="r">
                        <a:lnSpc>
                          <a:spcPct val="150000"/>
                        </a:lnSpc>
                        <a:spcBef>
                          <a:spcPts val="0"/>
                        </a:spcBef>
                        <a:spcAft>
                          <a:spcPts val="0"/>
                        </a:spcAft>
                      </a:pPr>
                      <a:r>
                        <a:rPr lang="en-US" sz="1900" b="1" dirty="0">
                          <a:solidFill>
                            <a:schemeClr val="tx2">
                              <a:lumMod val="50000"/>
                            </a:schemeClr>
                          </a:solidFill>
                        </a:rPr>
                        <a:t>8.7</a:t>
                      </a:r>
                      <a:endParaRPr lang="en-US" sz="1900" b="1" dirty="0">
                        <a:solidFill>
                          <a:schemeClr val="tx2">
                            <a:lumMod val="50000"/>
                          </a:schemeClr>
                        </a:solidFill>
                        <a:latin typeface="Calibri"/>
                        <a:ea typeface="Calibri"/>
                        <a:cs typeface="Iskoola Pota"/>
                      </a:endParaRPr>
                    </a:p>
                  </a:txBody>
                  <a:tcPr marT="0" marB="0"/>
                </a:tc>
                <a:extLst>
                  <a:ext uri="{0D108BD9-81ED-4DB2-BD59-A6C34878D82A}">
                    <a16:rowId xmlns:a16="http://schemas.microsoft.com/office/drawing/2014/main" val="10011"/>
                  </a:ext>
                </a:extLst>
              </a:tr>
            </a:tbl>
          </a:graphicData>
        </a:graphic>
      </p:graphicFrame>
      <p:sp>
        <p:nvSpPr>
          <p:cNvPr id="5" name="Title 1"/>
          <p:cNvSpPr txBox="1">
            <a:spLocks/>
          </p:cNvSpPr>
          <p:nvPr/>
        </p:nvSpPr>
        <p:spPr>
          <a:xfrm>
            <a:off x="1016000" y="6553200"/>
            <a:ext cx="10464800" cy="304800"/>
          </a:xfrm>
          <a:prstGeom prst="rect">
            <a:avLst/>
          </a:prstGeom>
        </p:spPr>
        <p:txBody>
          <a:bodyPr vert="horz" lIns="121920" tIns="60960" rIns="121920" bIns="60960" rtlCol="0" anchor="ctr">
            <a:noAutofit/>
          </a:bodyPr>
          <a:lstStyle/>
          <a:p>
            <a:pPr defTabSz="1219170">
              <a:lnSpc>
                <a:spcPct val="107000"/>
              </a:lnSpc>
            </a:pPr>
            <a:r>
              <a:rPr lang="en-US" sz="1600" b="1" dirty="0">
                <a:solidFill>
                  <a:prstClr val="black">
                    <a:lumMod val="95000"/>
                    <a:lumOff val="5000"/>
                  </a:prstClr>
                </a:solidFill>
                <a:latin typeface="Calibri"/>
              </a:rPr>
              <a:t>*Child development centers temporarily functioned under provincial departments of Probation and Child Care Services</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23</a:t>
            </a:fld>
            <a:endParaRPr lang="en-US">
              <a:solidFill>
                <a:prstClr val="black">
                  <a:tint val="75000"/>
                </a:prstClr>
              </a:solidFill>
              <a:latin typeface="Calibri"/>
            </a:endParaRPr>
          </a:p>
        </p:txBody>
      </p:sp>
    </p:spTree>
    <p:extLst>
      <p:ext uri="{BB962C8B-B14F-4D97-AF65-F5344CB8AC3E}">
        <p14:creationId xmlns:p14="http://schemas.microsoft.com/office/powerpoint/2010/main" val="2824711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0800" y="177800"/>
            <a:ext cx="9652000" cy="812800"/>
          </a:xfrm>
        </p:spPr>
        <p:txBody>
          <a:bodyPr>
            <a:noAutofit/>
          </a:bodyPr>
          <a:lstStyle/>
          <a:p>
            <a:pPr algn="l"/>
            <a:r>
              <a:rPr lang="en-US" sz="2400" b="1" dirty="0">
                <a:solidFill>
                  <a:schemeClr val="tx2">
                    <a:lumMod val="75000"/>
                  </a:schemeClr>
                </a:solidFill>
              </a:rPr>
              <a:t>Table 6: </a:t>
            </a:r>
            <a:br>
              <a:rPr lang="en-US" sz="2400" b="1" dirty="0">
                <a:solidFill>
                  <a:schemeClr val="tx2">
                    <a:lumMod val="75000"/>
                  </a:schemeClr>
                </a:solidFill>
              </a:rPr>
            </a:br>
            <a:r>
              <a:rPr lang="en-US" sz="2400" b="1" dirty="0">
                <a:solidFill>
                  <a:schemeClr val="tx2">
                    <a:lumMod val="75000"/>
                  </a:schemeClr>
                </a:solidFill>
              </a:rPr>
              <a:t>Child Care Institutions by education related facilities/ services provided</a:t>
            </a:r>
          </a:p>
        </p:txBody>
      </p:sp>
      <p:graphicFrame>
        <p:nvGraphicFramePr>
          <p:cNvPr id="3" name="Table 2"/>
          <p:cNvGraphicFramePr>
            <a:graphicFrameLocks noGrp="1"/>
          </p:cNvGraphicFramePr>
          <p:nvPr>
            <p:extLst>
              <p:ext uri="{D42A27DB-BD31-4B8C-83A1-F6EECF244321}">
                <p14:modId xmlns:p14="http://schemas.microsoft.com/office/powerpoint/2010/main" val="2635195832"/>
              </p:ext>
            </p:extLst>
          </p:nvPr>
        </p:nvGraphicFramePr>
        <p:xfrm>
          <a:off x="1422400" y="994280"/>
          <a:ext cx="8534400" cy="5551004"/>
        </p:xfrm>
        <a:graphic>
          <a:graphicData uri="http://schemas.openxmlformats.org/drawingml/2006/table">
            <a:tbl>
              <a:tblPr>
                <a:tableStyleId>{BC89EF96-8CEA-46FF-86C4-4CE0E7609802}</a:tableStyleId>
              </a:tblPr>
              <a:tblGrid>
                <a:gridCol w="6197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tblGrid>
              <a:tr h="695791">
                <a:tc>
                  <a:txBody>
                    <a:bodyPr/>
                    <a:lstStyle/>
                    <a:p>
                      <a:pPr marL="0" marR="0" algn="ctr">
                        <a:lnSpc>
                          <a:spcPct val="107000"/>
                        </a:lnSpc>
                        <a:spcBef>
                          <a:spcPts val="0"/>
                        </a:spcBef>
                        <a:spcAft>
                          <a:spcPts val="0"/>
                        </a:spcAft>
                      </a:pPr>
                      <a:r>
                        <a:rPr lang="en-US" sz="2100" b="1" dirty="0">
                          <a:solidFill>
                            <a:schemeClr val="tx2">
                              <a:lumMod val="50000"/>
                            </a:schemeClr>
                          </a:solidFill>
                        </a:rPr>
                        <a:t>Facilities/ services provided</a:t>
                      </a:r>
                      <a:endParaRPr lang="en-US" sz="2100" b="1" dirty="0">
                        <a:solidFill>
                          <a:schemeClr val="tx2">
                            <a:lumMod val="50000"/>
                          </a:schemeClr>
                        </a:solidFill>
                        <a:latin typeface="Calibri"/>
                        <a:ea typeface="Calibri"/>
                        <a:cs typeface="Iskoola Pota"/>
                      </a:endParaRPr>
                    </a:p>
                  </a:txBody>
                  <a:tcPr marL="74995" marR="74995" marT="0" marB="0" anchor="ctr"/>
                </a:tc>
                <a:tc>
                  <a:txBody>
                    <a:bodyPr/>
                    <a:lstStyle/>
                    <a:p>
                      <a:pPr marL="0" marR="0" algn="ctr">
                        <a:lnSpc>
                          <a:spcPct val="100000"/>
                        </a:lnSpc>
                        <a:spcBef>
                          <a:spcPts val="0"/>
                        </a:spcBef>
                        <a:spcAft>
                          <a:spcPts val="0"/>
                        </a:spcAft>
                      </a:pPr>
                      <a:r>
                        <a:rPr lang="en-US" sz="2100" b="1" dirty="0">
                          <a:solidFill>
                            <a:schemeClr val="tx2">
                              <a:lumMod val="50000"/>
                            </a:schemeClr>
                          </a:solidFill>
                        </a:rPr>
                        <a:t>Number of institutions</a:t>
                      </a:r>
                      <a:endParaRPr lang="en-US" sz="2100" b="1" dirty="0">
                        <a:solidFill>
                          <a:schemeClr val="tx2">
                            <a:lumMod val="50000"/>
                          </a:schemeClr>
                        </a:solidFill>
                        <a:latin typeface="Calibri"/>
                        <a:ea typeface="Calibri"/>
                        <a:cs typeface="Iskoola Pota"/>
                      </a:endParaRPr>
                    </a:p>
                  </a:txBody>
                  <a:tcPr marL="74995" marR="74995"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0"/>
                  </a:ext>
                </a:extLst>
              </a:tr>
              <a:tr h="608753">
                <a:tc>
                  <a:txBody>
                    <a:bodyPr/>
                    <a:lstStyle/>
                    <a:p>
                      <a:pPr marL="0" marR="0">
                        <a:lnSpc>
                          <a:spcPct val="107000"/>
                        </a:lnSpc>
                        <a:spcBef>
                          <a:spcPts val="0"/>
                        </a:spcBef>
                        <a:spcAft>
                          <a:spcPts val="0"/>
                        </a:spcAft>
                      </a:pPr>
                      <a:r>
                        <a:rPr lang="en-US" sz="1900" b="1" dirty="0">
                          <a:solidFill>
                            <a:schemeClr val="tx2">
                              <a:lumMod val="50000"/>
                            </a:schemeClr>
                          </a:solidFill>
                        </a:rPr>
                        <a:t>Provision of non-formal education facilities for non-school going children of school age</a:t>
                      </a:r>
                      <a:endParaRPr lang="en-US" sz="1900" b="1" dirty="0">
                        <a:solidFill>
                          <a:schemeClr val="tx2">
                            <a:lumMod val="50000"/>
                          </a:schemeClr>
                        </a:solidFill>
                        <a:latin typeface="Calibri"/>
                        <a:ea typeface="Calibri"/>
                        <a:cs typeface="Iskoola Pota"/>
                      </a:endParaRPr>
                    </a:p>
                  </a:txBody>
                  <a:tcPr marL="74995" marR="74995" marT="0" marB="0" anchor="ctr"/>
                </a:tc>
                <a:tc>
                  <a:txBody>
                    <a:bodyPr/>
                    <a:lstStyle/>
                    <a:p>
                      <a:pPr marL="0" marR="0">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1"/>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Provided both within and outside the institution  </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7</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1.8</a:t>
                      </a:r>
                      <a:endParaRPr lang="en-US" sz="1900" b="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2"/>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Provided only within the institution </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34</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9.0</a:t>
                      </a:r>
                      <a:endParaRPr lang="en-US" sz="1900" b="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3"/>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Provided only outside the institution</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2</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0.5</a:t>
                      </a:r>
                      <a:endParaRPr lang="en-US" sz="1900" b="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4"/>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Not Provided</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111</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29.3</a:t>
                      </a:r>
                      <a:endParaRPr lang="en-US" sz="1900" b="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5"/>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Not relevant*</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225</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59.4</a:t>
                      </a:r>
                      <a:endParaRPr lang="en-US" sz="1900" b="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6"/>
                  </a:ext>
                </a:extLst>
              </a:tr>
              <a:tr h="289560">
                <a:tc>
                  <a:txBody>
                    <a:bodyPr/>
                    <a:lstStyle/>
                    <a:p>
                      <a:endParaRPr lang="en-US" sz="1900" b="0" dirty="0">
                        <a:solidFill>
                          <a:schemeClr val="tx2">
                            <a:lumMod val="50000"/>
                          </a:schemeClr>
                        </a:solidFill>
                        <a:latin typeface="Calibri"/>
                        <a:cs typeface="Iskoola Pota"/>
                      </a:endParaRPr>
                    </a:p>
                  </a:txBody>
                  <a:tcPr marL="74995" marR="74995" marT="0" marB="0" anchor="ctr"/>
                </a:tc>
                <a:tc>
                  <a:txBody>
                    <a:bodyPr/>
                    <a:lstStyle/>
                    <a:p>
                      <a:endParaRPr lang="en-US" sz="1900" b="0">
                        <a:solidFill>
                          <a:schemeClr val="tx2">
                            <a:lumMod val="50000"/>
                          </a:schemeClr>
                        </a:solidFill>
                        <a:latin typeface="Calibri"/>
                        <a:cs typeface="Iskoola Pota"/>
                      </a:endParaRPr>
                    </a:p>
                  </a:txBody>
                  <a:tcPr marL="74995" marR="74995" marT="0" marB="0" anchor="ctr"/>
                </a:tc>
                <a:tc>
                  <a:txBody>
                    <a:bodyPr/>
                    <a:lstStyle/>
                    <a:p>
                      <a:endParaRPr lang="en-US" sz="1900" b="0">
                        <a:solidFill>
                          <a:schemeClr val="tx2">
                            <a:lumMod val="50000"/>
                          </a:schemeClr>
                        </a:solidFill>
                        <a:latin typeface="Calibri"/>
                        <a:cs typeface="Iskoola Pota"/>
                      </a:endParaRPr>
                    </a:p>
                  </a:txBody>
                  <a:tcPr marL="74995" marR="74995" marT="0" marB="0" anchor="ctr"/>
                </a:tc>
                <a:extLst>
                  <a:ext uri="{0D108BD9-81ED-4DB2-BD59-A6C34878D82A}">
                    <a16:rowId xmlns:a16="http://schemas.microsoft.com/office/drawing/2014/main" val="10007"/>
                  </a:ext>
                </a:extLst>
              </a:tr>
              <a:tr h="608753">
                <a:tc>
                  <a:txBody>
                    <a:bodyPr/>
                    <a:lstStyle/>
                    <a:p>
                      <a:pPr marL="0" marR="0">
                        <a:lnSpc>
                          <a:spcPct val="107000"/>
                        </a:lnSpc>
                        <a:spcBef>
                          <a:spcPts val="0"/>
                        </a:spcBef>
                        <a:spcAft>
                          <a:spcPts val="0"/>
                        </a:spcAft>
                      </a:pPr>
                      <a:r>
                        <a:rPr lang="en-US" sz="1900" b="1" dirty="0">
                          <a:solidFill>
                            <a:schemeClr val="tx2">
                              <a:lumMod val="50000"/>
                            </a:schemeClr>
                          </a:solidFill>
                        </a:rPr>
                        <a:t>Participation of school going children in additional tuition classes</a:t>
                      </a:r>
                      <a:endParaRPr lang="en-US" sz="1900" b="1" dirty="0">
                        <a:solidFill>
                          <a:schemeClr val="tx2">
                            <a:lumMod val="50000"/>
                          </a:schemeClr>
                        </a:solidFill>
                        <a:latin typeface="Calibri"/>
                        <a:ea typeface="Calibri"/>
                        <a:cs typeface="Iskoola Pota"/>
                      </a:endParaRPr>
                    </a:p>
                  </a:txBody>
                  <a:tcPr marL="74995" marR="74995" marT="0" marB="0" anchor="ctr"/>
                </a:tc>
                <a:tc>
                  <a:txBody>
                    <a:bodyPr/>
                    <a:lstStyle/>
                    <a:p>
                      <a:pPr marL="0" marR="0">
                        <a:lnSpc>
                          <a:spcPct val="107000"/>
                        </a:lnSpc>
                        <a:spcBef>
                          <a:spcPts val="0"/>
                        </a:spcBef>
                        <a:spcAft>
                          <a:spcPts val="0"/>
                        </a:spcAft>
                      </a:pPr>
                      <a:r>
                        <a:rPr lang="en-US" sz="1900">
                          <a:solidFill>
                            <a:schemeClr val="tx2">
                              <a:lumMod val="50000"/>
                            </a:schemeClr>
                          </a:solidFill>
                        </a:rPr>
                        <a:t> </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nSpc>
                          <a:spcPct val="107000"/>
                        </a:lnSpc>
                        <a:spcBef>
                          <a:spcPts val="0"/>
                        </a:spcBef>
                        <a:spcAft>
                          <a:spcPts val="0"/>
                        </a:spcAft>
                      </a:pPr>
                      <a:r>
                        <a:rPr lang="en-US" sz="1900">
                          <a:solidFill>
                            <a:schemeClr val="tx2">
                              <a:lumMod val="50000"/>
                            </a:schemeClr>
                          </a:solidFill>
                        </a:rPr>
                        <a:t> </a:t>
                      </a:r>
                      <a:endParaRPr lang="en-US" sz="1900" b="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8"/>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     Participate both within and outside the institution   </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136</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35.9</a:t>
                      </a:r>
                      <a:endParaRPr lang="en-US" sz="1900" b="0"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9"/>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Participate only within the institution  </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162</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42.7</a:t>
                      </a:r>
                      <a:endParaRPr lang="en-US" sz="1900" b="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10"/>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Participate only outside the institution</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20</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5.3</a:t>
                      </a:r>
                      <a:endParaRPr lang="en-US" sz="1900" b="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11"/>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Not participated</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21</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a:solidFill>
                            <a:schemeClr val="tx2">
                              <a:lumMod val="50000"/>
                            </a:schemeClr>
                          </a:solidFill>
                        </a:rPr>
                        <a:t>5.5</a:t>
                      </a:r>
                      <a:endParaRPr lang="en-US" sz="1900" b="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12"/>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No school going children</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40</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10.6</a:t>
                      </a:r>
                      <a:endParaRPr lang="en-US" sz="1900" b="0"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13"/>
                  </a:ext>
                </a:extLst>
              </a:tr>
              <a:tr h="304377">
                <a:tc>
                  <a:txBody>
                    <a:bodyPr/>
                    <a:lstStyle/>
                    <a:p>
                      <a:pPr marL="0" marR="0" indent="28067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14"/>
                  </a:ext>
                </a:extLst>
              </a:tr>
            </a:tbl>
          </a:graphicData>
        </a:graphic>
      </p:graphicFrame>
      <p:sp>
        <p:nvSpPr>
          <p:cNvPr id="5" name="Title 1"/>
          <p:cNvSpPr txBox="1">
            <a:spLocks/>
          </p:cNvSpPr>
          <p:nvPr/>
        </p:nvSpPr>
        <p:spPr>
          <a:xfrm>
            <a:off x="1422400" y="6553200"/>
            <a:ext cx="10363200" cy="304800"/>
          </a:xfrm>
          <a:prstGeom prst="rect">
            <a:avLst/>
          </a:prstGeom>
        </p:spPr>
        <p:txBody>
          <a:bodyPr vert="horz" lIns="121920" tIns="60960" rIns="121920" bIns="60960" rtlCol="0" anchor="ctr">
            <a:noAutofit/>
          </a:bodyPr>
          <a:lstStyle/>
          <a:p>
            <a:pPr defTabSz="1219170">
              <a:lnSpc>
                <a:spcPct val="107000"/>
              </a:lnSpc>
            </a:pPr>
            <a:r>
              <a:rPr lang="en-US" sz="1600" b="1" dirty="0">
                <a:solidFill>
                  <a:prstClr val="black">
                    <a:lumMod val="95000"/>
                    <a:lumOff val="5000"/>
                  </a:prstClr>
                </a:solidFill>
                <a:latin typeface="Calibri"/>
              </a:rPr>
              <a:t>*Includes institutions with no children of school going age or/ and institute where all children are  attending school</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24</a:t>
            </a:fld>
            <a:endParaRPr lang="en-US">
              <a:solidFill>
                <a:prstClr val="black">
                  <a:tint val="75000"/>
                </a:prstClr>
              </a:solidFill>
              <a:latin typeface="Calibri"/>
            </a:endParaRPr>
          </a:p>
        </p:txBody>
      </p:sp>
    </p:spTree>
    <p:extLst>
      <p:ext uri="{BB962C8B-B14F-4D97-AF65-F5344CB8AC3E}">
        <p14:creationId xmlns:p14="http://schemas.microsoft.com/office/powerpoint/2010/main" val="18751201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177800"/>
            <a:ext cx="10261600" cy="1320800"/>
          </a:xfrm>
        </p:spPr>
        <p:txBody>
          <a:bodyPr>
            <a:noAutofit/>
          </a:bodyPr>
          <a:lstStyle/>
          <a:p>
            <a:pPr algn="l"/>
            <a:r>
              <a:rPr lang="en-US" sz="2400" b="1" dirty="0">
                <a:solidFill>
                  <a:schemeClr val="tx2">
                    <a:lumMod val="75000"/>
                  </a:schemeClr>
                </a:solidFill>
              </a:rPr>
              <a:t>Cont.…..</a:t>
            </a:r>
            <a:br>
              <a:rPr lang="en-US" sz="2400" b="1" dirty="0">
                <a:solidFill>
                  <a:schemeClr val="tx2">
                    <a:lumMod val="75000"/>
                  </a:schemeClr>
                </a:solidFill>
              </a:rPr>
            </a:br>
            <a:r>
              <a:rPr lang="en-US" sz="2400" b="1" dirty="0">
                <a:solidFill>
                  <a:schemeClr val="tx2">
                    <a:lumMod val="75000"/>
                  </a:schemeClr>
                </a:solidFill>
              </a:rPr>
              <a:t>Table 6: </a:t>
            </a:r>
            <a:br>
              <a:rPr lang="en-US" sz="2400" b="1" dirty="0">
                <a:solidFill>
                  <a:schemeClr val="tx2">
                    <a:lumMod val="75000"/>
                  </a:schemeClr>
                </a:solidFill>
              </a:rPr>
            </a:br>
            <a:r>
              <a:rPr lang="en-US" sz="2400" b="1" dirty="0">
                <a:solidFill>
                  <a:schemeClr val="tx2">
                    <a:lumMod val="75000"/>
                  </a:schemeClr>
                </a:solidFill>
              </a:rPr>
              <a:t>Child Care Institutions by education related facilities/ services provided</a:t>
            </a:r>
          </a:p>
        </p:txBody>
      </p:sp>
      <p:graphicFrame>
        <p:nvGraphicFramePr>
          <p:cNvPr id="3" name="Table 2"/>
          <p:cNvGraphicFramePr>
            <a:graphicFrameLocks noGrp="1"/>
          </p:cNvGraphicFramePr>
          <p:nvPr>
            <p:extLst>
              <p:ext uri="{D42A27DB-BD31-4B8C-83A1-F6EECF244321}">
                <p14:modId xmlns:p14="http://schemas.microsoft.com/office/powerpoint/2010/main" val="670742590"/>
              </p:ext>
            </p:extLst>
          </p:nvPr>
        </p:nvGraphicFramePr>
        <p:xfrm>
          <a:off x="1625600" y="1600200"/>
          <a:ext cx="8534400" cy="3417594"/>
        </p:xfrm>
        <a:graphic>
          <a:graphicData uri="http://schemas.openxmlformats.org/drawingml/2006/table">
            <a:tbl>
              <a:tblPr>
                <a:tableStyleId>{BC89EF96-8CEA-46FF-86C4-4CE0E7609802}</a:tableStyleId>
              </a:tblPr>
              <a:tblGrid>
                <a:gridCol w="5539873">
                  <a:extLst>
                    <a:ext uri="{9D8B030D-6E8A-4147-A177-3AD203B41FA5}">
                      <a16:colId xmlns:a16="http://schemas.microsoft.com/office/drawing/2014/main" val="20000"/>
                    </a:ext>
                  </a:extLst>
                </a:gridCol>
                <a:gridCol w="1673727">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tblGrid>
              <a:tr h="695791">
                <a:tc>
                  <a:txBody>
                    <a:bodyPr/>
                    <a:lstStyle/>
                    <a:p>
                      <a:pPr marL="0" marR="0" algn="ctr">
                        <a:lnSpc>
                          <a:spcPct val="107000"/>
                        </a:lnSpc>
                        <a:spcBef>
                          <a:spcPts val="0"/>
                        </a:spcBef>
                        <a:spcAft>
                          <a:spcPts val="0"/>
                        </a:spcAft>
                      </a:pPr>
                      <a:r>
                        <a:rPr lang="en-US" sz="2100" b="1" dirty="0">
                          <a:solidFill>
                            <a:schemeClr val="tx2">
                              <a:lumMod val="50000"/>
                            </a:schemeClr>
                          </a:solidFill>
                        </a:rPr>
                        <a:t>Facilities/ services provided</a:t>
                      </a:r>
                      <a:endParaRPr lang="en-US" sz="2100" b="1" dirty="0">
                        <a:solidFill>
                          <a:schemeClr val="tx2">
                            <a:lumMod val="50000"/>
                          </a:schemeClr>
                        </a:solidFill>
                        <a:latin typeface="Calibri"/>
                        <a:ea typeface="Calibri"/>
                        <a:cs typeface="Iskoola Pota"/>
                      </a:endParaRPr>
                    </a:p>
                  </a:txBody>
                  <a:tcPr marL="74995" marR="74995"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 of institutions</a:t>
                      </a:r>
                      <a:endParaRPr lang="en-US" sz="2100" b="1" dirty="0">
                        <a:solidFill>
                          <a:schemeClr val="tx2">
                            <a:lumMod val="50000"/>
                          </a:schemeClr>
                        </a:solidFill>
                        <a:latin typeface="Calibri"/>
                        <a:ea typeface="Calibri"/>
                        <a:cs typeface="Iskoola Pota"/>
                      </a:endParaRPr>
                    </a:p>
                  </a:txBody>
                  <a:tcPr marL="74995" marR="74995"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0"/>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Participation of children in vocational training courses</a:t>
                      </a:r>
                      <a:endParaRPr lang="en-US" sz="1900" b="1" dirty="0">
                        <a:solidFill>
                          <a:schemeClr val="tx2">
                            <a:lumMod val="50000"/>
                          </a:schemeClr>
                        </a:solidFill>
                        <a:latin typeface="Calibri"/>
                        <a:ea typeface="Calibri"/>
                        <a:cs typeface="Iskoola Pota"/>
                      </a:endParaRPr>
                    </a:p>
                  </a:txBody>
                  <a:tcPr marL="74995" marR="74995" marT="0" marB="0" anchor="ctr"/>
                </a:tc>
                <a:tc>
                  <a:txBody>
                    <a:bodyPr/>
                    <a:lstStyle/>
                    <a:p>
                      <a:pPr marL="0" marR="0">
                        <a:lnSpc>
                          <a:spcPct val="107000"/>
                        </a:lnSpc>
                        <a:spcBef>
                          <a:spcPts val="0"/>
                        </a:spcBef>
                        <a:spcAft>
                          <a:spcPts val="0"/>
                        </a:spcAft>
                      </a:pPr>
                      <a:r>
                        <a:rPr lang="en-US" sz="1900" b="1" dirty="0">
                          <a:solidFill>
                            <a:schemeClr val="tx2">
                              <a:lumMod val="50000"/>
                            </a:schemeClr>
                          </a:solidFill>
                        </a:rPr>
                        <a:t> </a:t>
                      </a:r>
                      <a:endParaRPr lang="en-US" sz="1900" b="1" dirty="0">
                        <a:solidFill>
                          <a:schemeClr val="tx2">
                            <a:lumMod val="50000"/>
                          </a:schemeClr>
                        </a:solidFill>
                        <a:latin typeface="Calibri"/>
                        <a:ea typeface="Calibri"/>
                        <a:cs typeface="Iskoola Pota"/>
                      </a:endParaRPr>
                    </a:p>
                  </a:txBody>
                  <a:tcPr marL="74995" marR="74995" marT="0" marB="0" anchor="ctr"/>
                </a:tc>
                <a:tc>
                  <a:txBody>
                    <a:bodyPr/>
                    <a:lstStyle/>
                    <a:p>
                      <a:pPr marL="0" marR="0">
                        <a:lnSpc>
                          <a:spcPct val="107000"/>
                        </a:lnSpc>
                        <a:spcBef>
                          <a:spcPts val="0"/>
                        </a:spcBef>
                        <a:spcAft>
                          <a:spcPts val="0"/>
                        </a:spcAft>
                      </a:pPr>
                      <a:r>
                        <a:rPr lang="en-US" sz="1900" b="1" dirty="0">
                          <a:solidFill>
                            <a:schemeClr val="tx2">
                              <a:lumMod val="50000"/>
                            </a:schemeClr>
                          </a:solidFill>
                        </a:rPr>
                        <a:t> </a:t>
                      </a:r>
                      <a:endParaRPr lang="en-US" sz="1900" b="1"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1"/>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     Participate both within and outside the institution   </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14</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3.7</a:t>
                      </a:r>
                      <a:endParaRPr lang="en-US" sz="1900" b="0"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2"/>
                  </a:ext>
                </a:extLst>
              </a:tr>
              <a:tr h="304377">
                <a:tc>
                  <a:txBody>
                    <a:bodyPr/>
                    <a:lstStyle/>
                    <a:p>
                      <a:pPr marL="0" marR="0" indent="280670">
                        <a:lnSpc>
                          <a:spcPct val="107000"/>
                        </a:lnSpc>
                        <a:spcBef>
                          <a:spcPts val="0"/>
                        </a:spcBef>
                        <a:spcAft>
                          <a:spcPts val="0"/>
                        </a:spcAft>
                      </a:pPr>
                      <a:r>
                        <a:rPr lang="en-US" sz="1900" b="0" dirty="0">
                          <a:solidFill>
                            <a:schemeClr val="tx2">
                              <a:lumMod val="50000"/>
                            </a:schemeClr>
                          </a:solidFill>
                        </a:rPr>
                        <a:t>Participate only within the institution  </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62</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16.4</a:t>
                      </a:r>
                      <a:endParaRPr lang="en-US" sz="1900" b="0"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3"/>
                  </a:ext>
                </a:extLst>
              </a:tr>
              <a:tr h="304377">
                <a:tc>
                  <a:txBody>
                    <a:bodyPr/>
                    <a:lstStyle/>
                    <a:p>
                      <a:pPr marL="0" marR="0" indent="280670">
                        <a:lnSpc>
                          <a:spcPct val="107000"/>
                        </a:lnSpc>
                        <a:spcBef>
                          <a:spcPts val="0"/>
                        </a:spcBef>
                        <a:spcAft>
                          <a:spcPts val="0"/>
                        </a:spcAft>
                      </a:pPr>
                      <a:r>
                        <a:rPr lang="en-US" sz="1900" b="0" dirty="0">
                          <a:solidFill>
                            <a:schemeClr val="tx2">
                              <a:lumMod val="50000"/>
                            </a:schemeClr>
                          </a:solidFill>
                        </a:rPr>
                        <a:t>Participate only outside the institution</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19</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5.0</a:t>
                      </a:r>
                      <a:endParaRPr lang="en-US" sz="1900" b="0"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4"/>
                  </a:ext>
                </a:extLst>
              </a:tr>
              <a:tr h="304377">
                <a:tc>
                  <a:txBody>
                    <a:bodyPr/>
                    <a:lstStyle/>
                    <a:p>
                      <a:pPr marL="0" marR="0" indent="280670">
                        <a:lnSpc>
                          <a:spcPct val="107000"/>
                        </a:lnSpc>
                        <a:spcBef>
                          <a:spcPts val="0"/>
                        </a:spcBef>
                        <a:spcAft>
                          <a:spcPts val="0"/>
                        </a:spcAft>
                      </a:pPr>
                      <a:r>
                        <a:rPr lang="en-US" sz="1900" b="0" dirty="0">
                          <a:solidFill>
                            <a:schemeClr val="tx2">
                              <a:lumMod val="50000"/>
                            </a:schemeClr>
                          </a:solidFill>
                        </a:rPr>
                        <a:t>Not participated</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249</a:t>
                      </a:r>
                      <a:endParaRPr lang="en-US" sz="1900" b="0"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65.7</a:t>
                      </a:r>
                      <a:endParaRPr lang="en-US" sz="1900" b="0"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5"/>
                  </a:ext>
                </a:extLst>
              </a:tr>
              <a:tr h="304377">
                <a:tc>
                  <a:txBody>
                    <a:bodyPr/>
                    <a:lstStyle/>
                    <a:p>
                      <a:pPr marL="0" marR="0" indent="280670">
                        <a:lnSpc>
                          <a:spcPct val="107000"/>
                        </a:lnSpc>
                        <a:spcBef>
                          <a:spcPts val="0"/>
                        </a:spcBef>
                        <a:spcAft>
                          <a:spcPts val="0"/>
                        </a:spcAft>
                      </a:pPr>
                      <a:r>
                        <a:rPr lang="en-US" sz="1900" b="0">
                          <a:solidFill>
                            <a:schemeClr val="tx2">
                              <a:lumMod val="50000"/>
                            </a:schemeClr>
                          </a:solidFill>
                        </a:rPr>
                        <a:t>No eligible children for vocational training</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35</a:t>
                      </a:r>
                      <a:endParaRPr lang="en-US" sz="1900" b="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9.2</a:t>
                      </a:r>
                      <a:endParaRPr lang="en-US" sz="1900" b="0"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6"/>
                  </a:ext>
                </a:extLst>
              </a:tr>
              <a:tr h="289560">
                <a:tc>
                  <a:txBody>
                    <a:bodyPr/>
                    <a:lstStyle/>
                    <a:p>
                      <a:endParaRPr lang="en-US" sz="1900" b="0">
                        <a:solidFill>
                          <a:schemeClr val="tx2">
                            <a:lumMod val="50000"/>
                          </a:schemeClr>
                        </a:solidFill>
                        <a:latin typeface="Calibri"/>
                        <a:cs typeface="Iskoola Pota"/>
                      </a:endParaRPr>
                    </a:p>
                  </a:txBody>
                  <a:tcPr marL="74995" marR="74995" marT="0" marB="0" anchor="ctr"/>
                </a:tc>
                <a:tc>
                  <a:txBody>
                    <a:bodyPr/>
                    <a:lstStyle/>
                    <a:p>
                      <a:endParaRPr lang="en-US" sz="1900" b="0">
                        <a:solidFill>
                          <a:schemeClr val="tx2">
                            <a:lumMod val="50000"/>
                          </a:schemeClr>
                        </a:solidFill>
                        <a:latin typeface="Calibri"/>
                        <a:cs typeface="Iskoola Pota"/>
                      </a:endParaRPr>
                    </a:p>
                  </a:txBody>
                  <a:tcPr marL="74995" marR="74995" marT="0" marB="0" anchor="ctr"/>
                </a:tc>
                <a:tc>
                  <a:txBody>
                    <a:bodyPr/>
                    <a:lstStyle/>
                    <a:p>
                      <a:endParaRPr lang="en-US" sz="1900" b="0" dirty="0">
                        <a:solidFill>
                          <a:schemeClr val="tx2">
                            <a:lumMod val="50000"/>
                          </a:schemeClr>
                        </a:solidFill>
                        <a:latin typeface="Calibri"/>
                        <a:cs typeface="Iskoola Pota"/>
                      </a:endParaRPr>
                    </a:p>
                  </a:txBody>
                  <a:tcPr marL="74995" marR="74995" marT="0" marB="0" anchor="ctr"/>
                </a:tc>
                <a:extLst>
                  <a:ext uri="{0D108BD9-81ED-4DB2-BD59-A6C34878D82A}">
                    <a16:rowId xmlns:a16="http://schemas.microsoft.com/office/drawing/2014/main" val="10007"/>
                  </a:ext>
                </a:extLst>
              </a:tr>
              <a:tr h="304377">
                <a:tc>
                  <a:txBody>
                    <a:bodyPr/>
                    <a:lstStyle/>
                    <a:p>
                      <a:pPr marL="0" marR="0" indent="28067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a:ea typeface="Calibri"/>
                        <a:cs typeface="Iskoola Pota"/>
                      </a:endParaRPr>
                    </a:p>
                  </a:txBody>
                  <a:tcPr marL="74995" marR="74995"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L="74995" marR="74995" marT="0" marB="0" anchor="ctr"/>
                </a:tc>
                <a:extLst>
                  <a:ext uri="{0D108BD9-81ED-4DB2-BD59-A6C34878D82A}">
                    <a16:rowId xmlns:a16="http://schemas.microsoft.com/office/drawing/2014/main" val="10008"/>
                  </a:ext>
                </a:extLst>
              </a:tr>
            </a:tbl>
          </a:graphicData>
        </a:graphic>
      </p:graphicFrame>
      <p:sp>
        <p:nvSpPr>
          <p:cNvPr id="5" name="Title 1"/>
          <p:cNvSpPr txBox="1">
            <a:spLocks/>
          </p:cNvSpPr>
          <p:nvPr/>
        </p:nvSpPr>
        <p:spPr>
          <a:xfrm>
            <a:off x="1422400" y="5246192"/>
            <a:ext cx="10058400" cy="304800"/>
          </a:xfrm>
          <a:prstGeom prst="rect">
            <a:avLst/>
          </a:prstGeom>
        </p:spPr>
        <p:txBody>
          <a:bodyPr vert="horz" lIns="121920" tIns="60960" rIns="121920" bIns="60960" rtlCol="0" anchor="ctr">
            <a:noAutofit/>
          </a:bodyPr>
          <a:lstStyle/>
          <a:p>
            <a:pPr defTabSz="1219170">
              <a:lnSpc>
                <a:spcPct val="107000"/>
              </a:lnSpc>
            </a:pPr>
            <a:r>
              <a:rPr lang="en-US" sz="1600" b="1" dirty="0">
                <a:solidFill>
                  <a:prstClr val="black">
                    <a:lumMod val="95000"/>
                    <a:lumOff val="5000"/>
                  </a:prstClr>
                </a:solidFill>
                <a:latin typeface="Calibri"/>
              </a:rPr>
              <a:t>*Includes institutions with no children of school going age or/ and institute where all children are  attending school</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25</a:t>
            </a:fld>
            <a:endParaRPr lang="en-US">
              <a:solidFill>
                <a:prstClr val="black">
                  <a:tint val="75000"/>
                </a:prstClr>
              </a:solidFill>
              <a:latin typeface="Calibri"/>
            </a:endParaRPr>
          </a:p>
        </p:txBody>
      </p:sp>
    </p:spTree>
    <p:extLst>
      <p:ext uri="{BB962C8B-B14F-4D97-AF65-F5344CB8AC3E}">
        <p14:creationId xmlns:p14="http://schemas.microsoft.com/office/powerpoint/2010/main" val="380455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381000"/>
            <a:ext cx="9956800" cy="914400"/>
          </a:xfrm>
        </p:spPr>
        <p:txBody>
          <a:bodyPr>
            <a:noAutofit/>
          </a:bodyPr>
          <a:lstStyle/>
          <a:p>
            <a:pPr algn="l"/>
            <a:r>
              <a:rPr lang="en-US" sz="2400" b="1" dirty="0">
                <a:solidFill>
                  <a:schemeClr val="tx2">
                    <a:lumMod val="75000"/>
                  </a:schemeClr>
                </a:solidFill>
              </a:rPr>
              <a:t>Table 7: </a:t>
            </a:r>
            <a:br>
              <a:rPr lang="en-US" sz="2400" b="1" dirty="0">
                <a:solidFill>
                  <a:schemeClr val="tx2">
                    <a:lumMod val="75000"/>
                  </a:schemeClr>
                </a:solidFill>
              </a:rPr>
            </a:br>
            <a:r>
              <a:rPr lang="en-US" sz="2400" b="1" dirty="0">
                <a:solidFill>
                  <a:schemeClr val="tx2">
                    <a:lumMod val="75000"/>
                  </a:schemeClr>
                </a:solidFill>
              </a:rPr>
              <a:t>Child Care Institutions by health-related facilities/ services provided</a:t>
            </a:r>
          </a:p>
        </p:txBody>
      </p:sp>
      <p:graphicFrame>
        <p:nvGraphicFramePr>
          <p:cNvPr id="3" name="Table 2"/>
          <p:cNvGraphicFramePr>
            <a:graphicFrameLocks noGrp="1"/>
          </p:cNvGraphicFramePr>
          <p:nvPr>
            <p:extLst/>
          </p:nvPr>
        </p:nvGraphicFramePr>
        <p:xfrm>
          <a:off x="1320800" y="1371602"/>
          <a:ext cx="9347200" cy="4242924"/>
        </p:xfrm>
        <a:graphic>
          <a:graphicData uri="http://schemas.openxmlformats.org/drawingml/2006/table">
            <a:tbl>
              <a:tblPr>
                <a:tableStyleId>{BC89EF96-8CEA-46FF-86C4-4CE0E7609802}</a:tableStyleId>
              </a:tblPr>
              <a:tblGrid>
                <a:gridCol w="69088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tblGrid>
              <a:tr h="695791">
                <a:tc>
                  <a:txBody>
                    <a:bodyPr/>
                    <a:lstStyle/>
                    <a:p>
                      <a:pPr marL="0" marR="0" algn="ctr">
                        <a:lnSpc>
                          <a:spcPct val="107000"/>
                        </a:lnSpc>
                        <a:spcBef>
                          <a:spcPts val="0"/>
                        </a:spcBef>
                        <a:spcAft>
                          <a:spcPts val="0"/>
                        </a:spcAft>
                      </a:pPr>
                      <a:r>
                        <a:rPr lang="en-US" sz="2100" b="1" dirty="0">
                          <a:solidFill>
                            <a:schemeClr val="tx2">
                              <a:lumMod val="50000"/>
                            </a:schemeClr>
                          </a:solidFill>
                        </a:rPr>
                        <a:t>Facilities/ services provided</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 of institutions</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410059">
                <a:tc>
                  <a:txBody>
                    <a:bodyPr/>
                    <a:lstStyle/>
                    <a:p>
                      <a:pPr marL="0" marR="0">
                        <a:lnSpc>
                          <a:spcPct val="107000"/>
                        </a:lnSpc>
                        <a:spcBef>
                          <a:spcPts val="0"/>
                        </a:spcBef>
                        <a:spcAft>
                          <a:spcPts val="0"/>
                        </a:spcAft>
                      </a:pPr>
                      <a:r>
                        <a:rPr lang="en-US" sz="1900" b="1" dirty="0">
                          <a:solidFill>
                            <a:schemeClr val="tx2">
                              <a:lumMod val="50000"/>
                            </a:schemeClr>
                          </a:solidFill>
                        </a:rPr>
                        <a:t>Provision of health facilities for children </a:t>
                      </a: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nSpc>
                          <a:spcPct val="107000"/>
                        </a:lnSpc>
                        <a:spcBef>
                          <a:spcPts val="0"/>
                        </a:spcBef>
                        <a:spcAft>
                          <a:spcPts val="0"/>
                        </a:spcAft>
                      </a:pPr>
                      <a:r>
                        <a:rPr lang="en-US" sz="1900">
                          <a:solidFill>
                            <a:schemeClr val="tx2">
                              <a:lumMod val="50000"/>
                            </a:schemeClr>
                          </a:solidFill>
                        </a:rPr>
                        <a:t> </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nSpc>
                          <a:spcPct val="107000"/>
                        </a:lnSpc>
                        <a:spcBef>
                          <a:spcPts val="0"/>
                        </a:spcBef>
                        <a:spcAft>
                          <a:spcPts val="0"/>
                        </a:spcAft>
                      </a:pPr>
                      <a:r>
                        <a:rPr lang="en-US" sz="1900">
                          <a:solidFill>
                            <a:schemeClr val="tx2">
                              <a:lumMod val="50000"/>
                            </a:schemeClr>
                          </a:solidFill>
                        </a:rPr>
                        <a:t> </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608753">
                <a:tc>
                  <a:txBody>
                    <a:bodyPr/>
                    <a:lstStyle/>
                    <a:p>
                      <a:pPr marL="0" marR="0" indent="280670">
                        <a:lnSpc>
                          <a:spcPct val="107000"/>
                        </a:lnSpc>
                        <a:spcBef>
                          <a:spcPts val="0"/>
                        </a:spcBef>
                        <a:spcAft>
                          <a:spcPts val="0"/>
                        </a:spcAft>
                      </a:pPr>
                      <a:r>
                        <a:rPr lang="en-US" sz="1900" dirty="0">
                          <a:solidFill>
                            <a:schemeClr val="tx2">
                              <a:lumMod val="50000"/>
                            </a:schemeClr>
                          </a:solidFill>
                        </a:rPr>
                        <a:t>Provided both within and outside the institution by a qualified doctor/ doctors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196</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51.7</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2"/>
                  </a:ext>
                </a:extLst>
              </a:tr>
              <a:tr h="608753">
                <a:tc>
                  <a:txBody>
                    <a:bodyPr/>
                    <a:lstStyle/>
                    <a:p>
                      <a:pPr marL="0" marR="0" indent="280670">
                        <a:lnSpc>
                          <a:spcPct val="107000"/>
                        </a:lnSpc>
                        <a:spcBef>
                          <a:spcPts val="0"/>
                        </a:spcBef>
                        <a:spcAft>
                          <a:spcPts val="0"/>
                        </a:spcAft>
                      </a:pPr>
                      <a:r>
                        <a:rPr lang="en-US" sz="1900" dirty="0">
                          <a:solidFill>
                            <a:schemeClr val="tx2">
                              <a:lumMod val="50000"/>
                            </a:schemeClr>
                          </a:solidFill>
                        </a:rPr>
                        <a:t>Provided only outside the institution by a qualified doctor/ doctors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183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48.3</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319928">
                <a:tc>
                  <a:txBody>
                    <a:bodyPr/>
                    <a:lstStyle/>
                    <a:p>
                      <a:pPr marL="0" marR="0">
                        <a:lnSpc>
                          <a:spcPct val="107000"/>
                        </a:lnSpc>
                        <a:spcBef>
                          <a:spcPts val="0"/>
                        </a:spcBef>
                        <a:spcAft>
                          <a:spcPts val="0"/>
                        </a:spcAft>
                      </a:pPr>
                      <a:r>
                        <a:rPr lang="en-US" sz="1900" b="1" dirty="0">
                          <a:solidFill>
                            <a:schemeClr val="tx2">
                              <a:lumMod val="50000"/>
                            </a:schemeClr>
                          </a:solidFill>
                        </a:rPr>
                        <a:t>Participation of children for counseling programs</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nSpc>
                          <a:spcPct val="107000"/>
                        </a:lnSpc>
                        <a:spcBef>
                          <a:spcPts val="0"/>
                        </a:spcBef>
                        <a:spcAft>
                          <a:spcPts val="0"/>
                        </a:spcAft>
                      </a:pPr>
                      <a:r>
                        <a:rPr lang="en-US" sz="1900">
                          <a:solidFill>
                            <a:schemeClr val="tx2">
                              <a:lumMod val="50000"/>
                            </a:schemeClr>
                          </a:solidFill>
                        </a:rPr>
                        <a:t> </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319928">
                <a:tc>
                  <a:txBody>
                    <a:bodyPr/>
                    <a:lstStyle/>
                    <a:p>
                      <a:pPr marL="0" marR="0" indent="280670">
                        <a:lnSpc>
                          <a:spcPct val="107000"/>
                        </a:lnSpc>
                        <a:spcBef>
                          <a:spcPts val="0"/>
                        </a:spcBef>
                        <a:spcAft>
                          <a:spcPts val="0"/>
                        </a:spcAft>
                      </a:pPr>
                      <a:r>
                        <a:rPr lang="en-US" sz="1900" dirty="0">
                          <a:solidFill>
                            <a:schemeClr val="tx2">
                              <a:lumMod val="50000"/>
                            </a:schemeClr>
                          </a:solidFill>
                        </a:rPr>
                        <a:t>participate both within and outside the institution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118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31.1</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r h="319928">
                <a:tc>
                  <a:txBody>
                    <a:bodyPr/>
                    <a:lstStyle/>
                    <a:p>
                      <a:pPr marL="0" marR="0" indent="280670">
                        <a:lnSpc>
                          <a:spcPct val="107000"/>
                        </a:lnSpc>
                        <a:spcBef>
                          <a:spcPts val="0"/>
                        </a:spcBef>
                        <a:spcAft>
                          <a:spcPts val="0"/>
                        </a:spcAft>
                      </a:pPr>
                      <a:r>
                        <a:rPr lang="en-US" sz="1900" dirty="0">
                          <a:solidFill>
                            <a:schemeClr val="tx2">
                              <a:lumMod val="50000"/>
                            </a:schemeClr>
                          </a:solidFill>
                        </a:rPr>
                        <a:t>participate only within the institution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161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42.5</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6"/>
                  </a:ext>
                </a:extLst>
              </a:tr>
              <a:tr h="319928">
                <a:tc>
                  <a:txBody>
                    <a:bodyPr/>
                    <a:lstStyle/>
                    <a:p>
                      <a:pPr marL="0" marR="0" indent="280670">
                        <a:lnSpc>
                          <a:spcPct val="107000"/>
                        </a:lnSpc>
                        <a:spcBef>
                          <a:spcPts val="0"/>
                        </a:spcBef>
                        <a:spcAft>
                          <a:spcPts val="0"/>
                        </a:spcAft>
                      </a:pPr>
                      <a:r>
                        <a:rPr lang="en-US" sz="1900" dirty="0">
                          <a:solidFill>
                            <a:schemeClr val="tx2">
                              <a:lumMod val="50000"/>
                            </a:schemeClr>
                          </a:solidFill>
                        </a:rPr>
                        <a:t>participate only outside the institution</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6.3</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7"/>
                  </a:ext>
                </a:extLst>
              </a:tr>
              <a:tr h="319928">
                <a:tc>
                  <a:txBody>
                    <a:bodyPr/>
                    <a:lstStyle/>
                    <a:p>
                      <a:pPr marL="0" marR="0" indent="280670">
                        <a:lnSpc>
                          <a:spcPct val="107000"/>
                        </a:lnSpc>
                        <a:spcBef>
                          <a:spcPts val="0"/>
                        </a:spcBef>
                        <a:spcAft>
                          <a:spcPts val="0"/>
                        </a:spcAft>
                      </a:pPr>
                      <a:r>
                        <a:rPr lang="en-US" sz="1900" dirty="0">
                          <a:solidFill>
                            <a:schemeClr val="tx2">
                              <a:lumMod val="50000"/>
                            </a:schemeClr>
                          </a:solidFill>
                        </a:rPr>
                        <a:t>Not participated</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76</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20.1</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8"/>
                  </a:ext>
                </a:extLst>
              </a:tr>
              <a:tr h="319928">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26</a:t>
            </a:fld>
            <a:endParaRPr lang="en-US">
              <a:solidFill>
                <a:prstClr val="black">
                  <a:tint val="75000"/>
                </a:prstClr>
              </a:solidFill>
              <a:latin typeface="Calibri"/>
            </a:endParaRPr>
          </a:p>
        </p:txBody>
      </p:sp>
    </p:spTree>
    <p:extLst>
      <p:ext uri="{BB962C8B-B14F-4D97-AF65-F5344CB8AC3E}">
        <p14:creationId xmlns:p14="http://schemas.microsoft.com/office/powerpoint/2010/main" val="3186854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22400" y="177802"/>
            <a:ext cx="10464800" cy="812799"/>
          </a:xfrm>
        </p:spPr>
        <p:txBody>
          <a:bodyPr>
            <a:noAutofit/>
          </a:bodyPr>
          <a:lstStyle/>
          <a:p>
            <a:pPr>
              <a:lnSpc>
                <a:spcPct val="107000"/>
              </a:lnSpc>
              <a:spcBef>
                <a:spcPts val="0"/>
              </a:spcBef>
            </a:pPr>
            <a:r>
              <a:rPr lang="en-US" sz="2400" b="1" dirty="0">
                <a:solidFill>
                  <a:schemeClr val="tx2">
                    <a:lumMod val="75000"/>
                  </a:schemeClr>
                </a:solidFill>
              </a:rPr>
              <a:t>Table 8:</a:t>
            </a:r>
            <a:br>
              <a:rPr lang="en-US" sz="2400" b="1" dirty="0">
                <a:solidFill>
                  <a:schemeClr val="tx2">
                    <a:lumMod val="75000"/>
                  </a:schemeClr>
                </a:solidFill>
              </a:rPr>
            </a:br>
            <a:r>
              <a:rPr lang="en-US" sz="2400" b="1" dirty="0">
                <a:solidFill>
                  <a:schemeClr val="tx2">
                    <a:lumMod val="75000"/>
                  </a:schemeClr>
                </a:solidFill>
              </a:rPr>
              <a:t>Child</a:t>
            </a:r>
            <a:r>
              <a:rPr lang="si-LK" sz="2400" b="1" dirty="0">
                <a:solidFill>
                  <a:schemeClr val="tx2">
                    <a:lumMod val="75000"/>
                  </a:schemeClr>
                </a:solidFill>
              </a:rPr>
              <a:t> </a:t>
            </a:r>
            <a:r>
              <a:rPr lang="en-US" sz="2400" b="1" dirty="0">
                <a:solidFill>
                  <a:schemeClr val="tx2">
                    <a:lumMod val="75000"/>
                  </a:schemeClr>
                </a:solidFill>
              </a:rPr>
              <a:t>Care Institutions by special program conducted for children during 2019</a:t>
            </a:r>
          </a:p>
        </p:txBody>
      </p:sp>
      <p:graphicFrame>
        <p:nvGraphicFramePr>
          <p:cNvPr id="3" name="Table 2"/>
          <p:cNvGraphicFramePr>
            <a:graphicFrameLocks noGrp="1"/>
          </p:cNvGraphicFramePr>
          <p:nvPr>
            <p:extLst/>
          </p:nvPr>
        </p:nvGraphicFramePr>
        <p:xfrm>
          <a:off x="1625600" y="1181102"/>
          <a:ext cx="8229600" cy="4928406"/>
        </p:xfrm>
        <a:graphic>
          <a:graphicData uri="http://schemas.openxmlformats.org/drawingml/2006/table">
            <a:tbl>
              <a:tblPr>
                <a:tableStyleId>{BC89EF96-8CEA-46FF-86C4-4CE0E7609802}</a:tableStyleId>
              </a:tblPr>
              <a:tblGrid>
                <a:gridCol w="5791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695791">
                <a:tc>
                  <a:txBody>
                    <a:bodyPr/>
                    <a:lstStyle/>
                    <a:p>
                      <a:pPr marL="0" marR="0" algn="ctr">
                        <a:lnSpc>
                          <a:spcPct val="107000"/>
                        </a:lnSpc>
                        <a:spcBef>
                          <a:spcPts val="0"/>
                        </a:spcBef>
                        <a:spcAft>
                          <a:spcPts val="0"/>
                        </a:spcAft>
                      </a:pPr>
                      <a:r>
                        <a:rPr lang="en-US" sz="2100" b="1" dirty="0">
                          <a:solidFill>
                            <a:schemeClr val="tx2">
                              <a:lumMod val="50000"/>
                            </a:schemeClr>
                          </a:solidFill>
                        </a:rPr>
                        <a:t>Type of program</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 of institutions</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308953">
                <a:tc>
                  <a:txBody>
                    <a:bodyPr/>
                    <a:lstStyle/>
                    <a:p>
                      <a:pPr marL="0" marR="0">
                        <a:lnSpc>
                          <a:spcPct val="107000"/>
                        </a:lnSpc>
                        <a:spcBef>
                          <a:spcPts val="0"/>
                        </a:spcBef>
                        <a:spcAft>
                          <a:spcPts val="0"/>
                        </a:spcAft>
                      </a:pPr>
                      <a:r>
                        <a:rPr lang="en-US" sz="1900" dirty="0"/>
                        <a:t>Sports meet</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187</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49.3</a:t>
                      </a:r>
                      <a:endParaRPr lang="en-US" sz="1900" b="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1"/>
                  </a:ext>
                </a:extLst>
              </a:tr>
              <a:tr h="352251">
                <a:tc>
                  <a:txBody>
                    <a:bodyPr/>
                    <a:lstStyle/>
                    <a:p>
                      <a:pPr marL="0" marR="0">
                        <a:lnSpc>
                          <a:spcPct val="107000"/>
                        </a:lnSpc>
                        <a:spcBef>
                          <a:spcPts val="0"/>
                        </a:spcBef>
                        <a:spcAft>
                          <a:spcPts val="0"/>
                        </a:spcAft>
                      </a:pPr>
                      <a:r>
                        <a:rPr lang="en-US" sz="1900" dirty="0"/>
                        <a:t>Excursions/ trips</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248</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65.4</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2"/>
                  </a:ext>
                </a:extLst>
              </a:tr>
              <a:tr h="527641">
                <a:tc>
                  <a:txBody>
                    <a:bodyPr/>
                    <a:lstStyle/>
                    <a:p>
                      <a:pPr marL="0" marR="0">
                        <a:lnSpc>
                          <a:spcPct val="107000"/>
                        </a:lnSpc>
                        <a:spcBef>
                          <a:spcPts val="0"/>
                        </a:spcBef>
                        <a:spcAft>
                          <a:spcPts val="0"/>
                        </a:spcAft>
                      </a:pPr>
                      <a:r>
                        <a:rPr lang="en-US" sz="1900" dirty="0"/>
                        <a:t>Going to movies/ dramas (outside the premises)</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118</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31.1</a:t>
                      </a:r>
                      <a:endParaRPr lang="en-US" sz="1900" b="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3"/>
                  </a:ext>
                </a:extLst>
              </a:tr>
              <a:tr h="304377">
                <a:tc>
                  <a:txBody>
                    <a:bodyPr/>
                    <a:lstStyle/>
                    <a:p>
                      <a:pPr marL="0" marR="0">
                        <a:lnSpc>
                          <a:spcPct val="107000"/>
                        </a:lnSpc>
                        <a:spcBef>
                          <a:spcPts val="0"/>
                        </a:spcBef>
                        <a:spcAft>
                          <a:spcPts val="0"/>
                        </a:spcAft>
                      </a:pPr>
                      <a:r>
                        <a:rPr lang="en-US" sz="1900" dirty="0"/>
                        <a:t>Religious program</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316</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83.4</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4"/>
                  </a:ext>
                </a:extLst>
              </a:tr>
              <a:tr h="304377">
                <a:tc>
                  <a:txBody>
                    <a:bodyPr/>
                    <a:lstStyle/>
                    <a:p>
                      <a:pPr marL="0" marR="0">
                        <a:lnSpc>
                          <a:spcPct val="107000"/>
                        </a:lnSpc>
                        <a:spcBef>
                          <a:spcPts val="0"/>
                        </a:spcBef>
                        <a:spcAft>
                          <a:spcPts val="0"/>
                        </a:spcAft>
                      </a:pPr>
                      <a:r>
                        <a:rPr lang="en-US" sz="1900" dirty="0"/>
                        <a:t>New year festival</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50</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13.2</a:t>
                      </a:r>
                      <a:endParaRPr lang="en-US" sz="1900" b="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5"/>
                  </a:ext>
                </a:extLst>
              </a:tr>
              <a:tr h="304377">
                <a:tc>
                  <a:txBody>
                    <a:bodyPr/>
                    <a:lstStyle/>
                    <a:p>
                      <a:pPr marL="0" marR="0">
                        <a:lnSpc>
                          <a:spcPct val="107000"/>
                        </a:lnSpc>
                        <a:spcBef>
                          <a:spcPts val="0"/>
                        </a:spcBef>
                        <a:spcAft>
                          <a:spcPts val="0"/>
                        </a:spcAft>
                      </a:pPr>
                      <a:r>
                        <a:rPr lang="en-US" sz="1900" dirty="0"/>
                        <a:t>World Children's Day celebration </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55</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14.5</a:t>
                      </a:r>
                      <a:endParaRPr lang="en-US" sz="1900" b="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6"/>
                  </a:ext>
                </a:extLst>
              </a:tr>
              <a:tr h="304377">
                <a:tc>
                  <a:txBody>
                    <a:bodyPr/>
                    <a:lstStyle/>
                    <a:p>
                      <a:pPr marL="0" marR="0">
                        <a:lnSpc>
                          <a:spcPct val="107000"/>
                        </a:lnSpc>
                        <a:spcBef>
                          <a:spcPts val="0"/>
                        </a:spcBef>
                        <a:spcAft>
                          <a:spcPts val="0"/>
                        </a:spcAft>
                      </a:pPr>
                      <a:r>
                        <a:rPr lang="en-US" sz="1900" dirty="0"/>
                        <a:t>Concerts</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18</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4.7</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7"/>
                  </a:ext>
                </a:extLst>
              </a:tr>
              <a:tr h="304377">
                <a:tc>
                  <a:txBody>
                    <a:bodyPr/>
                    <a:lstStyle/>
                    <a:p>
                      <a:pPr marL="0" marR="0">
                        <a:lnSpc>
                          <a:spcPct val="107000"/>
                        </a:lnSpc>
                        <a:spcBef>
                          <a:spcPts val="0"/>
                        </a:spcBef>
                        <a:spcAft>
                          <a:spcPts val="0"/>
                        </a:spcAft>
                      </a:pPr>
                      <a:r>
                        <a:rPr lang="en-US" sz="1900"/>
                        <a:t>Music/ Drama program</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16</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4.2</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8"/>
                  </a:ext>
                </a:extLst>
              </a:tr>
              <a:tr h="304377">
                <a:tc>
                  <a:txBody>
                    <a:bodyPr/>
                    <a:lstStyle/>
                    <a:p>
                      <a:pPr marL="0" marR="0">
                        <a:lnSpc>
                          <a:spcPct val="107000"/>
                        </a:lnSpc>
                        <a:spcBef>
                          <a:spcPts val="0"/>
                        </a:spcBef>
                        <a:spcAft>
                          <a:spcPts val="0"/>
                        </a:spcAft>
                      </a:pPr>
                      <a:r>
                        <a:rPr lang="en-US" sz="1900" dirty="0"/>
                        <a:t>Aesthetic appreciation program</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12</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3.2</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9"/>
                  </a:ext>
                </a:extLst>
              </a:tr>
              <a:tr h="304377">
                <a:tc>
                  <a:txBody>
                    <a:bodyPr/>
                    <a:lstStyle/>
                    <a:p>
                      <a:pPr marL="0" marR="0">
                        <a:lnSpc>
                          <a:spcPct val="107000"/>
                        </a:lnSpc>
                        <a:spcBef>
                          <a:spcPts val="0"/>
                        </a:spcBef>
                        <a:spcAft>
                          <a:spcPts val="0"/>
                        </a:spcAft>
                      </a:pPr>
                      <a:r>
                        <a:rPr lang="en-US" sz="1900"/>
                        <a:t>Physical exercise program</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11</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2.9</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10"/>
                  </a:ext>
                </a:extLst>
              </a:tr>
              <a:tr h="304377">
                <a:tc>
                  <a:txBody>
                    <a:bodyPr/>
                    <a:lstStyle/>
                    <a:p>
                      <a:pPr marL="0" marR="0">
                        <a:lnSpc>
                          <a:spcPct val="107000"/>
                        </a:lnSpc>
                        <a:spcBef>
                          <a:spcPts val="0"/>
                        </a:spcBef>
                        <a:spcAft>
                          <a:spcPts val="0"/>
                        </a:spcAft>
                      </a:pPr>
                      <a:r>
                        <a:rPr lang="en-US" sz="1900"/>
                        <a:t>Other Programs</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76</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20.1</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11"/>
                  </a:ext>
                </a:extLst>
              </a:tr>
              <a:tr h="304377">
                <a:tc>
                  <a:txBody>
                    <a:bodyPr/>
                    <a:lstStyle/>
                    <a:p>
                      <a:pPr marL="0" marR="0">
                        <a:lnSpc>
                          <a:spcPct val="107000"/>
                        </a:lnSpc>
                        <a:spcBef>
                          <a:spcPts val="0"/>
                        </a:spcBef>
                        <a:spcAft>
                          <a:spcPts val="0"/>
                        </a:spcAft>
                      </a:pPr>
                      <a:r>
                        <a:rPr lang="en-US" sz="1900"/>
                        <a:t>Not conducted any special program</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19</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5.0</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12"/>
                  </a:ext>
                </a:extLst>
              </a:tr>
              <a:tr h="304377">
                <a:tc>
                  <a:txBody>
                    <a:bodyPr/>
                    <a:lstStyle/>
                    <a:p>
                      <a:pPr marL="0" marR="0">
                        <a:lnSpc>
                          <a:spcPct val="107000"/>
                        </a:lnSpc>
                        <a:spcBef>
                          <a:spcPts val="0"/>
                        </a:spcBef>
                        <a:spcAft>
                          <a:spcPts val="0"/>
                        </a:spcAft>
                      </a:pPr>
                      <a:r>
                        <a:rPr lang="en-US" sz="1900"/>
                        <a:t>Total number of institutions</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379</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13"/>
                  </a:ext>
                </a:extLst>
              </a:tr>
            </a:tbl>
          </a:graphicData>
        </a:graphic>
      </p:graphicFrame>
      <p:sp>
        <p:nvSpPr>
          <p:cNvPr id="5" name="Title 1"/>
          <p:cNvSpPr txBox="1">
            <a:spLocks/>
          </p:cNvSpPr>
          <p:nvPr/>
        </p:nvSpPr>
        <p:spPr>
          <a:xfrm>
            <a:off x="1524000" y="6230319"/>
            <a:ext cx="8737600" cy="304800"/>
          </a:xfrm>
          <a:prstGeom prst="rect">
            <a:avLst/>
          </a:prstGeom>
        </p:spPr>
        <p:txBody>
          <a:bodyPr vert="horz" lIns="121920" tIns="60960" rIns="121920" bIns="60960" rtlCol="0" anchor="ctr">
            <a:noAutofit/>
          </a:bodyPr>
          <a:lstStyle/>
          <a:p>
            <a:pPr defTabSz="1219170"/>
            <a:r>
              <a:rPr lang="en-US" sz="1600" b="1" dirty="0">
                <a:solidFill>
                  <a:prstClr val="black">
                    <a:lumMod val="95000"/>
                    <a:lumOff val="5000"/>
                  </a:prstClr>
                </a:solidFill>
                <a:latin typeface="Calibri"/>
              </a:rPr>
              <a:t>Note: Total does not tally as most of institutions have conducted more than one special program</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27</a:t>
            </a:fld>
            <a:endParaRPr lang="en-US">
              <a:solidFill>
                <a:prstClr val="black">
                  <a:tint val="75000"/>
                </a:prstClr>
              </a:solidFill>
              <a:latin typeface="Calibri"/>
            </a:endParaRPr>
          </a:p>
        </p:txBody>
      </p:sp>
    </p:spTree>
    <p:extLst>
      <p:ext uri="{BB962C8B-B14F-4D97-AF65-F5344CB8AC3E}">
        <p14:creationId xmlns:p14="http://schemas.microsoft.com/office/powerpoint/2010/main" val="35129033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76200"/>
            <a:ext cx="10363200" cy="812800"/>
          </a:xfrm>
        </p:spPr>
        <p:txBody>
          <a:bodyPr>
            <a:noAutofit/>
          </a:bodyPr>
          <a:lstStyle/>
          <a:p>
            <a:pPr algn="l"/>
            <a:r>
              <a:rPr lang="en-US" sz="2400" b="1" dirty="0">
                <a:solidFill>
                  <a:schemeClr val="tx2">
                    <a:lumMod val="75000"/>
                  </a:schemeClr>
                </a:solidFill>
              </a:rPr>
              <a:t>Table 9: </a:t>
            </a:r>
            <a:br>
              <a:rPr lang="en-US" sz="2400" b="1" dirty="0">
                <a:solidFill>
                  <a:schemeClr val="tx2">
                    <a:lumMod val="75000"/>
                  </a:schemeClr>
                </a:solidFill>
              </a:rPr>
            </a:br>
            <a:r>
              <a:rPr lang="en-US" sz="2400" b="1" dirty="0">
                <a:solidFill>
                  <a:schemeClr val="tx2">
                    <a:lumMod val="75000"/>
                  </a:schemeClr>
                </a:solidFill>
              </a:rPr>
              <a:t>Child Care Institutions with library facilities and additional reading materials </a:t>
            </a:r>
          </a:p>
        </p:txBody>
      </p:sp>
      <p:graphicFrame>
        <p:nvGraphicFramePr>
          <p:cNvPr id="3" name="Table 2"/>
          <p:cNvGraphicFramePr>
            <a:graphicFrameLocks noGrp="1"/>
          </p:cNvGraphicFramePr>
          <p:nvPr>
            <p:extLst>
              <p:ext uri="{D42A27DB-BD31-4B8C-83A1-F6EECF244321}">
                <p14:modId xmlns:p14="http://schemas.microsoft.com/office/powerpoint/2010/main" val="446558058"/>
              </p:ext>
            </p:extLst>
          </p:nvPr>
        </p:nvGraphicFramePr>
        <p:xfrm>
          <a:off x="1079503" y="914403"/>
          <a:ext cx="10422916" cy="5193393"/>
        </p:xfrm>
        <a:graphic>
          <a:graphicData uri="http://schemas.openxmlformats.org/drawingml/2006/table">
            <a:tbl>
              <a:tblPr>
                <a:tableStyleId>{BC89EF96-8CEA-46FF-86C4-4CE0E7609802}</a:tableStyleId>
              </a:tblPr>
              <a:tblGrid>
                <a:gridCol w="2749547">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01753">
                  <a:extLst>
                    <a:ext uri="{9D8B030D-6E8A-4147-A177-3AD203B41FA5}">
                      <a16:colId xmlns:a16="http://schemas.microsoft.com/office/drawing/2014/main" val="20002"/>
                    </a:ext>
                  </a:extLst>
                </a:gridCol>
                <a:gridCol w="859712">
                  <a:extLst>
                    <a:ext uri="{9D8B030D-6E8A-4147-A177-3AD203B41FA5}">
                      <a16:colId xmlns:a16="http://schemas.microsoft.com/office/drawing/2014/main" val="20003"/>
                    </a:ext>
                  </a:extLst>
                </a:gridCol>
                <a:gridCol w="942392">
                  <a:extLst>
                    <a:ext uri="{9D8B030D-6E8A-4147-A177-3AD203B41FA5}">
                      <a16:colId xmlns:a16="http://schemas.microsoft.com/office/drawing/2014/main" val="20004"/>
                    </a:ext>
                  </a:extLst>
                </a:gridCol>
                <a:gridCol w="1036320">
                  <a:extLst>
                    <a:ext uri="{9D8B030D-6E8A-4147-A177-3AD203B41FA5}">
                      <a16:colId xmlns:a16="http://schemas.microsoft.com/office/drawing/2014/main" val="20005"/>
                    </a:ext>
                  </a:extLst>
                </a:gridCol>
                <a:gridCol w="942392">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tblGrid>
              <a:tr h="600888">
                <a:tc rowSpan="2">
                  <a:txBody>
                    <a:bodyPr/>
                    <a:lstStyle/>
                    <a:p>
                      <a:pPr marL="0" marR="0" algn="ctr">
                        <a:lnSpc>
                          <a:spcPct val="107000"/>
                        </a:lnSpc>
                        <a:spcBef>
                          <a:spcPts val="0"/>
                        </a:spcBef>
                        <a:spcAft>
                          <a:spcPts val="0"/>
                        </a:spcAft>
                      </a:pPr>
                      <a:r>
                        <a:rPr lang="en-US" sz="1900" b="1" dirty="0">
                          <a:solidFill>
                            <a:schemeClr val="tx2">
                              <a:lumMod val="50000"/>
                            </a:schemeClr>
                          </a:solidFill>
                        </a:rPr>
                        <a:t>Type of Institution</a:t>
                      </a:r>
                      <a:endParaRPr lang="en-US" sz="1900" b="1" dirty="0">
                        <a:solidFill>
                          <a:schemeClr val="tx2">
                            <a:lumMod val="50000"/>
                          </a:schemeClr>
                        </a:solidFill>
                        <a:latin typeface="+mn-lt"/>
                        <a:ea typeface="Calibri"/>
                        <a:cs typeface="Iskoola Pota"/>
                      </a:endParaRPr>
                    </a:p>
                  </a:txBody>
                  <a:tcPr marT="0" marB="0" anchor="ctr"/>
                </a:tc>
                <a:tc rowSpan="2">
                  <a:txBody>
                    <a:bodyPr/>
                    <a:lstStyle/>
                    <a:p>
                      <a:pPr marL="0" marR="0" algn="ctr">
                        <a:lnSpc>
                          <a:spcPct val="107000"/>
                        </a:lnSpc>
                        <a:spcBef>
                          <a:spcPts val="0"/>
                        </a:spcBef>
                        <a:spcAft>
                          <a:spcPts val="0"/>
                        </a:spcAft>
                      </a:pPr>
                      <a:r>
                        <a:rPr lang="en-US" sz="1900" b="1" dirty="0">
                          <a:solidFill>
                            <a:schemeClr val="tx2">
                              <a:lumMod val="50000"/>
                            </a:schemeClr>
                          </a:solidFill>
                        </a:rPr>
                        <a:t>Total number of institutions</a:t>
                      </a:r>
                      <a:endParaRPr lang="en-US" sz="1900" b="1" dirty="0">
                        <a:solidFill>
                          <a:schemeClr val="tx2">
                            <a:lumMod val="50000"/>
                          </a:schemeClr>
                        </a:solidFill>
                        <a:latin typeface="+mn-lt"/>
                        <a:ea typeface="Calibri"/>
                        <a:cs typeface="Iskoola Pota"/>
                      </a:endParaRPr>
                    </a:p>
                  </a:txBody>
                  <a:tcPr marT="0" marB="0" anchor="ctr"/>
                </a:tc>
                <a:tc rowSpan="2">
                  <a:txBody>
                    <a:bodyPr/>
                    <a:lstStyle/>
                    <a:p>
                      <a:pPr marL="0" marR="0" algn="ctr">
                        <a:lnSpc>
                          <a:spcPct val="107000"/>
                        </a:lnSpc>
                        <a:spcBef>
                          <a:spcPts val="0"/>
                        </a:spcBef>
                        <a:spcAft>
                          <a:spcPts val="0"/>
                        </a:spcAft>
                      </a:pPr>
                      <a:r>
                        <a:rPr lang="en-US" sz="1900" b="1" dirty="0">
                          <a:solidFill>
                            <a:schemeClr val="tx2">
                              <a:lumMod val="50000"/>
                            </a:schemeClr>
                          </a:solidFill>
                        </a:rPr>
                        <a:t>With library facilities within the institution</a:t>
                      </a:r>
                      <a:endParaRPr lang="en-US" sz="1900" b="1" dirty="0">
                        <a:solidFill>
                          <a:schemeClr val="tx2">
                            <a:lumMod val="50000"/>
                          </a:schemeClr>
                        </a:solidFill>
                        <a:latin typeface="+mn-lt"/>
                        <a:ea typeface="Calibri"/>
                        <a:cs typeface="Iskoola Pota"/>
                      </a:endParaRPr>
                    </a:p>
                  </a:txBody>
                  <a:tcPr marT="0" marB="0" anchor="ctr"/>
                </a:tc>
                <a:tc gridSpan="5">
                  <a:txBody>
                    <a:bodyPr/>
                    <a:lstStyle/>
                    <a:p>
                      <a:pPr marL="0" marR="0" algn="ctr">
                        <a:lnSpc>
                          <a:spcPct val="107000"/>
                        </a:lnSpc>
                        <a:spcBef>
                          <a:spcPts val="0"/>
                        </a:spcBef>
                        <a:spcAft>
                          <a:spcPts val="0"/>
                        </a:spcAft>
                      </a:pPr>
                      <a:r>
                        <a:rPr lang="en-US" sz="1900" b="1" dirty="0">
                          <a:solidFill>
                            <a:schemeClr val="tx2">
                              <a:lumMod val="50000"/>
                            </a:schemeClr>
                          </a:solidFill>
                        </a:rPr>
                        <a:t>Papers/magazines purchased for children's use</a:t>
                      </a:r>
                      <a:endParaRPr lang="en-US" sz="1900" b="1" dirty="0">
                        <a:solidFill>
                          <a:schemeClr val="tx2">
                            <a:lumMod val="50000"/>
                          </a:schemeClr>
                        </a:solidFill>
                        <a:latin typeface="+mn-lt"/>
                        <a:ea typeface="Calibri"/>
                        <a:cs typeface="Iskoola Pota"/>
                      </a:endParaRPr>
                    </a:p>
                  </a:txBody>
                  <a:tcPr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443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900" b="1" dirty="0">
                          <a:solidFill>
                            <a:schemeClr val="tx2">
                              <a:lumMod val="50000"/>
                            </a:schemeClr>
                          </a:solidFill>
                        </a:rPr>
                        <a:t>Daily</a:t>
                      </a:r>
                      <a:endParaRPr lang="en-US" sz="1900" b="1" dirty="0">
                        <a:solidFill>
                          <a:schemeClr val="tx2">
                            <a:lumMod val="50000"/>
                          </a:schemeClr>
                        </a:solidFill>
                        <a:latin typeface="+mn-lt"/>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At least Weekly</a:t>
                      </a:r>
                      <a:endParaRPr lang="en-US" sz="1900" b="1" dirty="0">
                        <a:solidFill>
                          <a:schemeClr val="tx2">
                            <a:lumMod val="50000"/>
                          </a:schemeClr>
                        </a:solidFill>
                        <a:latin typeface="+mn-lt"/>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Only monthly</a:t>
                      </a:r>
                      <a:endParaRPr lang="en-US" sz="1900" b="1" dirty="0">
                        <a:solidFill>
                          <a:schemeClr val="tx2">
                            <a:lumMod val="50000"/>
                          </a:schemeClr>
                        </a:solidFill>
                        <a:latin typeface="+mn-lt"/>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Once in a while</a:t>
                      </a:r>
                      <a:endParaRPr lang="en-US" sz="1900" b="1" dirty="0">
                        <a:solidFill>
                          <a:schemeClr val="tx2">
                            <a:lumMod val="50000"/>
                          </a:schemeClr>
                        </a:solidFill>
                        <a:latin typeface="+mn-lt"/>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Not purchased</a:t>
                      </a:r>
                      <a:endParaRPr lang="en-US" sz="1900" b="1" dirty="0">
                        <a:solidFill>
                          <a:schemeClr val="tx2">
                            <a:lumMod val="50000"/>
                          </a:schemeClr>
                        </a:solidFill>
                        <a:latin typeface="+mn-lt"/>
                        <a:ea typeface="Calibri"/>
                        <a:cs typeface="Iskoola Pota"/>
                      </a:endParaRPr>
                    </a:p>
                  </a:txBody>
                  <a:tcPr marT="0" marB="0" anchor="ctr"/>
                </a:tc>
                <a:extLst>
                  <a:ext uri="{0D108BD9-81ED-4DB2-BD59-A6C34878D82A}">
                    <a16:rowId xmlns:a16="http://schemas.microsoft.com/office/drawing/2014/main" val="10001"/>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Remand home</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14</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14</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6</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4</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4</a:t>
                      </a:r>
                      <a:endParaRPr lang="en-US" sz="1900"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02"/>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Safe house</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4</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4</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1</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2</a:t>
                      </a:r>
                      <a:endParaRPr lang="en-US" sz="1900"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03"/>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Certified school</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9</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7</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2</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6</a:t>
                      </a:r>
                      <a:endParaRPr lang="en-US" sz="1900"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04"/>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Approved school</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1</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05"/>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State receiving home</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9</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3</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7</a:t>
                      </a:r>
                      <a:endParaRPr lang="en-US" sz="1900"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06"/>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Detention home</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1</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1</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07"/>
                  </a:ext>
                </a:extLst>
              </a:tr>
              <a:tr h="608753">
                <a:tc>
                  <a:txBody>
                    <a:bodyPr/>
                    <a:lstStyle/>
                    <a:p>
                      <a:pPr marL="0" marR="0">
                        <a:lnSpc>
                          <a:spcPct val="107000"/>
                        </a:lnSpc>
                        <a:spcBef>
                          <a:spcPts val="0"/>
                        </a:spcBef>
                        <a:spcAft>
                          <a:spcPts val="0"/>
                        </a:spcAft>
                      </a:pPr>
                      <a:r>
                        <a:rPr lang="en-US" sz="1900" dirty="0">
                          <a:solidFill>
                            <a:schemeClr val="tx2">
                              <a:lumMod val="50000"/>
                            </a:schemeClr>
                          </a:solidFill>
                        </a:rPr>
                        <a:t>Training and counseling center</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4</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3</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2</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2</a:t>
                      </a:r>
                      <a:endParaRPr lang="en-US" sz="1900"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08"/>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Voluntary children home</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331</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310</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129</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116</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20</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7</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59</a:t>
                      </a:r>
                      <a:endParaRPr lang="en-US" sz="1900"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09"/>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Other*</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6</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6</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1</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a:solidFill>
                            <a:schemeClr val="tx2">
                              <a:lumMod val="50000"/>
                            </a:schemeClr>
                          </a:solidFill>
                        </a:rPr>
                        <a:t>2</a:t>
                      </a:r>
                      <a:endParaRPr lang="en-US" sz="190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a:t>
                      </a:r>
                      <a:endParaRPr lang="en-US" sz="1900"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dirty="0">
                          <a:solidFill>
                            <a:schemeClr val="tx2">
                              <a:lumMod val="50000"/>
                            </a:schemeClr>
                          </a:solidFill>
                        </a:rPr>
                        <a:t>3</a:t>
                      </a:r>
                      <a:endParaRPr lang="en-US" sz="1900"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10"/>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b="1" dirty="0">
                          <a:solidFill>
                            <a:schemeClr val="tx2">
                              <a:lumMod val="50000"/>
                            </a:schemeClr>
                          </a:solidFill>
                        </a:rPr>
                        <a:t>349</a:t>
                      </a:r>
                      <a:endParaRPr lang="en-US" sz="1900" b="1"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b="1" dirty="0">
                          <a:solidFill>
                            <a:schemeClr val="tx2">
                              <a:lumMod val="50000"/>
                            </a:schemeClr>
                          </a:solidFill>
                        </a:rPr>
                        <a:t>143</a:t>
                      </a:r>
                      <a:endParaRPr lang="en-US" sz="1900" b="1"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b="1" dirty="0">
                          <a:solidFill>
                            <a:schemeClr val="tx2">
                              <a:lumMod val="50000"/>
                            </a:schemeClr>
                          </a:solidFill>
                        </a:rPr>
                        <a:t>124</a:t>
                      </a:r>
                      <a:endParaRPr lang="en-US" sz="1900" b="1"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b="1" dirty="0">
                          <a:solidFill>
                            <a:schemeClr val="tx2">
                              <a:lumMod val="50000"/>
                            </a:schemeClr>
                          </a:solidFill>
                        </a:rPr>
                        <a:t>21</a:t>
                      </a:r>
                      <a:endParaRPr lang="en-US" sz="1900" b="1"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b="1" dirty="0">
                          <a:solidFill>
                            <a:schemeClr val="tx2">
                              <a:lumMod val="50000"/>
                            </a:schemeClr>
                          </a:solidFill>
                        </a:rPr>
                        <a:t>8</a:t>
                      </a:r>
                      <a:endParaRPr lang="en-US" sz="1900" b="1" dirty="0">
                        <a:solidFill>
                          <a:schemeClr val="tx2">
                            <a:lumMod val="50000"/>
                          </a:schemeClr>
                        </a:solidFill>
                        <a:latin typeface="+mn-lt"/>
                        <a:ea typeface="Calibri"/>
                        <a:cs typeface="Iskoola Pota"/>
                      </a:endParaRPr>
                    </a:p>
                  </a:txBody>
                  <a:tcPr marT="0" marB="0"/>
                </a:tc>
                <a:tc>
                  <a:txBody>
                    <a:bodyPr/>
                    <a:lstStyle/>
                    <a:p>
                      <a:pPr marL="0" marR="0" algn="r">
                        <a:lnSpc>
                          <a:spcPct val="107000"/>
                        </a:lnSpc>
                        <a:spcBef>
                          <a:spcPts val="0"/>
                        </a:spcBef>
                        <a:spcAft>
                          <a:spcPts val="0"/>
                        </a:spcAft>
                      </a:pPr>
                      <a:r>
                        <a:rPr lang="en-US" sz="1900" b="1" dirty="0">
                          <a:solidFill>
                            <a:schemeClr val="tx2">
                              <a:lumMod val="50000"/>
                            </a:schemeClr>
                          </a:solidFill>
                        </a:rPr>
                        <a:t>83</a:t>
                      </a:r>
                      <a:endParaRPr lang="en-US" sz="1900" b="1" dirty="0">
                        <a:solidFill>
                          <a:schemeClr val="tx2">
                            <a:lumMod val="50000"/>
                          </a:schemeClr>
                        </a:solidFill>
                        <a:latin typeface="+mn-lt"/>
                        <a:ea typeface="Calibri"/>
                        <a:cs typeface="Iskoola Pota"/>
                      </a:endParaRPr>
                    </a:p>
                  </a:txBody>
                  <a:tcPr marT="0" marB="0"/>
                </a:tc>
                <a:extLst>
                  <a:ext uri="{0D108BD9-81ED-4DB2-BD59-A6C34878D82A}">
                    <a16:rowId xmlns:a16="http://schemas.microsoft.com/office/drawing/2014/main" val="10011"/>
                  </a:ext>
                </a:extLst>
              </a:tr>
            </a:tbl>
          </a:graphicData>
        </a:graphic>
      </p:graphicFrame>
      <p:sp>
        <p:nvSpPr>
          <p:cNvPr id="5" name="Title 1"/>
          <p:cNvSpPr txBox="1">
            <a:spLocks/>
          </p:cNvSpPr>
          <p:nvPr/>
        </p:nvSpPr>
        <p:spPr>
          <a:xfrm>
            <a:off x="1117600" y="6172200"/>
            <a:ext cx="10363200" cy="304800"/>
          </a:xfrm>
          <a:prstGeom prst="rect">
            <a:avLst/>
          </a:prstGeom>
        </p:spPr>
        <p:txBody>
          <a:bodyPr vert="horz" lIns="121920" tIns="60960" rIns="121920" bIns="60960" rtlCol="0" anchor="ctr">
            <a:noAutofit/>
          </a:bodyPr>
          <a:lstStyle/>
          <a:p>
            <a:pPr defTabSz="1219170">
              <a:lnSpc>
                <a:spcPct val="107000"/>
              </a:lnSpc>
            </a:pPr>
            <a:r>
              <a:rPr lang="en-US" sz="1600" b="1" dirty="0">
                <a:solidFill>
                  <a:prstClr val="black">
                    <a:lumMod val="95000"/>
                    <a:lumOff val="5000"/>
                  </a:prstClr>
                </a:solidFill>
                <a:latin typeface="Calibri"/>
              </a:rPr>
              <a:t>*Child development centers temporarily functioned under provincial departments of Probation and Child Care Services</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28</a:t>
            </a:fld>
            <a:endParaRPr lang="en-US">
              <a:solidFill>
                <a:prstClr val="black">
                  <a:tint val="75000"/>
                </a:prstClr>
              </a:solidFill>
              <a:latin typeface="Calibri"/>
            </a:endParaRPr>
          </a:p>
        </p:txBody>
      </p:sp>
    </p:spTree>
    <p:extLst>
      <p:ext uri="{BB962C8B-B14F-4D97-AF65-F5344CB8AC3E}">
        <p14:creationId xmlns:p14="http://schemas.microsoft.com/office/powerpoint/2010/main" val="17993828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0800" y="482600"/>
            <a:ext cx="9753600" cy="762000"/>
          </a:xfrm>
        </p:spPr>
        <p:txBody>
          <a:bodyPr>
            <a:noAutofit/>
          </a:bodyPr>
          <a:lstStyle/>
          <a:p>
            <a:pPr>
              <a:lnSpc>
                <a:spcPct val="107000"/>
              </a:lnSpc>
              <a:spcBef>
                <a:spcPts val="0"/>
              </a:spcBef>
            </a:pPr>
            <a:r>
              <a:rPr lang="en-US" sz="2400" b="1" dirty="0">
                <a:solidFill>
                  <a:schemeClr val="tx2">
                    <a:lumMod val="75000"/>
                  </a:schemeClr>
                </a:solidFill>
              </a:rPr>
              <a:t>Table 10:</a:t>
            </a:r>
            <a:br>
              <a:rPr lang="en-US" sz="2400" b="1" dirty="0">
                <a:solidFill>
                  <a:schemeClr val="tx2">
                    <a:lumMod val="75000"/>
                  </a:schemeClr>
                </a:solidFill>
              </a:rPr>
            </a:br>
            <a:r>
              <a:rPr lang="en-US" sz="2400" b="1" dirty="0">
                <a:solidFill>
                  <a:schemeClr val="tx2">
                    <a:lumMod val="75000"/>
                  </a:schemeClr>
                </a:solidFill>
              </a:rPr>
              <a:t>Child Care Institutions by currently accommodated children per toilet ratio</a:t>
            </a:r>
          </a:p>
        </p:txBody>
      </p:sp>
      <p:graphicFrame>
        <p:nvGraphicFramePr>
          <p:cNvPr id="5" name="Table 4"/>
          <p:cNvGraphicFramePr>
            <a:graphicFrameLocks noGrp="1"/>
          </p:cNvGraphicFramePr>
          <p:nvPr>
            <p:extLst/>
          </p:nvPr>
        </p:nvGraphicFramePr>
        <p:xfrm>
          <a:off x="1524000" y="1600202"/>
          <a:ext cx="8229600" cy="3913799"/>
        </p:xfrm>
        <a:graphic>
          <a:graphicData uri="http://schemas.openxmlformats.org/drawingml/2006/table">
            <a:tbl>
              <a:tblPr>
                <a:tableStyleId>{BC89EF96-8CEA-46FF-86C4-4CE0E7609802}</a:tableStyleId>
              </a:tblPr>
              <a:tblGrid>
                <a:gridCol w="5027648">
                  <a:extLst>
                    <a:ext uri="{9D8B030D-6E8A-4147-A177-3AD203B41FA5}">
                      <a16:colId xmlns:a16="http://schemas.microsoft.com/office/drawing/2014/main" val="20000"/>
                    </a:ext>
                  </a:extLst>
                </a:gridCol>
                <a:gridCol w="1585435">
                  <a:extLst>
                    <a:ext uri="{9D8B030D-6E8A-4147-A177-3AD203B41FA5}">
                      <a16:colId xmlns:a16="http://schemas.microsoft.com/office/drawing/2014/main" val="20001"/>
                    </a:ext>
                  </a:extLst>
                </a:gridCol>
                <a:gridCol w="1616517">
                  <a:extLst>
                    <a:ext uri="{9D8B030D-6E8A-4147-A177-3AD203B41FA5}">
                      <a16:colId xmlns:a16="http://schemas.microsoft.com/office/drawing/2014/main" val="20002"/>
                    </a:ext>
                  </a:extLst>
                </a:gridCol>
              </a:tblGrid>
              <a:tr h="565652">
                <a:tc>
                  <a:txBody>
                    <a:bodyPr/>
                    <a:lstStyle/>
                    <a:p>
                      <a:pPr marL="0" marR="0" algn="ctr">
                        <a:lnSpc>
                          <a:spcPct val="107000"/>
                        </a:lnSpc>
                        <a:spcBef>
                          <a:spcPts val="0"/>
                        </a:spcBef>
                        <a:spcAft>
                          <a:spcPts val="0"/>
                        </a:spcAft>
                      </a:pPr>
                      <a:r>
                        <a:rPr lang="en-US" sz="2100" b="1" dirty="0">
                          <a:solidFill>
                            <a:schemeClr val="tx2">
                              <a:lumMod val="50000"/>
                            </a:schemeClr>
                          </a:solidFill>
                        </a:rPr>
                        <a:t>Availability of toilets</a:t>
                      </a:r>
                      <a:endParaRPr lang="en-US" sz="2100" b="1" dirty="0">
                        <a:solidFill>
                          <a:schemeClr val="tx2">
                            <a:lumMod val="50000"/>
                          </a:schemeClr>
                        </a:solidFill>
                        <a:latin typeface="Calibri" pitchFamily="34" charset="0"/>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a:t>
                      </a:r>
                      <a:endParaRPr lang="en-US" sz="2100" b="1" dirty="0">
                        <a:solidFill>
                          <a:schemeClr val="tx2">
                            <a:lumMod val="50000"/>
                          </a:schemeClr>
                        </a:solidFill>
                        <a:latin typeface="Calibri" pitchFamily="34" charset="0"/>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0"/>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A toilet per child</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18</a:t>
                      </a:r>
                      <a:endParaRPr lang="en-US" sz="1900" b="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4.7</a:t>
                      </a:r>
                      <a:endParaRPr lang="en-US" sz="1900" b="0"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1"/>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A toilet for 2 children</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61</a:t>
                      </a:r>
                      <a:endParaRPr lang="en-US" sz="1900" b="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16.1</a:t>
                      </a:r>
                      <a:endParaRPr lang="en-US" sz="1900" b="0"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2"/>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A toilet for 3 - 4 children</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170</a:t>
                      </a:r>
                      <a:endParaRPr lang="en-US" sz="1900" b="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44.9</a:t>
                      </a:r>
                      <a:endParaRPr lang="en-US" sz="1900" b="0"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3"/>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A toilet for 5 - 6 children</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90</a:t>
                      </a:r>
                      <a:endParaRPr lang="en-US" sz="1900" b="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23.7</a:t>
                      </a:r>
                      <a:endParaRPr lang="en-US" sz="1900" b="0"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4"/>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A toilet for 7 - 8 children</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21</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5.5</a:t>
                      </a:r>
                      <a:endParaRPr lang="en-US" sz="1900" b="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5"/>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A toilet for 9 - 10 children</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6</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1.6</a:t>
                      </a:r>
                      <a:endParaRPr lang="en-US" sz="1900" b="0"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6"/>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A toilet for 11 - 20 children</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7</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1.8</a:t>
                      </a:r>
                      <a:endParaRPr lang="en-US" sz="1900" b="0"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7"/>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A toilet for more than 20 children</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0.3</a:t>
                      </a:r>
                      <a:endParaRPr lang="en-US" sz="1900" b="0"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8"/>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Number of toilets not specified</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2</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0.5</a:t>
                      </a:r>
                      <a:endParaRPr lang="en-US" sz="1900" b="0"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09"/>
                  </a:ext>
                </a:extLst>
              </a:tr>
              <a:tr h="304377">
                <a:tc>
                  <a:txBody>
                    <a:bodyPr/>
                    <a:lstStyle/>
                    <a:p>
                      <a:pPr marL="0" marR="0">
                        <a:lnSpc>
                          <a:spcPct val="107000"/>
                        </a:lnSpc>
                        <a:spcBef>
                          <a:spcPts val="0"/>
                        </a:spcBef>
                        <a:spcAft>
                          <a:spcPts val="0"/>
                        </a:spcAft>
                      </a:pPr>
                      <a:r>
                        <a:rPr lang="en-US" sz="1900" b="0">
                          <a:solidFill>
                            <a:schemeClr val="tx2">
                              <a:lumMod val="50000"/>
                            </a:schemeClr>
                          </a:solidFill>
                        </a:rPr>
                        <a:t>No children currently accommodated</a:t>
                      </a:r>
                      <a:endParaRPr lang="en-US" sz="1900" b="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3</a:t>
                      </a:r>
                      <a:endParaRPr lang="en-US" sz="1900" b="0"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0.8</a:t>
                      </a:r>
                      <a:endParaRPr lang="en-US" sz="1900" b="0"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10"/>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pitchFamily="34" charset="0"/>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pitchFamily="34" charset="0"/>
                        <a:ea typeface="Calibri"/>
                        <a:cs typeface="Iskoola Pota"/>
                      </a:endParaRPr>
                    </a:p>
                  </a:txBody>
                  <a:tcPr marT="0" marB="0" anchor="ctr"/>
                </a:tc>
                <a:extLst>
                  <a:ext uri="{0D108BD9-81ED-4DB2-BD59-A6C34878D82A}">
                    <a16:rowId xmlns:a16="http://schemas.microsoft.com/office/drawing/2014/main" val="10011"/>
                  </a:ext>
                </a:extLst>
              </a:tr>
            </a:tbl>
          </a:graphicData>
        </a:graphic>
      </p:graphicFrame>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29</a:t>
            </a:fld>
            <a:endParaRPr lang="en-US">
              <a:solidFill>
                <a:prstClr val="black">
                  <a:tint val="75000"/>
                </a:prstClr>
              </a:solidFill>
              <a:latin typeface="Calibri"/>
            </a:endParaRPr>
          </a:p>
        </p:txBody>
      </p:sp>
    </p:spTree>
    <p:extLst>
      <p:ext uri="{BB962C8B-B14F-4D97-AF65-F5344CB8AC3E}">
        <p14:creationId xmlns:p14="http://schemas.microsoft.com/office/powerpoint/2010/main" val="16447973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CC72EC-92E4-42B5-80E7-745DEF4B62B5}"/>
              </a:ext>
            </a:extLst>
          </p:cNvPr>
          <p:cNvSpPr>
            <a:spLocks noGrp="1"/>
          </p:cNvSpPr>
          <p:nvPr>
            <p:ph type="title"/>
          </p:nvPr>
        </p:nvSpPr>
        <p:spPr/>
        <p:txBody>
          <a:bodyPr>
            <a:normAutofit fontScale="90000"/>
          </a:bodyPr>
          <a:lstStyle/>
          <a:p>
            <a:r>
              <a:rPr lang="en-GB" sz="3200" dirty="0"/>
              <a:t>Convention on the Rights of the Child</a:t>
            </a:r>
            <a:br>
              <a:rPr lang="en-GB" sz="3200" dirty="0"/>
            </a:br>
            <a:r>
              <a:rPr lang="en-GB" sz="3200" dirty="0"/>
              <a:t>(</a:t>
            </a:r>
            <a:r>
              <a:rPr lang="si-LK" sz="3200" dirty="0"/>
              <a:t>ළමා අයිතිවාසිකම් පිළිබඳ සම්මුතිය</a:t>
            </a:r>
            <a:r>
              <a:rPr lang="en-GB" sz="3200" dirty="0"/>
              <a:t>)</a:t>
            </a:r>
            <a:br>
              <a:rPr lang="en-GB" sz="3200" dirty="0"/>
            </a:br>
            <a:r>
              <a:rPr lang="en-GB" sz="1600" dirty="0"/>
              <a:t>Adopted and opened for signature, ratification and accession by General Assembly resolution 44/25 of 20 November 1989</a:t>
            </a:r>
            <a:br>
              <a:rPr lang="en-GB" sz="1600" dirty="0"/>
            </a:br>
            <a:r>
              <a:rPr lang="en-GB" sz="1600" dirty="0"/>
              <a:t>Entry into force 2 September 1990, in accordance with article 49</a:t>
            </a:r>
            <a:endParaRPr lang="en-US" sz="3200" dirty="0"/>
          </a:p>
        </p:txBody>
      </p:sp>
      <p:sp>
        <p:nvSpPr>
          <p:cNvPr id="11" name="Content Placeholder 10">
            <a:extLst>
              <a:ext uri="{FF2B5EF4-FFF2-40B4-BE49-F238E27FC236}">
                <a16:creationId xmlns:a16="http://schemas.microsoft.com/office/drawing/2014/main" id="{906894A9-FC8C-4485-8A0B-4EB972EC5398}"/>
              </a:ext>
            </a:extLst>
          </p:cNvPr>
          <p:cNvSpPr>
            <a:spLocks noGrp="1"/>
          </p:cNvSpPr>
          <p:nvPr>
            <p:ph idx="1"/>
          </p:nvPr>
        </p:nvSpPr>
        <p:spPr>
          <a:xfrm>
            <a:off x="905933" y="1901825"/>
            <a:ext cx="10515600" cy="4351339"/>
          </a:xfrm>
        </p:spPr>
        <p:txBody>
          <a:bodyPr>
            <a:normAutofit/>
          </a:bodyPr>
          <a:lstStyle/>
          <a:p>
            <a:pPr marL="0" indent="0">
              <a:buNone/>
            </a:pPr>
            <a:r>
              <a:rPr lang="en-GB" sz="1800" b="1" dirty="0"/>
              <a:t>Article 1</a:t>
            </a:r>
          </a:p>
          <a:p>
            <a:pPr marL="0" indent="0">
              <a:buNone/>
            </a:pPr>
            <a:r>
              <a:rPr lang="en-GB" sz="1800" dirty="0"/>
              <a:t>A child means a every human being below the age of eighteen years</a:t>
            </a:r>
          </a:p>
          <a:p>
            <a:pPr marL="0" indent="0">
              <a:buNone/>
            </a:pPr>
            <a:endParaRPr lang="en-GB" sz="1800" dirty="0"/>
          </a:p>
          <a:p>
            <a:pPr marL="0" indent="0">
              <a:buNone/>
            </a:pPr>
            <a:r>
              <a:rPr lang="en-GB" sz="1800" b="1" dirty="0"/>
              <a:t>Article 20</a:t>
            </a:r>
          </a:p>
          <a:p>
            <a:pPr marL="342891" indent="-342891">
              <a:buFont typeface="+mj-lt"/>
              <a:buAutoNum type="arabicPeriod"/>
            </a:pPr>
            <a:r>
              <a:rPr lang="en-GB" sz="1800" dirty="0"/>
              <a:t>A child temporarily or permanently deprived of his or her family environment, or in whose own best interests cannot be allowed to remain in that environment, shall </a:t>
            </a:r>
            <a:r>
              <a:rPr lang="en-GB" sz="1800"/>
              <a:t>be entitled </a:t>
            </a:r>
            <a:r>
              <a:rPr lang="en-GB" sz="1800" dirty="0"/>
              <a:t>to special protection and assistance provided by the state.</a:t>
            </a:r>
          </a:p>
          <a:p>
            <a:pPr marL="342891" indent="-342891">
              <a:buFont typeface="+mj-lt"/>
              <a:buAutoNum type="arabicPeriod"/>
            </a:pPr>
            <a:r>
              <a:rPr lang="en-GB" sz="1800" dirty="0"/>
              <a:t>State parties shall in accordance with their national law ensure alternative care for such a child.</a:t>
            </a:r>
          </a:p>
          <a:p>
            <a:pPr marL="342891" indent="-342891">
              <a:buFont typeface="+mj-lt"/>
              <a:buAutoNum type="arabicPeriod"/>
            </a:pPr>
            <a:r>
              <a:rPr lang="en-GB" sz="1800" dirty="0"/>
              <a:t>Such care could include, inter alia, foster placement, </a:t>
            </a:r>
            <a:r>
              <a:rPr lang="en-GB" sz="1800" dirty="0" err="1"/>
              <a:t>kafalah</a:t>
            </a:r>
            <a:r>
              <a:rPr lang="en-GB" sz="1800" dirty="0"/>
              <a:t> of Islamic law, adoption or if necessary placement in suitable institutions for the care of children. When considering solutions, due regard shall be paid to the desirability of continuity in a child’s upbringing and to the child’s ethnic, religious, cultural and linguistic background.</a:t>
            </a:r>
          </a:p>
          <a:p>
            <a:pPr marL="0" indent="0">
              <a:buNone/>
            </a:pPr>
            <a:endParaRPr lang="en-GB" sz="1800" dirty="0"/>
          </a:p>
          <a:p>
            <a:pPr marL="0" indent="0">
              <a:buNone/>
            </a:pPr>
            <a:endParaRPr lang="en-US" sz="1800" dirty="0"/>
          </a:p>
        </p:txBody>
      </p:sp>
    </p:spTree>
    <p:extLst>
      <p:ext uri="{BB962C8B-B14F-4D97-AF65-F5344CB8AC3E}">
        <p14:creationId xmlns:p14="http://schemas.microsoft.com/office/powerpoint/2010/main" val="1763399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7600" y="279400"/>
            <a:ext cx="9042400" cy="914400"/>
          </a:xfrm>
        </p:spPr>
        <p:txBody>
          <a:bodyPr>
            <a:noAutofit/>
          </a:bodyPr>
          <a:lstStyle/>
          <a:p>
            <a:pPr>
              <a:lnSpc>
                <a:spcPct val="107000"/>
              </a:lnSpc>
              <a:spcBef>
                <a:spcPts val="0"/>
              </a:spcBef>
            </a:pPr>
            <a:r>
              <a:rPr lang="en-US" sz="2400" b="1" dirty="0">
                <a:solidFill>
                  <a:schemeClr val="tx2">
                    <a:lumMod val="75000"/>
                  </a:schemeClr>
                </a:solidFill>
              </a:rPr>
              <a:t>Table 11: </a:t>
            </a:r>
            <a:br>
              <a:rPr lang="en-US" sz="2400" b="1" dirty="0">
                <a:solidFill>
                  <a:schemeClr val="tx2">
                    <a:lumMod val="75000"/>
                  </a:schemeClr>
                </a:solidFill>
              </a:rPr>
            </a:br>
            <a:r>
              <a:rPr lang="en-US" sz="2400" b="1" dirty="0">
                <a:solidFill>
                  <a:schemeClr val="tx2">
                    <a:lumMod val="75000"/>
                  </a:schemeClr>
                </a:solidFill>
              </a:rPr>
              <a:t>Child Care Institutions by adequacy of beds for children</a:t>
            </a:r>
          </a:p>
        </p:txBody>
      </p:sp>
      <p:graphicFrame>
        <p:nvGraphicFramePr>
          <p:cNvPr id="3" name="Table 2"/>
          <p:cNvGraphicFramePr>
            <a:graphicFrameLocks noGrp="1"/>
          </p:cNvGraphicFramePr>
          <p:nvPr>
            <p:extLst/>
          </p:nvPr>
        </p:nvGraphicFramePr>
        <p:xfrm>
          <a:off x="1320804" y="1600200"/>
          <a:ext cx="8229602" cy="2651762"/>
        </p:xfrm>
        <a:graphic>
          <a:graphicData uri="http://schemas.openxmlformats.org/drawingml/2006/table">
            <a:tbl>
              <a:tblPr>
                <a:tableStyleId>{BC89EF96-8CEA-46FF-86C4-4CE0E7609802}</a:tableStyleId>
              </a:tblPr>
              <a:tblGrid>
                <a:gridCol w="5385379">
                  <a:extLst>
                    <a:ext uri="{9D8B030D-6E8A-4147-A177-3AD203B41FA5}">
                      <a16:colId xmlns:a16="http://schemas.microsoft.com/office/drawing/2014/main" val="20000"/>
                    </a:ext>
                  </a:extLst>
                </a:gridCol>
                <a:gridCol w="1551000">
                  <a:extLst>
                    <a:ext uri="{9D8B030D-6E8A-4147-A177-3AD203B41FA5}">
                      <a16:colId xmlns:a16="http://schemas.microsoft.com/office/drawing/2014/main" val="20001"/>
                    </a:ext>
                  </a:extLst>
                </a:gridCol>
                <a:gridCol w="1293223">
                  <a:extLst>
                    <a:ext uri="{9D8B030D-6E8A-4147-A177-3AD203B41FA5}">
                      <a16:colId xmlns:a16="http://schemas.microsoft.com/office/drawing/2014/main" val="20002"/>
                    </a:ext>
                  </a:extLst>
                </a:gridCol>
              </a:tblGrid>
              <a:tr h="757647">
                <a:tc>
                  <a:txBody>
                    <a:bodyPr/>
                    <a:lstStyle/>
                    <a:p>
                      <a:pPr marL="0" marR="0" algn="ctr">
                        <a:lnSpc>
                          <a:spcPct val="107000"/>
                        </a:lnSpc>
                        <a:spcBef>
                          <a:spcPts val="0"/>
                        </a:spcBef>
                        <a:spcAft>
                          <a:spcPts val="0"/>
                        </a:spcAft>
                      </a:pPr>
                      <a:r>
                        <a:rPr lang="en-US" sz="2100" b="1" dirty="0">
                          <a:solidFill>
                            <a:schemeClr val="tx2">
                              <a:lumMod val="50000"/>
                            </a:schemeClr>
                          </a:solidFill>
                        </a:rPr>
                        <a:t>Reserved beds</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 of institutions</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378823">
                <a:tc>
                  <a:txBody>
                    <a:bodyPr/>
                    <a:lstStyle/>
                    <a:p>
                      <a:pPr marL="0" marR="0">
                        <a:lnSpc>
                          <a:spcPct val="107000"/>
                        </a:lnSpc>
                        <a:spcBef>
                          <a:spcPts val="0"/>
                        </a:spcBef>
                        <a:spcAft>
                          <a:spcPts val="0"/>
                        </a:spcAft>
                      </a:pPr>
                      <a:r>
                        <a:rPr lang="en-US" sz="1900" b="0" dirty="0">
                          <a:solidFill>
                            <a:schemeClr val="tx2">
                              <a:lumMod val="50000"/>
                            </a:schemeClr>
                          </a:solidFill>
                        </a:rPr>
                        <a:t>Each child has an own bed</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59</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15.6</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378823">
                <a:tc>
                  <a:txBody>
                    <a:bodyPr/>
                    <a:lstStyle/>
                    <a:p>
                      <a:pPr marL="0" marR="0">
                        <a:lnSpc>
                          <a:spcPct val="107000"/>
                        </a:lnSpc>
                        <a:spcBef>
                          <a:spcPts val="0"/>
                        </a:spcBef>
                        <a:spcAft>
                          <a:spcPts val="0"/>
                        </a:spcAft>
                      </a:pPr>
                      <a:r>
                        <a:rPr lang="en-US" sz="1900" b="0" dirty="0">
                          <a:solidFill>
                            <a:schemeClr val="tx2">
                              <a:lumMod val="50000"/>
                            </a:schemeClr>
                          </a:solidFill>
                        </a:rPr>
                        <a:t>Sufficient beds are not available for its children</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28</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7.4</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2"/>
                  </a:ext>
                </a:extLst>
              </a:tr>
              <a:tr h="378823">
                <a:tc>
                  <a:txBody>
                    <a:bodyPr/>
                    <a:lstStyle/>
                    <a:p>
                      <a:pPr marL="0" marR="0">
                        <a:lnSpc>
                          <a:spcPct val="107000"/>
                        </a:lnSpc>
                        <a:spcBef>
                          <a:spcPts val="0"/>
                        </a:spcBef>
                        <a:spcAft>
                          <a:spcPts val="0"/>
                        </a:spcAft>
                      </a:pPr>
                      <a:r>
                        <a:rPr lang="en-US" sz="1900" b="0" dirty="0">
                          <a:solidFill>
                            <a:schemeClr val="tx2">
                              <a:lumMod val="50000"/>
                            </a:schemeClr>
                          </a:solidFill>
                        </a:rPr>
                        <a:t>Excess beds available</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280</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73.8</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378823">
                <a:tc>
                  <a:txBody>
                    <a:bodyPr/>
                    <a:lstStyle/>
                    <a:p>
                      <a:pPr marL="0" marR="0">
                        <a:lnSpc>
                          <a:spcPct val="107000"/>
                        </a:lnSpc>
                        <a:spcBef>
                          <a:spcPts val="0"/>
                        </a:spcBef>
                        <a:spcAft>
                          <a:spcPts val="0"/>
                        </a:spcAft>
                      </a:pPr>
                      <a:r>
                        <a:rPr lang="en-US" sz="1900" b="0">
                          <a:solidFill>
                            <a:schemeClr val="tx2">
                              <a:lumMod val="50000"/>
                            </a:schemeClr>
                          </a:solidFill>
                        </a:rPr>
                        <a:t>Number of beds are not specified </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12</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3.2</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378823">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30</a:t>
            </a:fld>
            <a:endParaRPr lang="en-US">
              <a:solidFill>
                <a:prstClr val="black">
                  <a:tint val="75000"/>
                </a:prstClr>
              </a:solidFill>
              <a:latin typeface="Calibri"/>
            </a:endParaRPr>
          </a:p>
        </p:txBody>
      </p:sp>
    </p:spTree>
    <p:extLst>
      <p:ext uri="{BB962C8B-B14F-4D97-AF65-F5344CB8AC3E}">
        <p14:creationId xmlns:p14="http://schemas.microsoft.com/office/powerpoint/2010/main" val="4192555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0800" y="177800"/>
            <a:ext cx="9042400" cy="1016000"/>
          </a:xfrm>
        </p:spPr>
        <p:txBody>
          <a:bodyPr>
            <a:noAutofit/>
          </a:bodyPr>
          <a:lstStyle/>
          <a:p>
            <a:pPr>
              <a:lnSpc>
                <a:spcPct val="107000"/>
              </a:lnSpc>
              <a:spcBef>
                <a:spcPts val="0"/>
              </a:spcBef>
            </a:pPr>
            <a:r>
              <a:rPr lang="en-US" sz="2400" b="1" dirty="0">
                <a:solidFill>
                  <a:schemeClr val="tx2">
                    <a:lumMod val="75000"/>
                  </a:schemeClr>
                </a:solidFill>
              </a:rPr>
              <a:t>Table 12: </a:t>
            </a:r>
            <a:br>
              <a:rPr lang="en-US" sz="2400" b="1" dirty="0">
                <a:solidFill>
                  <a:schemeClr val="tx2">
                    <a:lumMod val="75000"/>
                  </a:schemeClr>
                </a:solidFill>
              </a:rPr>
            </a:br>
            <a:r>
              <a:rPr lang="en-US" sz="2400" b="1" dirty="0">
                <a:solidFill>
                  <a:schemeClr val="tx2">
                    <a:lumMod val="75000"/>
                  </a:schemeClr>
                </a:solidFill>
              </a:rPr>
              <a:t>Child Care Institutions by facilities provided for children</a:t>
            </a:r>
          </a:p>
        </p:txBody>
      </p:sp>
      <p:graphicFrame>
        <p:nvGraphicFramePr>
          <p:cNvPr id="3" name="Table 2"/>
          <p:cNvGraphicFramePr>
            <a:graphicFrameLocks noGrp="1"/>
          </p:cNvGraphicFramePr>
          <p:nvPr>
            <p:extLst/>
          </p:nvPr>
        </p:nvGraphicFramePr>
        <p:xfrm>
          <a:off x="1422400" y="1600203"/>
          <a:ext cx="8290560" cy="2906419"/>
        </p:xfrm>
        <a:graphic>
          <a:graphicData uri="http://schemas.openxmlformats.org/drawingml/2006/table">
            <a:tbl>
              <a:tblPr>
                <a:tableStyleId>{BC89EF96-8CEA-46FF-86C4-4CE0E7609802}</a:tableStyleId>
              </a:tblPr>
              <a:tblGrid>
                <a:gridCol w="5933245">
                  <a:extLst>
                    <a:ext uri="{9D8B030D-6E8A-4147-A177-3AD203B41FA5}">
                      <a16:colId xmlns:a16="http://schemas.microsoft.com/office/drawing/2014/main" val="20000"/>
                    </a:ext>
                  </a:extLst>
                </a:gridCol>
                <a:gridCol w="1483555">
                  <a:extLst>
                    <a:ext uri="{9D8B030D-6E8A-4147-A177-3AD203B41FA5}">
                      <a16:colId xmlns:a16="http://schemas.microsoft.com/office/drawing/2014/main" val="20001"/>
                    </a:ext>
                  </a:extLst>
                </a:gridCol>
                <a:gridCol w="873760">
                  <a:extLst>
                    <a:ext uri="{9D8B030D-6E8A-4147-A177-3AD203B41FA5}">
                      <a16:colId xmlns:a16="http://schemas.microsoft.com/office/drawing/2014/main" val="20002"/>
                    </a:ext>
                  </a:extLst>
                </a:gridCol>
              </a:tblGrid>
              <a:tr h="695791">
                <a:tc>
                  <a:txBody>
                    <a:bodyPr/>
                    <a:lstStyle/>
                    <a:p>
                      <a:pPr marL="0" marR="0" algn="ctr">
                        <a:lnSpc>
                          <a:spcPct val="107000"/>
                        </a:lnSpc>
                        <a:spcBef>
                          <a:spcPts val="0"/>
                        </a:spcBef>
                        <a:spcAft>
                          <a:spcPts val="0"/>
                        </a:spcAft>
                      </a:pPr>
                      <a:r>
                        <a:rPr lang="en-US" sz="2100" b="1" dirty="0">
                          <a:solidFill>
                            <a:schemeClr val="tx2">
                              <a:lumMod val="50000"/>
                            </a:schemeClr>
                          </a:solidFill>
                        </a:rPr>
                        <a:t>Facility</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 of institutions</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608753">
                <a:tc>
                  <a:txBody>
                    <a:bodyPr/>
                    <a:lstStyle/>
                    <a:p>
                      <a:pPr marL="0" marR="0">
                        <a:lnSpc>
                          <a:spcPct val="107000"/>
                        </a:lnSpc>
                        <a:spcBef>
                          <a:spcPts val="0"/>
                        </a:spcBef>
                        <a:spcAft>
                          <a:spcPts val="0"/>
                        </a:spcAft>
                      </a:pPr>
                      <a:r>
                        <a:rPr lang="en-US" sz="1900" dirty="0">
                          <a:solidFill>
                            <a:schemeClr val="tx2">
                              <a:lumMod val="50000"/>
                            </a:schemeClr>
                          </a:solidFill>
                        </a:rPr>
                        <a:t>Reserves lecture halls/ class rooms /libraries for children's education</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353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93.1</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320375">
                <a:tc>
                  <a:txBody>
                    <a:bodyPr/>
                    <a:lstStyle/>
                    <a:p>
                      <a:pPr marL="0" marR="0">
                        <a:lnSpc>
                          <a:spcPct val="107000"/>
                        </a:lnSpc>
                        <a:spcBef>
                          <a:spcPts val="0"/>
                        </a:spcBef>
                        <a:spcAft>
                          <a:spcPts val="0"/>
                        </a:spcAft>
                      </a:pPr>
                      <a:r>
                        <a:rPr lang="en-US" sz="1900" dirty="0">
                          <a:solidFill>
                            <a:schemeClr val="tx2">
                              <a:lumMod val="50000"/>
                            </a:schemeClr>
                          </a:solidFill>
                        </a:rPr>
                        <a:t>Reserves halls/ rooms for the fitness activities of children</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90</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23.7</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2"/>
                  </a:ext>
                </a:extLst>
              </a:tr>
              <a:tr h="320375">
                <a:tc>
                  <a:txBody>
                    <a:bodyPr/>
                    <a:lstStyle/>
                    <a:p>
                      <a:pPr marL="0" marR="0">
                        <a:lnSpc>
                          <a:spcPct val="107000"/>
                        </a:lnSpc>
                        <a:spcBef>
                          <a:spcPts val="0"/>
                        </a:spcBef>
                        <a:spcAft>
                          <a:spcPts val="0"/>
                        </a:spcAft>
                      </a:pPr>
                      <a:r>
                        <a:rPr lang="en-US" sz="1900" dirty="0">
                          <a:solidFill>
                            <a:schemeClr val="tx2">
                              <a:lumMod val="50000"/>
                            </a:schemeClr>
                          </a:solidFill>
                        </a:rPr>
                        <a:t>Provides indoor sport facilities for children</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104</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27.4</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320375">
                <a:tc>
                  <a:txBody>
                    <a:bodyPr/>
                    <a:lstStyle/>
                    <a:p>
                      <a:pPr marL="0" marR="0">
                        <a:lnSpc>
                          <a:spcPct val="107000"/>
                        </a:lnSpc>
                        <a:spcBef>
                          <a:spcPts val="0"/>
                        </a:spcBef>
                        <a:spcAft>
                          <a:spcPts val="0"/>
                        </a:spcAft>
                      </a:pPr>
                      <a:r>
                        <a:rPr lang="en-US" sz="1900" dirty="0">
                          <a:solidFill>
                            <a:schemeClr val="tx2">
                              <a:lumMod val="50000"/>
                            </a:schemeClr>
                          </a:solidFill>
                        </a:rPr>
                        <a:t>Provides outdoor playground for children</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201</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53.0</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320375">
                <a:tc>
                  <a:txBody>
                    <a:bodyPr/>
                    <a:lstStyle/>
                    <a:p>
                      <a:pPr marL="0" marR="0">
                        <a:lnSpc>
                          <a:spcPct val="107000"/>
                        </a:lnSpc>
                        <a:spcBef>
                          <a:spcPts val="0"/>
                        </a:spcBef>
                        <a:spcAft>
                          <a:spcPts val="0"/>
                        </a:spcAft>
                      </a:pPr>
                      <a:r>
                        <a:rPr lang="en-US" sz="1900" dirty="0">
                          <a:solidFill>
                            <a:schemeClr val="tx2">
                              <a:lumMod val="50000"/>
                            </a:schemeClr>
                          </a:solidFill>
                        </a:rPr>
                        <a:t>Provides children park/ kid's play areas for children</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200</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52.8</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r h="320375">
                <a:tc>
                  <a:txBody>
                    <a:bodyPr/>
                    <a:lstStyle/>
                    <a:p>
                      <a:pPr marL="0" marR="0">
                        <a:lnSpc>
                          <a:spcPct val="107000"/>
                        </a:lnSpc>
                        <a:spcBef>
                          <a:spcPts val="0"/>
                        </a:spcBef>
                        <a:spcAft>
                          <a:spcPts val="0"/>
                        </a:spcAft>
                      </a:pPr>
                      <a:r>
                        <a:rPr lang="en-US" sz="1900" b="1" dirty="0">
                          <a:solidFill>
                            <a:schemeClr val="tx2">
                              <a:lumMod val="50000"/>
                            </a:schemeClr>
                          </a:solidFill>
                        </a:rPr>
                        <a:t>Total number of institutions</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379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6"/>
                  </a:ext>
                </a:extLst>
              </a:tr>
            </a:tbl>
          </a:graphicData>
        </a:graphic>
      </p:graphicFrame>
      <p:sp>
        <p:nvSpPr>
          <p:cNvPr id="5" name="Title 1"/>
          <p:cNvSpPr txBox="1">
            <a:spLocks/>
          </p:cNvSpPr>
          <p:nvPr/>
        </p:nvSpPr>
        <p:spPr>
          <a:xfrm>
            <a:off x="1422400" y="5419725"/>
            <a:ext cx="8432800" cy="304800"/>
          </a:xfrm>
          <a:prstGeom prst="rect">
            <a:avLst/>
          </a:prstGeom>
        </p:spPr>
        <p:txBody>
          <a:bodyPr vert="horz" lIns="121920" tIns="60960" rIns="121920" bIns="60960" rtlCol="0" anchor="ctr">
            <a:noAutofit/>
          </a:bodyPr>
          <a:lstStyle/>
          <a:p>
            <a:pPr defTabSz="1219170"/>
            <a:r>
              <a:rPr lang="en-US" sz="1600" b="1" dirty="0">
                <a:solidFill>
                  <a:prstClr val="black">
                    <a:lumMod val="95000"/>
                    <a:lumOff val="5000"/>
                  </a:prstClr>
                </a:solidFill>
                <a:latin typeface="Calibri"/>
              </a:rPr>
              <a:t>Note: Total does not tally as each facility is considered separately for each institution</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31</a:t>
            </a:fld>
            <a:endParaRPr lang="en-US">
              <a:solidFill>
                <a:prstClr val="black">
                  <a:tint val="75000"/>
                </a:prstClr>
              </a:solidFill>
              <a:latin typeface="Calibri"/>
            </a:endParaRPr>
          </a:p>
        </p:txBody>
      </p:sp>
    </p:spTree>
    <p:extLst>
      <p:ext uri="{BB962C8B-B14F-4D97-AF65-F5344CB8AC3E}">
        <p14:creationId xmlns:p14="http://schemas.microsoft.com/office/powerpoint/2010/main" val="13810235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177800"/>
            <a:ext cx="10058400" cy="1422400"/>
          </a:xfrm>
        </p:spPr>
        <p:txBody>
          <a:bodyPr>
            <a:noAutofit/>
          </a:bodyPr>
          <a:lstStyle/>
          <a:p>
            <a:pPr>
              <a:lnSpc>
                <a:spcPct val="107000"/>
              </a:lnSpc>
              <a:spcBef>
                <a:spcPts val="0"/>
              </a:spcBef>
            </a:pPr>
            <a:r>
              <a:rPr lang="en-US" sz="2400" b="1" dirty="0">
                <a:solidFill>
                  <a:schemeClr val="tx2">
                    <a:lumMod val="75000"/>
                  </a:schemeClr>
                </a:solidFill>
              </a:rPr>
              <a:t>Table 13: </a:t>
            </a:r>
            <a:br>
              <a:rPr lang="en-US" sz="2400" b="1" dirty="0">
                <a:solidFill>
                  <a:schemeClr val="tx2">
                    <a:lumMod val="75000"/>
                  </a:schemeClr>
                </a:solidFill>
              </a:rPr>
            </a:br>
            <a:r>
              <a:rPr lang="en-US" sz="2400" b="1" dirty="0">
                <a:solidFill>
                  <a:schemeClr val="tx2">
                    <a:lumMod val="75000"/>
                  </a:schemeClr>
                </a:solidFill>
              </a:rPr>
              <a:t>Number of Institutions which conduct </a:t>
            </a:r>
            <a:br>
              <a:rPr lang="en-US" sz="2400" b="1" dirty="0">
                <a:solidFill>
                  <a:schemeClr val="tx2">
                    <a:lumMod val="75000"/>
                  </a:schemeClr>
                </a:solidFill>
              </a:rPr>
            </a:br>
            <a:r>
              <a:rPr lang="en-US" sz="2400" b="1" dirty="0">
                <a:solidFill>
                  <a:schemeClr val="tx2">
                    <a:lumMod val="75000"/>
                  </a:schemeClr>
                </a:solidFill>
              </a:rPr>
              <a:t>placement committee/ warrant committee/ case committee meetings </a:t>
            </a:r>
            <a:br>
              <a:rPr lang="en-US" sz="2400" b="1" dirty="0">
                <a:solidFill>
                  <a:schemeClr val="tx2">
                    <a:lumMod val="75000"/>
                  </a:schemeClr>
                </a:solidFill>
              </a:rPr>
            </a:br>
            <a:r>
              <a:rPr lang="en-US" sz="2400" b="1" dirty="0">
                <a:solidFill>
                  <a:schemeClr val="tx2">
                    <a:lumMod val="75000"/>
                  </a:schemeClr>
                </a:solidFill>
              </a:rPr>
              <a:t>by type of institution</a:t>
            </a:r>
          </a:p>
        </p:txBody>
      </p:sp>
      <p:graphicFrame>
        <p:nvGraphicFramePr>
          <p:cNvPr id="3" name="Table 2"/>
          <p:cNvGraphicFramePr>
            <a:graphicFrameLocks noGrp="1"/>
          </p:cNvGraphicFramePr>
          <p:nvPr>
            <p:extLst/>
          </p:nvPr>
        </p:nvGraphicFramePr>
        <p:xfrm>
          <a:off x="1422400" y="1803402"/>
          <a:ext cx="8229600" cy="4435351"/>
        </p:xfrm>
        <a:graphic>
          <a:graphicData uri="http://schemas.openxmlformats.org/drawingml/2006/table">
            <a:tbl>
              <a:tblPr>
                <a:tableStyleId>{BC89EF96-8CEA-46FF-86C4-4CE0E7609802}</a:tableStyleId>
              </a:tblPr>
              <a:tblGrid>
                <a:gridCol w="4002917">
                  <a:extLst>
                    <a:ext uri="{9D8B030D-6E8A-4147-A177-3AD203B41FA5}">
                      <a16:colId xmlns:a16="http://schemas.microsoft.com/office/drawing/2014/main" val="20000"/>
                    </a:ext>
                  </a:extLst>
                </a:gridCol>
                <a:gridCol w="1712083">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1391581">
                <a:tc>
                  <a:txBody>
                    <a:bodyPr/>
                    <a:lstStyle/>
                    <a:p>
                      <a:pPr marL="0" marR="0" algn="ctr">
                        <a:lnSpc>
                          <a:spcPct val="107000"/>
                        </a:lnSpc>
                        <a:spcBef>
                          <a:spcPts val="0"/>
                        </a:spcBef>
                        <a:spcAft>
                          <a:spcPts val="0"/>
                        </a:spcAft>
                      </a:pPr>
                      <a:r>
                        <a:rPr lang="en-US" sz="2100" b="1" dirty="0">
                          <a:solidFill>
                            <a:schemeClr val="tx2">
                              <a:lumMod val="50000"/>
                            </a:schemeClr>
                          </a:solidFill>
                        </a:rPr>
                        <a:t>Type of Institution</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Total number of institutions</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 of institutions conducted committee meetings</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304377">
                <a:tc>
                  <a:txBody>
                    <a:bodyPr/>
                    <a:lstStyle/>
                    <a:p>
                      <a:pPr marL="0" marR="0">
                        <a:lnSpc>
                          <a:spcPct val="107000"/>
                        </a:lnSpc>
                        <a:spcBef>
                          <a:spcPts val="0"/>
                        </a:spcBef>
                        <a:spcAft>
                          <a:spcPts val="0"/>
                        </a:spcAft>
                      </a:pPr>
                      <a:r>
                        <a:rPr lang="en-US" sz="1900" dirty="0"/>
                        <a:t>Remand home</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14</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5</a:t>
                      </a:r>
                      <a:endParaRPr lang="en-US" sz="1900" b="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1"/>
                  </a:ext>
                </a:extLst>
              </a:tr>
              <a:tr h="304377">
                <a:tc>
                  <a:txBody>
                    <a:bodyPr/>
                    <a:lstStyle/>
                    <a:p>
                      <a:pPr marL="0" marR="0">
                        <a:lnSpc>
                          <a:spcPct val="107000"/>
                        </a:lnSpc>
                        <a:spcBef>
                          <a:spcPts val="0"/>
                        </a:spcBef>
                        <a:spcAft>
                          <a:spcPts val="0"/>
                        </a:spcAft>
                      </a:pPr>
                      <a:r>
                        <a:rPr lang="en-US" sz="1900" dirty="0"/>
                        <a:t>Safe house</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4</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2</a:t>
                      </a:r>
                      <a:endParaRPr lang="en-US" sz="1900" b="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2"/>
                  </a:ext>
                </a:extLst>
              </a:tr>
              <a:tr h="304377">
                <a:tc>
                  <a:txBody>
                    <a:bodyPr/>
                    <a:lstStyle/>
                    <a:p>
                      <a:pPr marL="0" marR="0">
                        <a:lnSpc>
                          <a:spcPct val="107000"/>
                        </a:lnSpc>
                        <a:spcBef>
                          <a:spcPts val="0"/>
                        </a:spcBef>
                        <a:spcAft>
                          <a:spcPts val="0"/>
                        </a:spcAft>
                      </a:pPr>
                      <a:r>
                        <a:rPr lang="en-US" sz="1900" dirty="0"/>
                        <a:t>Certified school</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9</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6</a:t>
                      </a:r>
                      <a:endParaRPr lang="en-US" sz="1900" b="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3"/>
                  </a:ext>
                </a:extLst>
              </a:tr>
              <a:tr h="304377">
                <a:tc>
                  <a:txBody>
                    <a:bodyPr/>
                    <a:lstStyle/>
                    <a:p>
                      <a:pPr marL="0" marR="0">
                        <a:lnSpc>
                          <a:spcPct val="107000"/>
                        </a:lnSpc>
                        <a:spcBef>
                          <a:spcPts val="0"/>
                        </a:spcBef>
                        <a:spcAft>
                          <a:spcPts val="0"/>
                        </a:spcAft>
                      </a:pPr>
                      <a:r>
                        <a:rPr lang="en-US" sz="1900" dirty="0"/>
                        <a:t>Approved school</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1</a:t>
                      </a:r>
                      <a:endParaRPr lang="en-US" sz="1900" b="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4"/>
                  </a:ext>
                </a:extLst>
              </a:tr>
              <a:tr h="304377">
                <a:tc>
                  <a:txBody>
                    <a:bodyPr/>
                    <a:lstStyle/>
                    <a:p>
                      <a:pPr marL="0" marR="0">
                        <a:lnSpc>
                          <a:spcPct val="107000"/>
                        </a:lnSpc>
                        <a:spcBef>
                          <a:spcPts val="0"/>
                        </a:spcBef>
                        <a:spcAft>
                          <a:spcPts val="0"/>
                        </a:spcAft>
                      </a:pPr>
                      <a:r>
                        <a:rPr lang="en-US" sz="1900" dirty="0"/>
                        <a:t>State receiving home</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9</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8</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5"/>
                  </a:ext>
                </a:extLst>
              </a:tr>
              <a:tr h="304377">
                <a:tc>
                  <a:txBody>
                    <a:bodyPr/>
                    <a:lstStyle/>
                    <a:p>
                      <a:pPr marL="0" marR="0">
                        <a:lnSpc>
                          <a:spcPct val="107000"/>
                        </a:lnSpc>
                        <a:spcBef>
                          <a:spcPts val="0"/>
                        </a:spcBef>
                        <a:spcAft>
                          <a:spcPts val="0"/>
                        </a:spcAft>
                      </a:pPr>
                      <a:r>
                        <a:rPr lang="en-US" sz="1900" dirty="0"/>
                        <a:t>Detention home</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1</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6"/>
                  </a:ext>
                </a:extLst>
              </a:tr>
              <a:tr h="304377">
                <a:tc>
                  <a:txBody>
                    <a:bodyPr/>
                    <a:lstStyle/>
                    <a:p>
                      <a:pPr marL="0" marR="0">
                        <a:lnSpc>
                          <a:spcPct val="107000"/>
                        </a:lnSpc>
                        <a:spcBef>
                          <a:spcPts val="0"/>
                        </a:spcBef>
                        <a:spcAft>
                          <a:spcPts val="0"/>
                        </a:spcAft>
                      </a:pPr>
                      <a:r>
                        <a:rPr lang="en-US" sz="1900" dirty="0"/>
                        <a:t>Training and counseling center</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4</a:t>
                      </a:r>
                      <a:endParaRPr lang="en-US" sz="1900" b="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7"/>
                  </a:ext>
                </a:extLst>
              </a:tr>
              <a:tr h="304377">
                <a:tc>
                  <a:txBody>
                    <a:bodyPr/>
                    <a:lstStyle/>
                    <a:p>
                      <a:pPr marL="0" marR="0">
                        <a:lnSpc>
                          <a:spcPct val="107000"/>
                        </a:lnSpc>
                        <a:spcBef>
                          <a:spcPts val="0"/>
                        </a:spcBef>
                        <a:spcAft>
                          <a:spcPts val="0"/>
                        </a:spcAft>
                      </a:pPr>
                      <a:r>
                        <a:rPr lang="en-US" sz="1900" dirty="0"/>
                        <a:t>Voluntary children home</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331</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306</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8"/>
                  </a:ext>
                </a:extLst>
              </a:tr>
              <a:tr h="304377">
                <a:tc>
                  <a:txBody>
                    <a:bodyPr/>
                    <a:lstStyle/>
                    <a:p>
                      <a:pPr marL="0" marR="0">
                        <a:lnSpc>
                          <a:spcPct val="107000"/>
                        </a:lnSpc>
                        <a:spcBef>
                          <a:spcPts val="0"/>
                        </a:spcBef>
                        <a:spcAft>
                          <a:spcPts val="0"/>
                        </a:spcAft>
                      </a:pPr>
                      <a:r>
                        <a:rPr lang="en-US" sz="1900" dirty="0"/>
                        <a:t>Other*</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6</a:t>
                      </a:r>
                      <a:endParaRPr lang="en-US" sz="1900" b="0"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4</a:t>
                      </a:r>
                      <a:endParaRPr lang="en-US" sz="1900" b="0"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09"/>
                  </a:ext>
                </a:extLst>
              </a:tr>
              <a:tr h="304377">
                <a:tc>
                  <a:txBody>
                    <a:bodyPr/>
                    <a:lstStyle/>
                    <a:p>
                      <a:pPr marL="0" marR="0">
                        <a:lnSpc>
                          <a:spcPct val="107000"/>
                        </a:lnSpc>
                        <a:spcBef>
                          <a:spcPts val="0"/>
                        </a:spcBef>
                        <a:spcAft>
                          <a:spcPts val="0"/>
                        </a:spcAft>
                      </a:pPr>
                      <a:r>
                        <a:rPr lang="en-US" sz="1900" b="1" dirty="0"/>
                        <a:t>Total</a:t>
                      </a:r>
                      <a:endParaRPr lang="en-US" sz="1900" b="1"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t>379</a:t>
                      </a:r>
                      <a:endParaRPr lang="en-US" sz="1900" b="1" dirty="0">
                        <a:solidFill>
                          <a:srgbClr val="2F5496"/>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t>334</a:t>
                      </a:r>
                      <a:endParaRPr lang="en-US" sz="1900" b="1" dirty="0">
                        <a:solidFill>
                          <a:srgbClr val="2F5496"/>
                        </a:solidFill>
                        <a:latin typeface="Calibri"/>
                        <a:ea typeface="Calibri"/>
                        <a:cs typeface="Iskoola Pota"/>
                      </a:endParaRPr>
                    </a:p>
                  </a:txBody>
                  <a:tcPr marT="0" marB="0" anchor="ctr"/>
                </a:tc>
                <a:extLst>
                  <a:ext uri="{0D108BD9-81ED-4DB2-BD59-A6C34878D82A}">
                    <a16:rowId xmlns:a16="http://schemas.microsoft.com/office/drawing/2014/main" val="10010"/>
                  </a:ext>
                </a:extLst>
              </a:tr>
            </a:tbl>
          </a:graphicData>
        </a:graphic>
      </p:graphicFrame>
      <p:sp>
        <p:nvSpPr>
          <p:cNvPr id="5" name="Title 1"/>
          <p:cNvSpPr txBox="1">
            <a:spLocks/>
          </p:cNvSpPr>
          <p:nvPr/>
        </p:nvSpPr>
        <p:spPr>
          <a:xfrm>
            <a:off x="1422400" y="6248400"/>
            <a:ext cx="10363200" cy="457200"/>
          </a:xfrm>
          <a:prstGeom prst="rect">
            <a:avLst/>
          </a:prstGeom>
        </p:spPr>
        <p:txBody>
          <a:bodyPr vert="horz" lIns="121920" tIns="60960" rIns="121920" bIns="60960" rtlCol="0" anchor="ctr">
            <a:noAutofit/>
          </a:bodyPr>
          <a:lstStyle/>
          <a:p>
            <a:pPr defTabSz="1219170">
              <a:lnSpc>
                <a:spcPct val="107000"/>
              </a:lnSpc>
            </a:pPr>
            <a:r>
              <a:rPr lang="en-US" sz="1600" b="1" dirty="0">
                <a:solidFill>
                  <a:prstClr val="black">
                    <a:lumMod val="95000"/>
                    <a:lumOff val="5000"/>
                  </a:prstClr>
                </a:solidFill>
                <a:latin typeface="Calibri"/>
              </a:rPr>
              <a:t>*Child development centers temporarily functioned under provincial departments of Probation and Child Care Services</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32</a:t>
            </a:fld>
            <a:endParaRPr lang="en-US">
              <a:solidFill>
                <a:prstClr val="black">
                  <a:tint val="75000"/>
                </a:prstClr>
              </a:solidFill>
              <a:latin typeface="Calibri"/>
            </a:endParaRPr>
          </a:p>
        </p:txBody>
      </p:sp>
    </p:spTree>
    <p:extLst>
      <p:ext uri="{BB962C8B-B14F-4D97-AF65-F5344CB8AC3E}">
        <p14:creationId xmlns:p14="http://schemas.microsoft.com/office/powerpoint/2010/main" val="1190377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22400" y="279400"/>
            <a:ext cx="9956800" cy="1117600"/>
          </a:xfrm>
        </p:spPr>
        <p:txBody>
          <a:bodyPr>
            <a:noAutofit/>
          </a:bodyPr>
          <a:lstStyle/>
          <a:p>
            <a:pPr>
              <a:lnSpc>
                <a:spcPct val="107000"/>
              </a:lnSpc>
              <a:spcBef>
                <a:spcPts val="0"/>
              </a:spcBef>
            </a:pPr>
            <a:r>
              <a:rPr lang="en-US" sz="2400" b="1" dirty="0">
                <a:solidFill>
                  <a:schemeClr val="tx2">
                    <a:lumMod val="75000"/>
                  </a:schemeClr>
                </a:solidFill>
              </a:rPr>
              <a:t>Table 14: </a:t>
            </a:r>
            <a:br>
              <a:rPr lang="en-US" sz="2400" b="1" dirty="0">
                <a:solidFill>
                  <a:schemeClr val="tx2">
                    <a:lumMod val="75000"/>
                  </a:schemeClr>
                </a:solidFill>
              </a:rPr>
            </a:br>
            <a:r>
              <a:rPr lang="en-US" sz="2400" b="1" dirty="0">
                <a:solidFill>
                  <a:schemeClr val="tx2">
                    <a:lumMod val="75000"/>
                  </a:schemeClr>
                </a:solidFill>
              </a:rPr>
              <a:t>Child Care Institutions which conducted committee meetings during 2019  </a:t>
            </a:r>
            <a:br>
              <a:rPr lang="en-US" sz="2400" b="1" dirty="0">
                <a:solidFill>
                  <a:schemeClr val="tx2">
                    <a:lumMod val="75000"/>
                  </a:schemeClr>
                </a:solidFill>
              </a:rPr>
            </a:br>
            <a:r>
              <a:rPr lang="en-US" sz="2400" b="1" dirty="0">
                <a:solidFill>
                  <a:schemeClr val="tx2">
                    <a:lumMod val="75000"/>
                  </a:schemeClr>
                </a:solidFill>
              </a:rPr>
              <a:t>by number of meetings held</a:t>
            </a:r>
          </a:p>
        </p:txBody>
      </p:sp>
      <p:graphicFrame>
        <p:nvGraphicFramePr>
          <p:cNvPr id="3" name="Table 2"/>
          <p:cNvGraphicFramePr>
            <a:graphicFrameLocks noGrp="1"/>
          </p:cNvGraphicFramePr>
          <p:nvPr>
            <p:extLst/>
          </p:nvPr>
        </p:nvGraphicFramePr>
        <p:xfrm>
          <a:off x="1625600" y="1676401"/>
          <a:ext cx="6583680" cy="3047641"/>
        </p:xfrm>
        <a:graphic>
          <a:graphicData uri="http://schemas.openxmlformats.org/drawingml/2006/table">
            <a:tbl>
              <a:tblPr>
                <a:tableStyleId>{BC89EF96-8CEA-46FF-86C4-4CE0E7609802}</a:tableStyleId>
              </a:tblPr>
              <a:tblGrid>
                <a:gridCol w="3703180">
                  <a:extLst>
                    <a:ext uri="{9D8B030D-6E8A-4147-A177-3AD203B41FA5}">
                      <a16:colId xmlns:a16="http://schemas.microsoft.com/office/drawing/2014/main" val="20000"/>
                    </a:ext>
                  </a:extLst>
                </a:gridCol>
                <a:gridCol w="1475984">
                  <a:extLst>
                    <a:ext uri="{9D8B030D-6E8A-4147-A177-3AD203B41FA5}">
                      <a16:colId xmlns:a16="http://schemas.microsoft.com/office/drawing/2014/main" val="20001"/>
                    </a:ext>
                  </a:extLst>
                </a:gridCol>
                <a:gridCol w="1404516">
                  <a:extLst>
                    <a:ext uri="{9D8B030D-6E8A-4147-A177-3AD203B41FA5}">
                      <a16:colId xmlns:a16="http://schemas.microsoft.com/office/drawing/2014/main" val="20002"/>
                    </a:ext>
                  </a:extLst>
                </a:gridCol>
              </a:tblGrid>
              <a:tr h="608753">
                <a:tc>
                  <a:txBody>
                    <a:bodyPr/>
                    <a:lstStyle/>
                    <a:p>
                      <a:pPr marL="0" marR="0" algn="ctr">
                        <a:lnSpc>
                          <a:spcPct val="107000"/>
                        </a:lnSpc>
                        <a:spcBef>
                          <a:spcPts val="0"/>
                        </a:spcBef>
                        <a:spcAft>
                          <a:spcPts val="0"/>
                        </a:spcAft>
                      </a:pPr>
                      <a:r>
                        <a:rPr lang="en-US" sz="1900" b="1" dirty="0">
                          <a:solidFill>
                            <a:schemeClr val="tx2">
                              <a:lumMod val="50000"/>
                            </a:schemeClr>
                          </a:solidFill>
                        </a:rPr>
                        <a:t>Number of meetings held</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Number of institutions</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304861">
                <a:tc>
                  <a:txBody>
                    <a:bodyPr/>
                    <a:lstStyle/>
                    <a:p>
                      <a:pPr marL="0" marR="0">
                        <a:lnSpc>
                          <a:spcPct val="107000"/>
                        </a:lnSpc>
                        <a:spcBef>
                          <a:spcPts val="0"/>
                        </a:spcBef>
                        <a:spcAft>
                          <a:spcPts val="0"/>
                        </a:spcAft>
                      </a:pPr>
                      <a:r>
                        <a:rPr lang="en-US" sz="1900" dirty="0">
                          <a:solidFill>
                            <a:schemeClr val="tx2">
                              <a:lumMod val="50000"/>
                            </a:schemeClr>
                          </a:solidFill>
                        </a:rPr>
                        <a:t>One meeting</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89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26.6</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304861">
                <a:tc>
                  <a:txBody>
                    <a:bodyPr/>
                    <a:lstStyle/>
                    <a:p>
                      <a:pPr marL="0" marR="0">
                        <a:lnSpc>
                          <a:spcPct val="107000"/>
                        </a:lnSpc>
                        <a:spcBef>
                          <a:spcPts val="0"/>
                        </a:spcBef>
                        <a:spcAft>
                          <a:spcPts val="0"/>
                        </a:spcAft>
                      </a:pPr>
                      <a:r>
                        <a:rPr lang="en-US" sz="1900" dirty="0">
                          <a:solidFill>
                            <a:schemeClr val="tx2">
                              <a:lumMod val="50000"/>
                            </a:schemeClr>
                          </a:solidFill>
                        </a:rPr>
                        <a:t>Two</a:t>
                      </a:r>
                      <a:r>
                        <a:rPr lang="en-US" sz="1900" baseline="0" dirty="0">
                          <a:solidFill>
                            <a:schemeClr val="tx2">
                              <a:lumMod val="50000"/>
                            </a:schemeClr>
                          </a:solidFill>
                        </a:rPr>
                        <a:t> </a:t>
                      </a:r>
                      <a:r>
                        <a:rPr lang="en-US" sz="1900" dirty="0">
                          <a:solidFill>
                            <a:schemeClr val="tx2">
                              <a:lumMod val="50000"/>
                            </a:schemeClr>
                          </a:solidFill>
                        </a:rPr>
                        <a:t>meetings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a:solidFill>
                            <a:schemeClr val="tx2">
                              <a:lumMod val="50000"/>
                            </a:schemeClr>
                          </a:solidFill>
                        </a:rPr>
                        <a:t>91</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27.2</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2"/>
                  </a:ext>
                </a:extLst>
              </a:tr>
              <a:tr h="304861">
                <a:tc>
                  <a:txBody>
                    <a:bodyPr/>
                    <a:lstStyle/>
                    <a:p>
                      <a:pPr marL="0" marR="0">
                        <a:lnSpc>
                          <a:spcPct val="107000"/>
                        </a:lnSpc>
                        <a:spcBef>
                          <a:spcPts val="0"/>
                        </a:spcBef>
                        <a:spcAft>
                          <a:spcPts val="0"/>
                        </a:spcAft>
                      </a:pPr>
                      <a:r>
                        <a:rPr lang="en-US" sz="1900" dirty="0">
                          <a:solidFill>
                            <a:schemeClr val="tx2">
                              <a:lumMod val="50000"/>
                            </a:schemeClr>
                          </a:solidFill>
                        </a:rPr>
                        <a:t>Three</a:t>
                      </a:r>
                      <a:r>
                        <a:rPr lang="en-US" sz="1900" baseline="0" dirty="0">
                          <a:solidFill>
                            <a:schemeClr val="tx2">
                              <a:lumMod val="50000"/>
                            </a:schemeClr>
                          </a:solidFill>
                        </a:rPr>
                        <a:t> </a:t>
                      </a:r>
                      <a:r>
                        <a:rPr lang="en-US" sz="1900" dirty="0">
                          <a:solidFill>
                            <a:schemeClr val="tx2">
                              <a:lumMod val="50000"/>
                            </a:schemeClr>
                          </a:solidFill>
                        </a:rPr>
                        <a:t>meetings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a:solidFill>
                            <a:schemeClr val="tx2">
                              <a:lumMod val="50000"/>
                            </a:schemeClr>
                          </a:solidFill>
                        </a:rPr>
                        <a:t>71</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21.3</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304861">
                <a:tc>
                  <a:txBody>
                    <a:bodyPr/>
                    <a:lstStyle/>
                    <a:p>
                      <a:pPr marL="0" marR="0">
                        <a:lnSpc>
                          <a:spcPct val="107000"/>
                        </a:lnSpc>
                        <a:spcBef>
                          <a:spcPts val="0"/>
                        </a:spcBef>
                        <a:spcAft>
                          <a:spcPts val="0"/>
                        </a:spcAft>
                      </a:pPr>
                      <a:r>
                        <a:rPr lang="en-US" sz="1900" dirty="0">
                          <a:solidFill>
                            <a:schemeClr val="tx2">
                              <a:lumMod val="50000"/>
                            </a:schemeClr>
                          </a:solidFill>
                        </a:rPr>
                        <a:t>Four</a:t>
                      </a:r>
                      <a:r>
                        <a:rPr lang="en-US" sz="1900" baseline="0" dirty="0">
                          <a:solidFill>
                            <a:schemeClr val="tx2">
                              <a:lumMod val="50000"/>
                            </a:schemeClr>
                          </a:solidFill>
                        </a:rPr>
                        <a:t> </a:t>
                      </a:r>
                      <a:r>
                        <a:rPr lang="en-US" sz="1900" dirty="0">
                          <a:solidFill>
                            <a:schemeClr val="tx2">
                              <a:lumMod val="50000"/>
                            </a:schemeClr>
                          </a:solidFill>
                        </a:rPr>
                        <a:t>meetings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a:solidFill>
                            <a:schemeClr val="tx2">
                              <a:lumMod val="50000"/>
                            </a:schemeClr>
                          </a:solidFill>
                        </a:rPr>
                        <a:t>15</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4.5</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304861">
                <a:tc>
                  <a:txBody>
                    <a:bodyPr/>
                    <a:lstStyle/>
                    <a:p>
                      <a:pPr marL="0" marR="0">
                        <a:lnSpc>
                          <a:spcPct val="107000"/>
                        </a:lnSpc>
                        <a:spcBef>
                          <a:spcPts val="0"/>
                        </a:spcBef>
                        <a:spcAft>
                          <a:spcPts val="0"/>
                        </a:spcAft>
                      </a:pPr>
                      <a:r>
                        <a:rPr lang="en-US" sz="1900" dirty="0">
                          <a:solidFill>
                            <a:schemeClr val="tx2">
                              <a:lumMod val="50000"/>
                            </a:schemeClr>
                          </a:solidFill>
                        </a:rPr>
                        <a:t>Five</a:t>
                      </a:r>
                      <a:r>
                        <a:rPr lang="en-US" sz="1900" baseline="0" dirty="0">
                          <a:solidFill>
                            <a:schemeClr val="tx2">
                              <a:lumMod val="50000"/>
                            </a:schemeClr>
                          </a:solidFill>
                        </a:rPr>
                        <a:t> </a:t>
                      </a:r>
                      <a:r>
                        <a:rPr lang="en-US" sz="1900" dirty="0">
                          <a:solidFill>
                            <a:schemeClr val="tx2">
                              <a:lumMod val="50000"/>
                            </a:schemeClr>
                          </a:solidFill>
                        </a:rPr>
                        <a:t>or more</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a:solidFill>
                            <a:schemeClr val="tx2">
                              <a:lumMod val="50000"/>
                            </a:schemeClr>
                          </a:solidFill>
                        </a:rPr>
                        <a:t>48</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14.4</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r h="304861">
                <a:tc>
                  <a:txBody>
                    <a:bodyPr/>
                    <a:lstStyle/>
                    <a:p>
                      <a:pPr marL="0" marR="0">
                        <a:lnSpc>
                          <a:spcPct val="107000"/>
                        </a:lnSpc>
                        <a:spcBef>
                          <a:spcPts val="0"/>
                        </a:spcBef>
                        <a:spcAft>
                          <a:spcPts val="0"/>
                        </a:spcAft>
                      </a:pPr>
                      <a:r>
                        <a:rPr lang="en-US" sz="1900" dirty="0">
                          <a:solidFill>
                            <a:schemeClr val="tx2">
                              <a:lumMod val="50000"/>
                            </a:schemeClr>
                          </a:solidFill>
                        </a:rPr>
                        <a:t>No meetings held in 2019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15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4.5</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6"/>
                  </a:ext>
                </a:extLst>
              </a:tr>
              <a:tr h="304861">
                <a:tc>
                  <a:txBody>
                    <a:bodyPr/>
                    <a:lstStyle/>
                    <a:p>
                      <a:pPr marL="0" marR="0">
                        <a:lnSpc>
                          <a:spcPct val="107000"/>
                        </a:lnSpc>
                        <a:spcBef>
                          <a:spcPts val="0"/>
                        </a:spcBef>
                        <a:spcAft>
                          <a:spcPts val="0"/>
                        </a:spcAft>
                      </a:pPr>
                      <a:r>
                        <a:rPr lang="en-US" sz="1900" dirty="0">
                          <a:solidFill>
                            <a:schemeClr val="tx2">
                              <a:lumMod val="50000"/>
                            </a:schemeClr>
                          </a:solidFill>
                        </a:rPr>
                        <a:t>Not specified</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dirty="0">
                          <a:solidFill>
                            <a:schemeClr val="tx2">
                              <a:lumMod val="50000"/>
                            </a:schemeClr>
                          </a:solidFill>
                        </a:rPr>
                        <a:t>1.5</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7"/>
                  </a:ext>
                </a:extLst>
              </a:tr>
              <a:tr h="304861">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334</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33</a:t>
            </a:fld>
            <a:endParaRPr lang="en-US">
              <a:solidFill>
                <a:prstClr val="black">
                  <a:tint val="75000"/>
                </a:prstClr>
              </a:solidFill>
              <a:latin typeface="Calibri"/>
            </a:endParaRPr>
          </a:p>
        </p:txBody>
      </p:sp>
    </p:spTree>
    <p:extLst>
      <p:ext uri="{BB962C8B-B14F-4D97-AF65-F5344CB8AC3E}">
        <p14:creationId xmlns:p14="http://schemas.microsoft.com/office/powerpoint/2010/main" val="9000229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a:solidFill>
                  <a:schemeClr val="tx2">
                    <a:lumMod val="60000"/>
                    <a:lumOff val="40000"/>
                  </a:schemeClr>
                </a:solidFill>
              </a:rPr>
              <a:t>Employees of Child Care Institutions</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34</a:t>
            </a:fld>
            <a:endParaRPr lang="en-US">
              <a:solidFill>
                <a:prstClr val="black">
                  <a:tint val="75000"/>
                </a:prstClr>
              </a:solidFill>
              <a:latin typeface="Calibri"/>
            </a:endParaRPr>
          </a:p>
        </p:txBody>
      </p:sp>
    </p:spTree>
    <p:extLst>
      <p:ext uri="{BB962C8B-B14F-4D97-AF65-F5344CB8AC3E}">
        <p14:creationId xmlns:p14="http://schemas.microsoft.com/office/powerpoint/2010/main" val="3229794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279400"/>
            <a:ext cx="9855200" cy="1016000"/>
          </a:xfrm>
        </p:spPr>
        <p:txBody>
          <a:bodyPr>
            <a:noAutofit/>
          </a:bodyPr>
          <a:lstStyle/>
          <a:p>
            <a:pPr>
              <a:lnSpc>
                <a:spcPct val="107000"/>
              </a:lnSpc>
              <a:spcBef>
                <a:spcPts val="0"/>
              </a:spcBef>
            </a:pPr>
            <a:r>
              <a:rPr lang="en-US" sz="2400" b="1" dirty="0">
                <a:solidFill>
                  <a:schemeClr val="tx2">
                    <a:lumMod val="75000"/>
                  </a:schemeClr>
                </a:solidFill>
              </a:rPr>
              <a:t>Table 15: </a:t>
            </a:r>
            <a:br>
              <a:rPr lang="en-US" sz="2400" b="1" dirty="0">
                <a:solidFill>
                  <a:schemeClr val="tx2">
                    <a:lumMod val="75000"/>
                  </a:schemeClr>
                </a:solidFill>
              </a:rPr>
            </a:br>
            <a:r>
              <a:rPr lang="en-US" sz="2400" b="1" dirty="0">
                <a:solidFill>
                  <a:schemeClr val="tx2">
                    <a:lumMod val="75000"/>
                  </a:schemeClr>
                </a:solidFill>
              </a:rPr>
              <a:t>Number of employees in Child Care Institutions by type of institution</a:t>
            </a:r>
          </a:p>
        </p:txBody>
      </p:sp>
      <p:graphicFrame>
        <p:nvGraphicFramePr>
          <p:cNvPr id="3" name="Table 2"/>
          <p:cNvGraphicFramePr>
            <a:graphicFrameLocks noGrp="1"/>
          </p:cNvGraphicFramePr>
          <p:nvPr>
            <p:extLst/>
          </p:nvPr>
        </p:nvGraphicFramePr>
        <p:xfrm>
          <a:off x="1320800" y="1498601"/>
          <a:ext cx="6705600" cy="3852126"/>
        </p:xfrm>
        <a:graphic>
          <a:graphicData uri="http://schemas.openxmlformats.org/drawingml/2006/table">
            <a:tbl>
              <a:tblPr>
                <a:tableStyleId>{BC89EF96-8CEA-46FF-86C4-4CE0E7609802}</a:tableStyleId>
              </a:tblPr>
              <a:tblGrid>
                <a:gridCol w="5003236">
                  <a:extLst>
                    <a:ext uri="{9D8B030D-6E8A-4147-A177-3AD203B41FA5}">
                      <a16:colId xmlns:a16="http://schemas.microsoft.com/office/drawing/2014/main" val="20000"/>
                    </a:ext>
                  </a:extLst>
                </a:gridCol>
                <a:gridCol w="1702364">
                  <a:extLst>
                    <a:ext uri="{9D8B030D-6E8A-4147-A177-3AD203B41FA5}">
                      <a16:colId xmlns:a16="http://schemas.microsoft.com/office/drawing/2014/main" val="20001"/>
                    </a:ext>
                  </a:extLst>
                </a:gridCol>
              </a:tblGrid>
              <a:tr h="594723">
                <a:tc>
                  <a:txBody>
                    <a:bodyPr/>
                    <a:lstStyle/>
                    <a:p>
                      <a:pPr marL="0" marR="0" algn="ctr">
                        <a:lnSpc>
                          <a:spcPct val="107000"/>
                        </a:lnSpc>
                        <a:spcBef>
                          <a:spcPts val="0"/>
                        </a:spcBef>
                        <a:spcAft>
                          <a:spcPts val="0"/>
                        </a:spcAft>
                      </a:pPr>
                      <a:r>
                        <a:rPr lang="en-US" sz="2100" b="1" dirty="0">
                          <a:solidFill>
                            <a:schemeClr val="tx2">
                              <a:lumMod val="50000"/>
                            </a:schemeClr>
                          </a:solidFill>
                        </a:rPr>
                        <a:t>Type of institution</a:t>
                      </a:r>
                      <a:endParaRPr lang="en-US" sz="2100" b="1" dirty="0">
                        <a:solidFill>
                          <a:schemeClr val="tx2">
                            <a:lumMod val="50000"/>
                          </a:schemeClr>
                        </a:solidFill>
                        <a:latin typeface="Calibri"/>
                        <a:ea typeface="Calibri"/>
                        <a:cs typeface="Iskoola Pota"/>
                      </a:endParaRPr>
                    </a:p>
                  </a:txBody>
                  <a:tcPr marT="0" marB="0" anchor="ctr"/>
                </a:tc>
                <a:tc>
                  <a:txBody>
                    <a:bodyPr/>
                    <a:lstStyle/>
                    <a:p>
                      <a:pPr marL="71755" marR="71755" algn="ctr">
                        <a:lnSpc>
                          <a:spcPct val="107000"/>
                        </a:lnSpc>
                        <a:spcBef>
                          <a:spcPts val="0"/>
                        </a:spcBef>
                        <a:spcAft>
                          <a:spcPts val="0"/>
                        </a:spcAft>
                      </a:pPr>
                      <a:r>
                        <a:rPr lang="en-US" sz="2100" b="1" dirty="0">
                          <a:solidFill>
                            <a:schemeClr val="tx2">
                              <a:lumMod val="50000"/>
                            </a:schemeClr>
                          </a:solidFill>
                        </a:rPr>
                        <a:t>Total</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Remand home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116</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Safe house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19</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2"/>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Certified school</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134</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Approved school</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12</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State receiving home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203</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Detention home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27</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6"/>
                  </a:ext>
                </a:extLst>
              </a:tr>
              <a:tr h="394032">
                <a:tc>
                  <a:txBody>
                    <a:bodyPr/>
                    <a:lstStyle/>
                    <a:p>
                      <a:pPr marL="0" marR="0">
                        <a:lnSpc>
                          <a:spcPct val="107000"/>
                        </a:lnSpc>
                        <a:spcBef>
                          <a:spcPts val="0"/>
                        </a:spcBef>
                        <a:spcAft>
                          <a:spcPts val="0"/>
                        </a:spcAft>
                      </a:pPr>
                      <a:r>
                        <a:rPr lang="en-US" sz="1900" dirty="0">
                          <a:solidFill>
                            <a:schemeClr val="tx2">
                              <a:lumMod val="50000"/>
                            </a:schemeClr>
                          </a:solidFill>
                        </a:rPr>
                        <a:t>Training and counseling center</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37</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7"/>
                  </a:ext>
                </a:extLst>
              </a:tr>
              <a:tr h="369837">
                <a:tc>
                  <a:txBody>
                    <a:bodyPr/>
                    <a:lstStyle/>
                    <a:p>
                      <a:pPr marL="0" marR="0">
                        <a:lnSpc>
                          <a:spcPct val="107000"/>
                        </a:lnSpc>
                        <a:spcBef>
                          <a:spcPts val="0"/>
                        </a:spcBef>
                        <a:spcAft>
                          <a:spcPts val="0"/>
                        </a:spcAft>
                      </a:pPr>
                      <a:r>
                        <a:rPr lang="en-US" sz="1900" dirty="0">
                          <a:solidFill>
                            <a:schemeClr val="tx2">
                              <a:lumMod val="50000"/>
                            </a:schemeClr>
                          </a:solidFill>
                        </a:rPr>
                        <a:t>Voluntary children home</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2,273</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8"/>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Other*</a:t>
                      </a:r>
                      <a:endParaRPr lang="en-US" sz="190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53</a:t>
                      </a:r>
                      <a:endParaRPr lang="en-US" sz="190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9"/>
                  </a:ext>
                </a:extLst>
              </a:tr>
              <a:tr h="362895">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2,874</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0"/>
                  </a:ext>
                </a:extLst>
              </a:tr>
            </a:tbl>
          </a:graphicData>
        </a:graphic>
      </p:graphicFrame>
      <p:sp>
        <p:nvSpPr>
          <p:cNvPr id="5" name="Title 1"/>
          <p:cNvSpPr txBox="1">
            <a:spLocks/>
          </p:cNvSpPr>
          <p:nvPr/>
        </p:nvSpPr>
        <p:spPr>
          <a:xfrm>
            <a:off x="1320800" y="5664200"/>
            <a:ext cx="10312400" cy="508000"/>
          </a:xfrm>
          <a:prstGeom prst="rect">
            <a:avLst/>
          </a:prstGeom>
        </p:spPr>
        <p:txBody>
          <a:bodyPr vert="horz" lIns="121920" tIns="60960" rIns="121920" bIns="60960" rtlCol="0" anchor="ctr">
            <a:noAutofit/>
          </a:bodyPr>
          <a:lstStyle/>
          <a:p>
            <a:pPr defTabSz="1219170">
              <a:lnSpc>
                <a:spcPct val="107000"/>
              </a:lnSpc>
            </a:pPr>
            <a:r>
              <a:rPr lang="en-US" sz="1600" b="1" dirty="0">
                <a:solidFill>
                  <a:prstClr val="black">
                    <a:lumMod val="95000"/>
                    <a:lumOff val="5000"/>
                  </a:prstClr>
                </a:solidFill>
                <a:latin typeface="Calibri"/>
              </a:rPr>
              <a:t>*Child development centers temporarily functioned under provincial departments of Probation and Child Care Services</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35</a:t>
            </a:fld>
            <a:endParaRPr lang="en-US">
              <a:solidFill>
                <a:prstClr val="black">
                  <a:tint val="75000"/>
                </a:prstClr>
              </a:solidFill>
              <a:latin typeface="Calibri"/>
            </a:endParaRPr>
          </a:p>
        </p:txBody>
      </p:sp>
    </p:spTree>
    <p:extLst>
      <p:ext uri="{BB962C8B-B14F-4D97-AF65-F5344CB8AC3E}">
        <p14:creationId xmlns:p14="http://schemas.microsoft.com/office/powerpoint/2010/main" val="29490873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8317" y="367353"/>
            <a:ext cx="8737600" cy="812800"/>
          </a:xfrm>
        </p:spPr>
        <p:txBody>
          <a:bodyPr>
            <a:noAutofit/>
          </a:bodyPr>
          <a:lstStyle/>
          <a:p>
            <a:pPr>
              <a:lnSpc>
                <a:spcPct val="107000"/>
              </a:lnSpc>
              <a:spcBef>
                <a:spcPts val="0"/>
              </a:spcBef>
            </a:pPr>
            <a:r>
              <a:rPr lang="en-US" sz="2400" b="1" dirty="0">
                <a:solidFill>
                  <a:schemeClr val="tx2">
                    <a:lumMod val="75000"/>
                  </a:schemeClr>
                </a:solidFill>
              </a:rPr>
              <a:t>Table 16: </a:t>
            </a:r>
            <a:br>
              <a:rPr lang="en-US" sz="2400" b="1" dirty="0">
                <a:solidFill>
                  <a:schemeClr val="tx2">
                    <a:lumMod val="75000"/>
                  </a:schemeClr>
                </a:solidFill>
              </a:rPr>
            </a:br>
            <a:r>
              <a:rPr lang="en-US" sz="2400" b="1" dirty="0">
                <a:solidFill>
                  <a:schemeClr val="tx2">
                    <a:lumMod val="75000"/>
                  </a:schemeClr>
                </a:solidFill>
              </a:rPr>
              <a:t>Employees in Child Care Institutions by service period </a:t>
            </a:r>
          </a:p>
        </p:txBody>
      </p:sp>
      <p:graphicFrame>
        <p:nvGraphicFramePr>
          <p:cNvPr id="7" name="Table 6"/>
          <p:cNvGraphicFramePr>
            <a:graphicFrameLocks noGrp="1"/>
          </p:cNvGraphicFramePr>
          <p:nvPr>
            <p:extLst>
              <p:ext uri="{D42A27DB-BD31-4B8C-83A1-F6EECF244321}">
                <p14:modId xmlns:p14="http://schemas.microsoft.com/office/powerpoint/2010/main" val="1593588300"/>
              </p:ext>
            </p:extLst>
          </p:nvPr>
        </p:nvGraphicFramePr>
        <p:xfrm>
          <a:off x="2033517" y="1416509"/>
          <a:ext cx="6807200" cy="5215155"/>
        </p:xfrm>
        <a:graphic>
          <a:graphicData uri="http://schemas.openxmlformats.org/drawingml/2006/table">
            <a:tbl>
              <a:tblPr>
                <a:tableStyleId>{BC89EF96-8CEA-46FF-86C4-4CE0E7609802}</a:tableStyleId>
              </a:tblPr>
              <a:tblGrid>
                <a:gridCol w="34544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tblGrid>
              <a:tr h="347896">
                <a:tc>
                  <a:txBody>
                    <a:bodyPr/>
                    <a:lstStyle/>
                    <a:p>
                      <a:pPr marL="0" marR="0" algn="ctr">
                        <a:lnSpc>
                          <a:spcPct val="107000"/>
                        </a:lnSpc>
                        <a:spcBef>
                          <a:spcPts val="0"/>
                        </a:spcBef>
                        <a:spcAft>
                          <a:spcPts val="0"/>
                        </a:spcAft>
                      </a:pPr>
                      <a:r>
                        <a:rPr lang="en-US" sz="2100" b="1" dirty="0">
                          <a:solidFill>
                            <a:schemeClr val="tx2">
                              <a:lumMod val="50000"/>
                            </a:schemeClr>
                          </a:solidFill>
                        </a:rPr>
                        <a:t>Service period </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0"/>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Service in the current institution </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 </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 </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less than 1 year</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695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24.2</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2"/>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1 -4 years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997</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34.7</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5-9 years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528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18.4</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10 or more years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530</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18.4</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Not</a:t>
                      </a:r>
                      <a:r>
                        <a:rPr lang="en-US" sz="1900" baseline="0" dirty="0">
                          <a:solidFill>
                            <a:schemeClr val="tx2">
                              <a:lumMod val="50000"/>
                            </a:schemeClr>
                          </a:solidFill>
                        </a:rPr>
                        <a:t> </a:t>
                      </a:r>
                      <a:r>
                        <a:rPr lang="en-US" sz="1900" dirty="0">
                          <a:solidFill>
                            <a:schemeClr val="tx2">
                              <a:lumMod val="50000"/>
                            </a:schemeClr>
                          </a:solidFill>
                        </a:rPr>
                        <a:t>specified</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124</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4.3</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6"/>
                  </a:ext>
                </a:extLst>
              </a:tr>
              <a:tr h="304377">
                <a:tc>
                  <a:txBody>
                    <a:bodyPr/>
                    <a:lstStyle/>
                    <a:p>
                      <a:pPr marL="0" marR="0">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 </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7"/>
                  </a:ext>
                </a:extLst>
              </a:tr>
              <a:tr h="605981">
                <a:tc>
                  <a:txBody>
                    <a:bodyPr/>
                    <a:lstStyle/>
                    <a:p>
                      <a:pPr marL="0" marR="0">
                        <a:lnSpc>
                          <a:spcPct val="107000"/>
                        </a:lnSpc>
                        <a:spcBef>
                          <a:spcPts val="0"/>
                        </a:spcBef>
                        <a:spcAft>
                          <a:spcPts val="0"/>
                        </a:spcAft>
                      </a:pPr>
                      <a:r>
                        <a:rPr lang="en-US" sz="1900" b="1" dirty="0">
                          <a:solidFill>
                            <a:schemeClr val="tx2">
                              <a:lumMod val="50000"/>
                            </a:schemeClr>
                          </a:solidFill>
                        </a:rPr>
                        <a:t>Service in the current occupation</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 </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 </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8"/>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less than 1 year</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607</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21.1</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9"/>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1-4 years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923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32.1</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0"/>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5-9 years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612</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21.3</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1"/>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10 or more years</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613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21.3</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2"/>
                  </a:ext>
                </a:extLst>
              </a:tr>
              <a:tr h="304377">
                <a:tc>
                  <a:txBody>
                    <a:bodyPr/>
                    <a:lstStyle/>
                    <a:p>
                      <a:pPr marL="0" marR="0" indent="280670">
                        <a:lnSpc>
                          <a:spcPct val="107000"/>
                        </a:lnSpc>
                        <a:spcBef>
                          <a:spcPts val="0"/>
                        </a:spcBef>
                        <a:spcAft>
                          <a:spcPts val="0"/>
                        </a:spcAft>
                      </a:pPr>
                      <a:r>
                        <a:rPr lang="en-US" sz="1900" dirty="0">
                          <a:solidFill>
                            <a:schemeClr val="tx2">
                              <a:lumMod val="50000"/>
                            </a:schemeClr>
                          </a:solidFill>
                        </a:rPr>
                        <a:t>Not specified</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119</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4.1</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3"/>
                  </a:ext>
                </a:extLst>
              </a:tr>
              <a:tr h="304377">
                <a:tc>
                  <a:txBody>
                    <a:bodyPr/>
                    <a:lstStyle/>
                    <a:p>
                      <a:pPr marL="0" marR="0" indent="279400">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 </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4"/>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2,874</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5"/>
                  </a:ext>
                </a:extLst>
              </a:tr>
            </a:tbl>
          </a:graphicData>
        </a:graphic>
      </p:graphicFrame>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36</a:t>
            </a:fld>
            <a:endParaRPr lang="en-US">
              <a:solidFill>
                <a:prstClr val="black">
                  <a:tint val="75000"/>
                </a:prstClr>
              </a:solidFill>
              <a:latin typeface="Calibri"/>
            </a:endParaRPr>
          </a:p>
        </p:txBody>
      </p:sp>
    </p:spTree>
    <p:extLst>
      <p:ext uri="{BB962C8B-B14F-4D97-AF65-F5344CB8AC3E}">
        <p14:creationId xmlns:p14="http://schemas.microsoft.com/office/powerpoint/2010/main" val="3194747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0800" y="381000"/>
            <a:ext cx="10769600" cy="914400"/>
          </a:xfrm>
        </p:spPr>
        <p:txBody>
          <a:bodyPr>
            <a:noAutofit/>
          </a:bodyPr>
          <a:lstStyle/>
          <a:p>
            <a:pPr>
              <a:lnSpc>
                <a:spcPct val="107000"/>
              </a:lnSpc>
              <a:spcBef>
                <a:spcPts val="0"/>
              </a:spcBef>
            </a:pPr>
            <a:r>
              <a:rPr lang="en-US" sz="2667" b="1" dirty="0">
                <a:solidFill>
                  <a:schemeClr val="tx2">
                    <a:lumMod val="75000"/>
                  </a:schemeClr>
                </a:solidFill>
              </a:rPr>
              <a:t>Table 17: </a:t>
            </a:r>
            <a:br>
              <a:rPr lang="en-US" sz="2667" b="1" dirty="0">
                <a:solidFill>
                  <a:schemeClr val="tx2">
                    <a:lumMod val="75000"/>
                  </a:schemeClr>
                </a:solidFill>
              </a:rPr>
            </a:br>
            <a:r>
              <a:rPr lang="en-US" sz="2667" b="1" dirty="0">
                <a:solidFill>
                  <a:schemeClr val="tx2">
                    <a:lumMod val="75000"/>
                  </a:schemeClr>
                </a:solidFill>
              </a:rPr>
              <a:t>Employees in Child Care Institutions by nature of the appointment and sex</a:t>
            </a:r>
          </a:p>
        </p:txBody>
      </p:sp>
      <p:graphicFrame>
        <p:nvGraphicFramePr>
          <p:cNvPr id="6" name="Table 5"/>
          <p:cNvGraphicFramePr>
            <a:graphicFrameLocks noGrp="1"/>
          </p:cNvGraphicFramePr>
          <p:nvPr>
            <p:extLst/>
          </p:nvPr>
        </p:nvGraphicFramePr>
        <p:xfrm>
          <a:off x="1422402" y="1600200"/>
          <a:ext cx="9042401" cy="2971803"/>
        </p:xfrm>
        <a:graphic>
          <a:graphicData uri="http://schemas.openxmlformats.org/drawingml/2006/table">
            <a:tbl>
              <a:tblPr>
                <a:tableStyleId>{BC89EF96-8CEA-46FF-86C4-4CE0E7609802}</a:tableStyleId>
              </a:tblPr>
              <a:tblGrid>
                <a:gridCol w="2489937">
                  <a:extLst>
                    <a:ext uri="{9D8B030D-6E8A-4147-A177-3AD203B41FA5}">
                      <a16:colId xmlns:a16="http://schemas.microsoft.com/office/drawing/2014/main" val="20000"/>
                    </a:ext>
                  </a:extLst>
                </a:gridCol>
                <a:gridCol w="1269263">
                  <a:extLst>
                    <a:ext uri="{9D8B030D-6E8A-4147-A177-3AD203B41FA5}">
                      <a16:colId xmlns:a16="http://schemas.microsoft.com/office/drawing/2014/main" val="20001"/>
                    </a:ext>
                  </a:extLst>
                </a:gridCol>
                <a:gridCol w="914892">
                  <a:extLst>
                    <a:ext uri="{9D8B030D-6E8A-4147-A177-3AD203B41FA5}">
                      <a16:colId xmlns:a16="http://schemas.microsoft.com/office/drawing/2014/main" val="20002"/>
                    </a:ext>
                  </a:extLst>
                </a:gridCol>
                <a:gridCol w="1218708">
                  <a:extLst>
                    <a:ext uri="{9D8B030D-6E8A-4147-A177-3AD203B41FA5}">
                      <a16:colId xmlns:a16="http://schemas.microsoft.com/office/drawing/2014/main" val="20003"/>
                    </a:ext>
                  </a:extLst>
                </a:gridCol>
                <a:gridCol w="965447">
                  <a:extLst>
                    <a:ext uri="{9D8B030D-6E8A-4147-A177-3AD203B41FA5}">
                      <a16:colId xmlns:a16="http://schemas.microsoft.com/office/drawing/2014/main" val="20004"/>
                    </a:ext>
                  </a:extLst>
                </a:gridCol>
                <a:gridCol w="1269753">
                  <a:extLst>
                    <a:ext uri="{9D8B030D-6E8A-4147-A177-3AD203B41FA5}">
                      <a16:colId xmlns:a16="http://schemas.microsoft.com/office/drawing/2014/main" val="20005"/>
                    </a:ext>
                  </a:extLst>
                </a:gridCol>
                <a:gridCol w="914401">
                  <a:extLst>
                    <a:ext uri="{9D8B030D-6E8A-4147-A177-3AD203B41FA5}">
                      <a16:colId xmlns:a16="http://schemas.microsoft.com/office/drawing/2014/main" val="20006"/>
                    </a:ext>
                  </a:extLst>
                </a:gridCol>
              </a:tblGrid>
              <a:tr h="375745">
                <a:tc rowSpan="2">
                  <a:txBody>
                    <a:bodyPr/>
                    <a:lstStyle/>
                    <a:p>
                      <a:pPr marL="0" marR="0" algn="ctr">
                        <a:lnSpc>
                          <a:spcPct val="107000"/>
                        </a:lnSpc>
                        <a:spcBef>
                          <a:spcPts val="0"/>
                        </a:spcBef>
                        <a:spcAft>
                          <a:spcPts val="0"/>
                        </a:spcAft>
                      </a:pPr>
                      <a:r>
                        <a:rPr lang="en-US" sz="2100" b="1" dirty="0">
                          <a:solidFill>
                            <a:schemeClr val="tx2">
                              <a:lumMod val="50000"/>
                            </a:schemeClr>
                          </a:solidFill>
                        </a:rPr>
                        <a:t>Nature of the appointment </a:t>
                      </a:r>
                      <a:endParaRPr lang="en-US" sz="2100" b="1" dirty="0">
                        <a:solidFill>
                          <a:schemeClr val="tx2">
                            <a:lumMod val="50000"/>
                          </a:schemeClr>
                        </a:solidFill>
                        <a:latin typeface="Calibri"/>
                        <a:ea typeface="Calibri"/>
                        <a:cs typeface="Iskoola Pota"/>
                      </a:endParaRPr>
                    </a:p>
                  </a:txBody>
                  <a:tcPr marT="0" marB="0" anchor="ctr"/>
                </a:tc>
                <a:tc gridSpan="2">
                  <a:txBody>
                    <a:bodyPr/>
                    <a:lstStyle/>
                    <a:p>
                      <a:pPr marL="0" marR="0" algn="ctr">
                        <a:lnSpc>
                          <a:spcPct val="107000"/>
                        </a:lnSpc>
                        <a:spcBef>
                          <a:spcPts val="0"/>
                        </a:spcBef>
                        <a:spcAft>
                          <a:spcPts val="0"/>
                        </a:spcAft>
                      </a:pPr>
                      <a:r>
                        <a:rPr lang="en-US" sz="2100" b="1" dirty="0">
                          <a:solidFill>
                            <a:schemeClr val="tx2">
                              <a:lumMod val="50000"/>
                            </a:schemeClr>
                          </a:solidFill>
                        </a:rPr>
                        <a:t>Total</a:t>
                      </a:r>
                      <a:endParaRPr lang="en-US" sz="2100" b="1" dirty="0">
                        <a:solidFill>
                          <a:schemeClr val="tx2">
                            <a:lumMod val="50000"/>
                          </a:schemeClr>
                        </a:solidFill>
                        <a:latin typeface="Calibri"/>
                        <a:ea typeface="Calibri"/>
                        <a:cs typeface="Iskoola Pota"/>
                      </a:endParaRPr>
                    </a:p>
                  </a:txBody>
                  <a:tcPr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100" b="1">
                          <a:solidFill>
                            <a:schemeClr val="tx2">
                              <a:lumMod val="50000"/>
                            </a:schemeClr>
                          </a:solidFill>
                        </a:rPr>
                        <a:t>Male </a:t>
                      </a:r>
                      <a:endParaRPr lang="en-US" sz="2100" b="1">
                        <a:solidFill>
                          <a:schemeClr val="tx2">
                            <a:lumMod val="50000"/>
                          </a:schemeClr>
                        </a:solidFill>
                        <a:latin typeface="Calibri"/>
                        <a:ea typeface="Calibri"/>
                        <a:cs typeface="Iskoola Pota"/>
                      </a:endParaRPr>
                    </a:p>
                  </a:txBody>
                  <a:tcPr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100" b="1" dirty="0">
                          <a:solidFill>
                            <a:schemeClr val="tx2">
                              <a:lumMod val="50000"/>
                            </a:schemeClr>
                          </a:solidFill>
                        </a:rPr>
                        <a:t>Female </a:t>
                      </a:r>
                      <a:endParaRPr lang="en-US" sz="2100" b="1" dirty="0">
                        <a:solidFill>
                          <a:schemeClr val="tx2">
                            <a:lumMod val="50000"/>
                          </a:schemeClr>
                        </a:solidFill>
                        <a:latin typeface="Calibri"/>
                        <a:ea typeface="Calibri"/>
                        <a:cs typeface="Iskoola Pota"/>
                      </a:endParaRPr>
                    </a:p>
                  </a:txBody>
                  <a:tcPr marT="0" marB="0" anchor="ctr"/>
                </a:tc>
                <a:tc hMerge="1">
                  <a:txBody>
                    <a:bodyPr/>
                    <a:lstStyle/>
                    <a:p>
                      <a:endParaRPr lang="en-US"/>
                    </a:p>
                  </a:txBody>
                  <a:tcPr/>
                </a:tc>
                <a:extLst>
                  <a:ext uri="{0D108BD9-81ED-4DB2-BD59-A6C34878D82A}">
                    <a16:rowId xmlns:a16="http://schemas.microsoft.com/office/drawing/2014/main" val="10000"/>
                  </a:ext>
                </a:extLst>
              </a:tr>
              <a:tr h="375745">
                <a:tc vMerge="1">
                  <a:txBody>
                    <a:bodyPr/>
                    <a:lstStyle/>
                    <a:p>
                      <a:endParaRPr lang="en-US"/>
                    </a:p>
                  </a:txBody>
                  <a:tcPr/>
                </a:tc>
                <a:tc>
                  <a:txBody>
                    <a:bodyPr/>
                    <a:lstStyle/>
                    <a:p>
                      <a:pPr marL="0" marR="0" algn="ctr">
                        <a:lnSpc>
                          <a:spcPct val="107000"/>
                        </a:lnSpc>
                        <a:spcBef>
                          <a:spcPts val="0"/>
                        </a:spcBef>
                        <a:spcAft>
                          <a:spcPts val="0"/>
                        </a:spcAft>
                      </a:pPr>
                      <a:r>
                        <a:rPr lang="en-US" sz="2100" b="1" dirty="0">
                          <a:solidFill>
                            <a:schemeClr val="tx2">
                              <a:lumMod val="50000"/>
                            </a:schemeClr>
                          </a:solidFill>
                        </a:rPr>
                        <a:t>Number</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375745">
                <a:tc>
                  <a:txBody>
                    <a:bodyPr/>
                    <a:lstStyle/>
                    <a:p>
                      <a:pPr marL="0" marR="0">
                        <a:lnSpc>
                          <a:spcPct val="107000"/>
                        </a:lnSpc>
                        <a:spcBef>
                          <a:spcPts val="0"/>
                        </a:spcBef>
                        <a:spcAft>
                          <a:spcPts val="0"/>
                        </a:spcAft>
                      </a:pPr>
                      <a:r>
                        <a:rPr lang="en-US" sz="1900" dirty="0"/>
                        <a:t>Permanent </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1,824</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63.3</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636</a:t>
                      </a:r>
                      <a:endParaRPr lang="en-US" sz="1900" b="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65.6</a:t>
                      </a:r>
                      <a:endParaRPr lang="en-US" sz="1900" b="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1,188</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62.4</a:t>
                      </a:r>
                      <a:endParaRPr lang="en-US" sz="1900" b="0">
                        <a:solidFill>
                          <a:srgbClr val="BF8F00"/>
                        </a:solidFill>
                        <a:latin typeface="Calibri"/>
                        <a:ea typeface="Calibri"/>
                        <a:cs typeface="Iskoola Pota"/>
                      </a:endParaRPr>
                    </a:p>
                  </a:txBody>
                  <a:tcPr marT="0" marB="0" anchor="ctr"/>
                </a:tc>
                <a:extLst>
                  <a:ext uri="{0D108BD9-81ED-4DB2-BD59-A6C34878D82A}">
                    <a16:rowId xmlns:a16="http://schemas.microsoft.com/office/drawing/2014/main" val="10002"/>
                  </a:ext>
                </a:extLst>
              </a:tr>
              <a:tr h="375745">
                <a:tc>
                  <a:txBody>
                    <a:bodyPr/>
                    <a:lstStyle/>
                    <a:p>
                      <a:pPr marL="0" marR="0">
                        <a:lnSpc>
                          <a:spcPct val="107000"/>
                        </a:lnSpc>
                        <a:spcBef>
                          <a:spcPts val="0"/>
                        </a:spcBef>
                        <a:spcAft>
                          <a:spcPts val="0"/>
                        </a:spcAft>
                      </a:pPr>
                      <a:r>
                        <a:rPr lang="en-US" sz="1900" dirty="0"/>
                        <a:t>Temporary/Casual </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698</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24.3</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193</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19.9</a:t>
                      </a:r>
                      <a:endParaRPr lang="en-US" sz="1900" b="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505</a:t>
                      </a:r>
                      <a:endParaRPr lang="en-US" sz="1900" b="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26.5</a:t>
                      </a:r>
                      <a:endParaRPr lang="en-US" sz="1900" b="0">
                        <a:solidFill>
                          <a:srgbClr val="BF8F00"/>
                        </a:solidFill>
                        <a:latin typeface="Calibri"/>
                        <a:ea typeface="Calibri"/>
                        <a:cs typeface="Iskoola Pota"/>
                      </a:endParaRPr>
                    </a:p>
                  </a:txBody>
                  <a:tcPr marT="0" marB="0" anchor="ctr"/>
                </a:tc>
                <a:extLst>
                  <a:ext uri="{0D108BD9-81ED-4DB2-BD59-A6C34878D82A}">
                    <a16:rowId xmlns:a16="http://schemas.microsoft.com/office/drawing/2014/main" val="10003"/>
                  </a:ext>
                </a:extLst>
              </a:tr>
              <a:tr h="375745">
                <a:tc>
                  <a:txBody>
                    <a:bodyPr/>
                    <a:lstStyle/>
                    <a:p>
                      <a:pPr marL="0" marR="0">
                        <a:lnSpc>
                          <a:spcPct val="107000"/>
                        </a:lnSpc>
                        <a:spcBef>
                          <a:spcPts val="0"/>
                        </a:spcBef>
                        <a:spcAft>
                          <a:spcPts val="0"/>
                        </a:spcAft>
                      </a:pPr>
                      <a:r>
                        <a:rPr lang="en-US" sz="1900" dirty="0"/>
                        <a:t>Contract  basis</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206</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7.1</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92</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9.5</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114</a:t>
                      </a:r>
                      <a:endParaRPr lang="en-US" sz="1900" b="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6.0</a:t>
                      </a:r>
                      <a:endParaRPr lang="en-US" sz="1900" b="0">
                        <a:solidFill>
                          <a:srgbClr val="BF8F00"/>
                        </a:solidFill>
                        <a:latin typeface="Calibri"/>
                        <a:ea typeface="Calibri"/>
                        <a:cs typeface="Iskoola Pota"/>
                      </a:endParaRPr>
                    </a:p>
                  </a:txBody>
                  <a:tcPr marT="0" marB="0" anchor="ctr"/>
                </a:tc>
                <a:extLst>
                  <a:ext uri="{0D108BD9-81ED-4DB2-BD59-A6C34878D82A}">
                    <a16:rowId xmlns:a16="http://schemas.microsoft.com/office/drawing/2014/main" val="10004"/>
                  </a:ext>
                </a:extLst>
              </a:tr>
              <a:tr h="375745">
                <a:tc>
                  <a:txBody>
                    <a:bodyPr/>
                    <a:lstStyle/>
                    <a:p>
                      <a:pPr marL="0" marR="0">
                        <a:lnSpc>
                          <a:spcPct val="107000"/>
                        </a:lnSpc>
                        <a:spcBef>
                          <a:spcPts val="0"/>
                        </a:spcBef>
                        <a:spcAft>
                          <a:spcPts val="0"/>
                        </a:spcAft>
                      </a:pPr>
                      <a:r>
                        <a:rPr lang="en-US" sz="1900" dirty="0"/>
                        <a:t>Other </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129</a:t>
                      </a:r>
                      <a:endParaRPr lang="en-US" sz="1900" b="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4.5</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41</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4.2</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88</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4.6</a:t>
                      </a:r>
                      <a:endParaRPr lang="en-US" sz="1900" b="0">
                        <a:solidFill>
                          <a:srgbClr val="BF8F00"/>
                        </a:solidFill>
                        <a:latin typeface="Calibri"/>
                        <a:ea typeface="Calibri"/>
                        <a:cs typeface="Iskoola Pota"/>
                      </a:endParaRPr>
                    </a:p>
                  </a:txBody>
                  <a:tcPr marT="0" marB="0" anchor="ctr"/>
                </a:tc>
                <a:extLst>
                  <a:ext uri="{0D108BD9-81ED-4DB2-BD59-A6C34878D82A}">
                    <a16:rowId xmlns:a16="http://schemas.microsoft.com/office/drawing/2014/main" val="10005"/>
                  </a:ext>
                </a:extLst>
              </a:tr>
              <a:tr h="341588">
                <a:tc>
                  <a:txBody>
                    <a:bodyPr/>
                    <a:lstStyle/>
                    <a:p>
                      <a:pPr marL="0" marR="0">
                        <a:lnSpc>
                          <a:spcPct val="107000"/>
                        </a:lnSpc>
                        <a:spcBef>
                          <a:spcPts val="0"/>
                        </a:spcBef>
                        <a:spcAft>
                          <a:spcPts val="0"/>
                        </a:spcAft>
                      </a:pPr>
                      <a:r>
                        <a:rPr lang="en-US" sz="1900" dirty="0"/>
                        <a:t>Unspecified</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17</a:t>
                      </a:r>
                      <a:endParaRPr lang="en-US" sz="1900" b="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0.8</a:t>
                      </a:r>
                      <a:endParaRPr lang="en-US" sz="1900" b="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7</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0.7</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t>10</a:t>
                      </a:r>
                      <a:endParaRPr lang="en-US" sz="1900" b="0"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t>0.5</a:t>
                      </a:r>
                      <a:endParaRPr lang="en-US" sz="1900" b="0">
                        <a:solidFill>
                          <a:srgbClr val="BF8F00"/>
                        </a:solidFill>
                        <a:latin typeface="Calibri"/>
                        <a:ea typeface="Calibri"/>
                        <a:cs typeface="Iskoola Pota"/>
                      </a:endParaRPr>
                    </a:p>
                  </a:txBody>
                  <a:tcPr marT="0" marB="0" anchor="ctr"/>
                </a:tc>
                <a:extLst>
                  <a:ext uri="{0D108BD9-81ED-4DB2-BD59-A6C34878D82A}">
                    <a16:rowId xmlns:a16="http://schemas.microsoft.com/office/drawing/2014/main" val="10006"/>
                  </a:ext>
                </a:extLst>
              </a:tr>
              <a:tr h="375745">
                <a:tc>
                  <a:txBody>
                    <a:bodyPr/>
                    <a:lstStyle/>
                    <a:p>
                      <a:pPr marL="0" marR="0">
                        <a:lnSpc>
                          <a:spcPct val="107000"/>
                        </a:lnSpc>
                        <a:spcBef>
                          <a:spcPts val="0"/>
                        </a:spcBef>
                        <a:spcAft>
                          <a:spcPts val="0"/>
                        </a:spcAft>
                      </a:pPr>
                      <a:r>
                        <a:rPr lang="en-US" sz="1900" b="1" dirty="0"/>
                        <a:t>Total </a:t>
                      </a:r>
                      <a:endParaRPr lang="en-US" sz="1900" b="1"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t>2,874</a:t>
                      </a:r>
                      <a:endParaRPr lang="en-US" sz="1900" b="1"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t>100</a:t>
                      </a:r>
                      <a:endParaRPr lang="en-US" sz="1900" b="1"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t>969</a:t>
                      </a:r>
                      <a:endParaRPr lang="en-US" sz="1900" b="1"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t>100</a:t>
                      </a:r>
                      <a:endParaRPr lang="en-US" sz="1900" b="1"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t>1,905</a:t>
                      </a:r>
                      <a:endParaRPr lang="en-US" sz="1900" b="1" dirty="0">
                        <a:solidFill>
                          <a:srgbClr val="BF8F00"/>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t>100</a:t>
                      </a:r>
                      <a:endParaRPr lang="en-US" sz="1900" b="1" dirty="0">
                        <a:solidFill>
                          <a:srgbClr val="BF8F00"/>
                        </a:solidFill>
                        <a:latin typeface="Calibri"/>
                        <a:ea typeface="Calibri"/>
                        <a:cs typeface="Iskoola Pota"/>
                      </a:endParaRPr>
                    </a:p>
                  </a:txBody>
                  <a:tcPr marT="0" marB="0" anchor="ct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37</a:t>
            </a:fld>
            <a:endParaRPr lang="en-US">
              <a:solidFill>
                <a:prstClr val="black">
                  <a:tint val="75000"/>
                </a:prstClr>
              </a:solidFill>
              <a:latin typeface="Calibri"/>
            </a:endParaRPr>
          </a:p>
        </p:txBody>
      </p:sp>
    </p:spTree>
    <p:extLst>
      <p:ext uri="{BB962C8B-B14F-4D97-AF65-F5344CB8AC3E}">
        <p14:creationId xmlns:p14="http://schemas.microsoft.com/office/powerpoint/2010/main" val="4426106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0800" y="279400"/>
            <a:ext cx="10769600" cy="1117600"/>
          </a:xfrm>
        </p:spPr>
        <p:txBody>
          <a:bodyPr>
            <a:noAutofit/>
          </a:bodyPr>
          <a:lstStyle/>
          <a:p>
            <a:pPr>
              <a:lnSpc>
                <a:spcPct val="107000"/>
              </a:lnSpc>
              <a:spcBef>
                <a:spcPts val="0"/>
              </a:spcBef>
            </a:pPr>
            <a:r>
              <a:rPr lang="en-US" sz="2400" b="1" dirty="0">
                <a:solidFill>
                  <a:schemeClr val="tx2">
                    <a:lumMod val="75000"/>
                  </a:schemeClr>
                </a:solidFill>
              </a:rPr>
              <a:t>Table 18: </a:t>
            </a:r>
            <a:br>
              <a:rPr lang="en-US" sz="2400" b="1" dirty="0">
                <a:solidFill>
                  <a:schemeClr val="tx2">
                    <a:lumMod val="75000"/>
                  </a:schemeClr>
                </a:solidFill>
              </a:rPr>
            </a:br>
            <a:r>
              <a:rPr lang="en-US" sz="2400" b="1" dirty="0">
                <a:solidFill>
                  <a:schemeClr val="tx2">
                    <a:lumMod val="75000"/>
                  </a:schemeClr>
                </a:solidFill>
              </a:rPr>
              <a:t>Employees in Child Care Institutions by nature of the employment and sex</a:t>
            </a:r>
          </a:p>
        </p:txBody>
      </p:sp>
      <p:graphicFrame>
        <p:nvGraphicFramePr>
          <p:cNvPr id="6" name="Table 5"/>
          <p:cNvGraphicFramePr>
            <a:graphicFrameLocks noGrp="1"/>
          </p:cNvGraphicFramePr>
          <p:nvPr>
            <p:extLst/>
          </p:nvPr>
        </p:nvGraphicFramePr>
        <p:xfrm>
          <a:off x="1422400" y="1524000"/>
          <a:ext cx="9245600" cy="4503565"/>
        </p:xfrm>
        <a:graphic>
          <a:graphicData uri="http://schemas.openxmlformats.org/drawingml/2006/table">
            <a:tbl>
              <a:tblPr>
                <a:tableStyleId>{BC89EF96-8CEA-46FF-86C4-4CE0E7609802}</a:tableStyleId>
              </a:tblPr>
              <a:tblGrid>
                <a:gridCol w="3457783">
                  <a:extLst>
                    <a:ext uri="{9D8B030D-6E8A-4147-A177-3AD203B41FA5}">
                      <a16:colId xmlns:a16="http://schemas.microsoft.com/office/drawing/2014/main" val="20000"/>
                    </a:ext>
                  </a:extLst>
                </a:gridCol>
                <a:gridCol w="1093437">
                  <a:extLst>
                    <a:ext uri="{9D8B030D-6E8A-4147-A177-3AD203B41FA5}">
                      <a16:colId xmlns:a16="http://schemas.microsoft.com/office/drawing/2014/main" val="20001"/>
                    </a:ext>
                  </a:extLst>
                </a:gridCol>
                <a:gridCol w="783245">
                  <a:extLst>
                    <a:ext uri="{9D8B030D-6E8A-4147-A177-3AD203B41FA5}">
                      <a16:colId xmlns:a16="http://schemas.microsoft.com/office/drawing/2014/main" val="20002"/>
                    </a:ext>
                  </a:extLst>
                </a:gridCol>
                <a:gridCol w="1066335">
                  <a:extLst>
                    <a:ext uri="{9D8B030D-6E8A-4147-A177-3AD203B41FA5}">
                      <a16:colId xmlns:a16="http://schemas.microsoft.com/office/drawing/2014/main" val="20003"/>
                    </a:ext>
                  </a:extLst>
                </a:gridCol>
                <a:gridCol w="810348">
                  <a:extLst>
                    <a:ext uri="{9D8B030D-6E8A-4147-A177-3AD203B41FA5}">
                      <a16:colId xmlns:a16="http://schemas.microsoft.com/office/drawing/2014/main" val="20004"/>
                    </a:ext>
                  </a:extLst>
                </a:gridCol>
                <a:gridCol w="1120052">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75043">
                <a:tc rowSpan="2">
                  <a:txBody>
                    <a:bodyPr/>
                    <a:lstStyle/>
                    <a:p>
                      <a:pPr marL="0" marR="0" algn="ctr">
                        <a:lnSpc>
                          <a:spcPct val="107000"/>
                        </a:lnSpc>
                        <a:spcBef>
                          <a:spcPts val="0"/>
                        </a:spcBef>
                        <a:spcAft>
                          <a:spcPts val="0"/>
                        </a:spcAft>
                      </a:pPr>
                      <a:r>
                        <a:rPr lang="en-US" sz="1900" b="1" dirty="0">
                          <a:solidFill>
                            <a:schemeClr val="tx2">
                              <a:lumMod val="50000"/>
                            </a:schemeClr>
                          </a:solidFill>
                        </a:rPr>
                        <a:t>Nature of Employment </a:t>
                      </a:r>
                      <a:endParaRPr lang="en-US" sz="1900" b="1" dirty="0">
                        <a:solidFill>
                          <a:schemeClr val="tx2">
                            <a:lumMod val="50000"/>
                          </a:schemeClr>
                        </a:solidFill>
                        <a:latin typeface="Calibri"/>
                        <a:ea typeface="Calibri"/>
                        <a:cs typeface="Iskoola Pota"/>
                      </a:endParaRPr>
                    </a:p>
                  </a:txBody>
                  <a:tcPr marT="0" marB="0" anchor="ctr"/>
                </a:tc>
                <a:tc gridSpan="2">
                  <a:txBody>
                    <a:bodyPr/>
                    <a:lstStyle/>
                    <a:p>
                      <a:pPr marL="0" marR="0" algn="ctr">
                        <a:lnSpc>
                          <a:spcPct val="107000"/>
                        </a:lnSpc>
                        <a:spcBef>
                          <a:spcPts val="0"/>
                        </a:spcBef>
                        <a:spcAft>
                          <a:spcPts val="0"/>
                        </a:spcAft>
                      </a:pPr>
                      <a:r>
                        <a:rPr lang="en-US" sz="1900" b="1" dirty="0">
                          <a:solidFill>
                            <a:schemeClr val="tx2">
                              <a:lumMod val="50000"/>
                            </a:schemeClr>
                          </a:solidFill>
                        </a:rPr>
                        <a:t>Total </a:t>
                      </a:r>
                      <a:endParaRPr lang="en-US" sz="1900" b="1" dirty="0">
                        <a:solidFill>
                          <a:schemeClr val="tx2">
                            <a:lumMod val="50000"/>
                          </a:schemeClr>
                        </a:solidFill>
                        <a:latin typeface="Calibri"/>
                        <a:ea typeface="Calibri"/>
                        <a:cs typeface="Iskoola Pota"/>
                      </a:endParaRPr>
                    </a:p>
                  </a:txBody>
                  <a:tcPr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900" b="1" dirty="0">
                          <a:solidFill>
                            <a:schemeClr val="tx2">
                              <a:lumMod val="50000"/>
                            </a:schemeClr>
                          </a:solidFill>
                        </a:rPr>
                        <a:t>Male </a:t>
                      </a:r>
                      <a:endParaRPr lang="en-US" sz="1900" b="1" dirty="0">
                        <a:solidFill>
                          <a:schemeClr val="tx2">
                            <a:lumMod val="50000"/>
                          </a:schemeClr>
                        </a:solidFill>
                        <a:latin typeface="Calibri"/>
                        <a:ea typeface="Calibri"/>
                        <a:cs typeface="Iskoola Pota"/>
                      </a:endParaRPr>
                    </a:p>
                  </a:txBody>
                  <a:tcPr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900" b="1">
                          <a:solidFill>
                            <a:schemeClr val="tx2">
                              <a:lumMod val="50000"/>
                            </a:schemeClr>
                          </a:solidFill>
                        </a:rPr>
                        <a:t>Female </a:t>
                      </a:r>
                      <a:endParaRPr lang="en-US" sz="1900" b="1">
                        <a:solidFill>
                          <a:schemeClr val="tx2">
                            <a:lumMod val="50000"/>
                          </a:schemeClr>
                        </a:solidFill>
                        <a:latin typeface="Calibri"/>
                        <a:ea typeface="Calibri"/>
                        <a:cs typeface="Iskoola Pota"/>
                      </a:endParaRPr>
                    </a:p>
                  </a:txBody>
                  <a:tcPr marT="0" marB="0" anchor="ctr"/>
                </a:tc>
                <a:tc hMerge="1">
                  <a:txBody>
                    <a:bodyPr/>
                    <a:lstStyle/>
                    <a:p>
                      <a:endParaRPr lang="en-US"/>
                    </a:p>
                  </a:txBody>
                  <a:tcPr/>
                </a:tc>
                <a:extLst>
                  <a:ext uri="{0D108BD9-81ED-4DB2-BD59-A6C34878D82A}">
                    <a16:rowId xmlns:a16="http://schemas.microsoft.com/office/drawing/2014/main" val="10000"/>
                  </a:ext>
                </a:extLst>
              </a:tr>
              <a:tr h="475999">
                <a:tc vMerge="1">
                  <a:txBody>
                    <a:bodyPr/>
                    <a:lstStyle/>
                    <a:p>
                      <a:endParaRPr lang="en-US"/>
                    </a:p>
                  </a:txBody>
                  <a:tcPr/>
                </a:tc>
                <a:tc>
                  <a:txBody>
                    <a:bodyPr/>
                    <a:lstStyle/>
                    <a:p>
                      <a:pPr marL="0" marR="0" algn="ctr">
                        <a:lnSpc>
                          <a:spcPct val="107000"/>
                        </a:lnSpc>
                        <a:spcBef>
                          <a:spcPts val="0"/>
                        </a:spcBef>
                        <a:spcAft>
                          <a:spcPts val="0"/>
                        </a:spcAft>
                      </a:pPr>
                      <a:r>
                        <a:rPr lang="en-US" sz="1900" b="1" dirty="0">
                          <a:solidFill>
                            <a:schemeClr val="tx2">
                              <a:lumMod val="50000"/>
                            </a:schemeClr>
                          </a:solidFill>
                        </a:rPr>
                        <a:t>Number</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Number</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Number</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1900" b="1" dirty="0">
                          <a:solidFill>
                            <a:schemeClr val="tx2">
                              <a:lumMod val="50000"/>
                            </a:schemeClr>
                          </a:solidFill>
                        </a:rPr>
                        <a:t>%</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608753">
                <a:tc>
                  <a:txBody>
                    <a:bodyPr/>
                    <a:lstStyle/>
                    <a:p>
                      <a:pPr marL="0" marR="0">
                        <a:lnSpc>
                          <a:spcPct val="107000"/>
                        </a:lnSpc>
                        <a:spcBef>
                          <a:spcPts val="0"/>
                        </a:spcBef>
                        <a:spcAft>
                          <a:spcPts val="0"/>
                        </a:spcAft>
                      </a:pPr>
                      <a:r>
                        <a:rPr lang="en-US" sz="1900" b="1" dirty="0">
                          <a:solidFill>
                            <a:schemeClr val="tx2">
                              <a:lumMod val="50000"/>
                            </a:schemeClr>
                          </a:solidFill>
                        </a:rPr>
                        <a:t>Whether residential/ non residential</a:t>
                      </a:r>
                      <a:endParaRPr lang="en-US" sz="1900" b="1" dirty="0">
                        <a:solidFill>
                          <a:schemeClr val="tx2">
                            <a:lumMod val="50000"/>
                          </a:schemeClr>
                        </a:solidFill>
                        <a:latin typeface="Calibri"/>
                        <a:ea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a:solidFill>
                          <a:schemeClr val="tx2">
                            <a:lumMod val="50000"/>
                          </a:schemeClr>
                        </a:solidFill>
                        <a:latin typeface="Calibri"/>
                        <a:cs typeface="Iskoola Pota"/>
                      </a:endParaRPr>
                    </a:p>
                  </a:txBody>
                  <a:tcPr marT="0" marB="0" anchor="ctr"/>
                </a:tc>
                <a:tc>
                  <a:txBody>
                    <a:bodyPr/>
                    <a:lstStyle/>
                    <a:p>
                      <a:endParaRPr lang="en-US" sz="1900" b="0">
                        <a:solidFill>
                          <a:schemeClr val="tx2">
                            <a:lumMod val="50000"/>
                          </a:schemeClr>
                        </a:solidFill>
                        <a:latin typeface="Calibri"/>
                        <a:cs typeface="Iskoola Pota"/>
                      </a:endParaRPr>
                    </a:p>
                  </a:txBody>
                  <a:tcPr marT="0" marB="0" anchor="ctr"/>
                </a:tc>
                <a:extLst>
                  <a:ext uri="{0D108BD9-81ED-4DB2-BD59-A6C34878D82A}">
                    <a16:rowId xmlns:a16="http://schemas.microsoft.com/office/drawing/2014/main" val="10002"/>
                  </a:ext>
                </a:extLst>
              </a:tr>
              <a:tr h="304377">
                <a:tc>
                  <a:txBody>
                    <a:bodyPr/>
                    <a:lstStyle/>
                    <a:p>
                      <a:pPr marL="0" marR="0" indent="140335">
                        <a:lnSpc>
                          <a:spcPct val="107000"/>
                        </a:lnSpc>
                        <a:spcBef>
                          <a:spcPts val="0"/>
                        </a:spcBef>
                        <a:spcAft>
                          <a:spcPts val="0"/>
                        </a:spcAft>
                      </a:pPr>
                      <a:r>
                        <a:rPr lang="en-US" sz="1900" b="0" dirty="0">
                          <a:solidFill>
                            <a:schemeClr val="tx2">
                              <a:lumMod val="50000"/>
                            </a:schemeClr>
                          </a:solidFill>
                        </a:rPr>
                        <a:t>Residential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1,508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52.5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431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44.5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1,077</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56.5</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304377">
                <a:tc>
                  <a:txBody>
                    <a:bodyPr/>
                    <a:lstStyle/>
                    <a:p>
                      <a:pPr marL="0" marR="0" indent="140335">
                        <a:lnSpc>
                          <a:spcPct val="107000"/>
                        </a:lnSpc>
                        <a:spcBef>
                          <a:spcPts val="0"/>
                        </a:spcBef>
                        <a:spcAft>
                          <a:spcPts val="0"/>
                        </a:spcAft>
                      </a:pPr>
                      <a:r>
                        <a:rPr lang="en-US" sz="1900" b="0" dirty="0">
                          <a:solidFill>
                            <a:schemeClr val="tx2">
                              <a:lumMod val="50000"/>
                            </a:schemeClr>
                          </a:solidFill>
                        </a:rPr>
                        <a:t>Non Residential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1,253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43.6</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485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50.1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768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40.3</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304377">
                <a:tc>
                  <a:txBody>
                    <a:bodyPr/>
                    <a:lstStyle/>
                    <a:p>
                      <a:pPr marL="0" marR="0" indent="140335">
                        <a:lnSpc>
                          <a:spcPct val="107000"/>
                        </a:lnSpc>
                        <a:spcBef>
                          <a:spcPts val="0"/>
                        </a:spcBef>
                        <a:spcAft>
                          <a:spcPts val="0"/>
                        </a:spcAft>
                      </a:pPr>
                      <a:r>
                        <a:rPr lang="en-US" sz="1900" b="0" dirty="0">
                          <a:solidFill>
                            <a:schemeClr val="tx2">
                              <a:lumMod val="50000"/>
                            </a:schemeClr>
                          </a:solidFill>
                        </a:rPr>
                        <a:t>Not specified</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113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3.9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53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5.5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60</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3.1</a:t>
                      </a:r>
                      <a:endParaRPr lang="en-US" sz="1900" b="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r h="304377">
                <a:tc>
                  <a:txBody>
                    <a:bodyPr/>
                    <a:lstStyle/>
                    <a:p>
                      <a:pPr marL="0" marR="0">
                        <a:lnSpc>
                          <a:spcPct val="107000"/>
                        </a:lnSpc>
                        <a:spcBef>
                          <a:spcPts val="0"/>
                        </a:spcBef>
                        <a:spcAft>
                          <a:spcPts val="0"/>
                        </a:spcAft>
                      </a:pPr>
                      <a:r>
                        <a:rPr lang="en-US" sz="1900" b="0" dirty="0">
                          <a:solidFill>
                            <a:schemeClr val="tx2">
                              <a:lumMod val="50000"/>
                            </a:schemeClr>
                          </a:solidFill>
                        </a:rPr>
                        <a:t> </a:t>
                      </a:r>
                      <a:endParaRPr lang="en-US" sz="1900" b="0" dirty="0">
                        <a:solidFill>
                          <a:schemeClr val="tx2">
                            <a:lumMod val="50000"/>
                          </a:schemeClr>
                        </a:solidFill>
                        <a:latin typeface="Calibri"/>
                        <a:ea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a:solidFill>
                          <a:schemeClr val="tx2">
                            <a:lumMod val="50000"/>
                          </a:schemeClr>
                        </a:solidFill>
                        <a:latin typeface="Calibri"/>
                        <a:cs typeface="Iskoola Pota"/>
                      </a:endParaRPr>
                    </a:p>
                  </a:txBody>
                  <a:tcPr marT="0" marB="0" anchor="ctr"/>
                </a:tc>
                <a:extLst>
                  <a:ext uri="{0D108BD9-81ED-4DB2-BD59-A6C34878D82A}">
                    <a16:rowId xmlns:a16="http://schemas.microsoft.com/office/drawing/2014/main" val="10006"/>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Whether shift work/ daily duties</a:t>
                      </a:r>
                      <a:endParaRPr lang="en-US" sz="1900" b="1" dirty="0">
                        <a:solidFill>
                          <a:schemeClr val="tx2">
                            <a:lumMod val="50000"/>
                          </a:schemeClr>
                        </a:solidFill>
                        <a:latin typeface="Calibri"/>
                        <a:ea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extLst>
                  <a:ext uri="{0D108BD9-81ED-4DB2-BD59-A6C34878D82A}">
                    <a16:rowId xmlns:a16="http://schemas.microsoft.com/office/drawing/2014/main" val="10007"/>
                  </a:ext>
                </a:extLst>
              </a:tr>
              <a:tr h="304377">
                <a:tc>
                  <a:txBody>
                    <a:bodyPr/>
                    <a:lstStyle/>
                    <a:p>
                      <a:pPr marL="0" marR="0" indent="140335">
                        <a:lnSpc>
                          <a:spcPct val="107000"/>
                        </a:lnSpc>
                        <a:spcBef>
                          <a:spcPts val="0"/>
                        </a:spcBef>
                        <a:spcAft>
                          <a:spcPts val="0"/>
                        </a:spcAft>
                      </a:pPr>
                      <a:r>
                        <a:rPr lang="en-US" sz="1900" b="0" dirty="0">
                          <a:solidFill>
                            <a:schemeClr val="tx2">
                              <a:lumMod val="50000"/>
                            </a:schemeClr>
                          </a:solidFill>
                        </a:rPr>
                        <a:t>Shift Work</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525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18.3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193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19.9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332</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17.4</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8"/>
                  </a:ext>
                </a:extLst>
              </a:tr>
              <a:tr h="304377">
                <a:tc>
                  <a:txBody>
                    <a:bodyPr/>
                    <a:lstStyle/>
                    <a:p>
                      <a:pPr marL="0" marR="0" indent="140335">
                        <a:lnSpc>
                          <a:spcPct val="107000"/>
                        </a:lnSpc>
                        <a:spcBef>
                          <a:spcPts val="0"/>
                        </a:spcBef>
                        <a:spcAft>
                          <a:spcPts val="0"/>
                        </a:spcAft>
                      </a:pPr>
                      <a:r>
                        <a:rPr lang="en-US" sz="1900" b="0">
                          <a:solidFill>
                            <a:schemeClr val="tx2">
                              <a:lumMod val="50000"/>
                            </a:schemeClr>
                          </a:solidFill>
                        </a:rPr>
                        <a:t>Daily Duties</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1,729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60.2</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551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56.9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1,178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61.8</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9"/>
                  </a:ext>
                </a:extLst>
              </a:tr>
              <a:tr h="304377">
                <a:tc>
                  <a:txBody>
                    <a:bodyPr/>
                    <a:lstStyle/>
                    <a:p>
                      <a:pPr marL="0" marR="0" indent="140335">
                        <a:lnSpc>
                          <a:spcPct val="107000"/>
                        </a:lnSpc>
                        <a:spcBef>
                          <a:spcPts val="0"/>
                        </a:spcBef>
                        <a:spcAft>
                          <a:spcPts val="0"/>
                        </a:spcAft>
                      </a:pPr>
                      <a:r>
                        <a:rPr lang="en-US" sz="1900" b="0">
                          <a:solidFill>
                            <a:schemeClr val="tx2">
                              <a:lumMod val="50000"/>
                            </a:schemeClr>
                          </a:solidFill>
                        </a:rPr>
                        <a:t>Not specified</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620</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21.6</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225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23.2</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a:solidFill>
                            <a:schemeClr val="tx2">
                              <a:lumMod val="50000"/>
                            </a:schemeClr>
                          </a:solidFill>
                        </a:rPr>
                        <a:t>395</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0" dirty="0">
                          <a:solidFill>
                            <a:schemeClr val="tx2">
                              <a:lumMod val="50000"/>
                            </a:schemeClr>
                          </a:solidFill>
                        </a:rPr>
                        <a:t>20.7</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0"/>
                  </a:ext>
                </a:extLst>
              </a:tr>
              <a:tr h="304377">
                <a:tc>
                  <a:txBody>
                    <a:bodyPr/>
                    <a:lstStyle/>
                    <a:p>
                      <a:pPr marL="0" marR="0" indent="139700">
                        <a:lnSpc>
                          <a:spcPct val="107000"/>
                        </a:lnSpc>
                        <a:spcBef>
                          <a:spcPts val="0"/>
                        </a:spcBef>
                        <a:spcAft>
                          <a:spcPts val="0"/>
                        </a:spcAft>
                      </a:pPr>
                      <a:r>
                        <a:rPr lang="en-US" sz="1900" b="0">
                          <a:solidFill>
                            <a:schemeClr val="tx2">
                              <a:lumMod val="50000"/>
                            </a:schemeClr>
                          </a:solidFill>
                        </a:rPr>
                        <a:t> </a:t>
                      </a:r>
                      <a:endParaRPr lang="en-US" sz="1900" b="0">
                        <a:solidFill>
                          <a:schemeClr val="tx2">
                            <a:lumMod val="50000"/>
                          </a:schemeClr>
                        </a:solidFill>
                        <a:latin typeface="Calibri"/>
                        <a:ea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tc>
                  <a:txBody>
                    <a:bodyPr/>
                    <a:lstStyle/>
                    <a:p>
                      <a:endParaRPr lang="en-US" sz="1900" b="0">
                        <a:solidFill>
                          <a:schemeClr val="tx2">
                            <a:lumMod val="50000"/>
                          </a:schemeClr>
                        </a:solidFill>
                        <a:latin typeface="Calibri"/>
                        <a:cs typeface="Iskoola Pota"/>
                      </a:endParaRPr>
                    </a:p>
                  </a:txBody>
                  <a:tcPr marT="0" marB="0" anchor="ctr"/>
                </a:tc>
                <a:tc>
                  <a:txBody>
                    <a:bodyPr/>
                    <a:lstStyle/>
                    <a:p>
                      <a:endParaRPr lang="en-US" sz="1900" b="0" dirty="0">
                        <a:solidFill>
                          <a:schemeClr val="tx2">
                            <a:lumMod val="50000"/>
                          </a:schemeClr>
                        </a:solidFill>
                        <a:latin typeface="Calibri"/>
                        <a:cs typeface="Iskoola Pota"/>
                      </a:endParaRPr>
                    </a:p>
                  </a:txBody>
                  <a:tcPr marT="0" marB="0" anchor="ctr"/>
                </a:tc>
                <a:extLst>
                  <a:ext uri="{0D108BD9-81ED-4DB2-BD59-A6C34878D82A}">
                    <a16:rowId xmlns:a16="http://schemas.microsoft.com/office/drawing/2014/main" val="10011"/>
                  </a:ext>
                </a:extLst>
              </a:tr>
              <a:tr h="304377">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2,874</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969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1,905</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38</a:t>
            </a:fld>
            <a:endParaRPr lang="en-US">
              <a:solidFill>
                <a:prstClr val="black">
                  <a:tint val="75000"/>
                </a:prstClr>
              </a:solidFill>
              <a:latin typeface="Calibri"/>
            </a:endParaRPr>
          </a:p>
        </p:txBody>
      </p:sp>
    </p:spTree>
    <p:extLst>
      <p:ext uri="{BB962C8B-B14F-4D97-AF65-F5344CB8AC3E}">
        <p14:creationId xmlns:p14="http://schemas.microsoft.com/office/powerpoint/2010/main" val="513252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10972800" cy="914400"/>
          </a:xfrm>
        </p:spPr>
        <p:txBody>
          <a:bodyPr>
            <a:normAutofit/>
          </a:bodyPr>
          <a:lstStyle/>
          <a:p>
            <a:pPr algn="l"/>
            <a:r>
              <a:rPr lang="en-US" sz="2400" b="1" dirty="0">
                <a:solidFill>
                  <a:schemeClr val="tx2">
                    <a:lumMod val="75000"/>
                  </a:schemeClr>
                </a:solidFill>
              </a:rPr>
              <a:t>Figure 4: </a:t>
            </a:r>
            <a:br>
              <a:rPr lang="en-US" sz="2400" b="1" dirty="0">
                <a:solidFill>
                  <a:schemeClr val="tx2">
                    <a:lumMod val="75000"/>
                  </a:schemeClr>
                </a:solidFill>
              </a:rPr>
            </a:br>
            <a:r>
              <a:rPr lang="en-US" sz="2400" b="1" dirty="0">
                <a:solidFill>
                  <a:schemeClr val="tx2">
                    <a:lumMod val="75000"/>
                  </a:schemeClr>
                </a:solidFill>
              </a:rPr>
              <a:t>Employees in Child Care Institutions by highest level of education </a:t>
            </a:r>
            <a:endParaRPr lang="en-US" sz="2400" dirty="0"/>
          </a:p>
        </p:txBody>
      </p:sp>
      <p:sp>
        <p:nvSpPr>
          <p:cNvPr id="4" name="Slide Number Placeholder 3"/>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39</a:t>
            </a:fld>
            <a:endParaRPr lang="en-US">
              <a:solidFill>
                <a:prstClr val="black">
                  <a:tint val="75000"/>
                </a:prstClr>
              </a:solidFill>
              <a:latin typeface="Calibri"/>
            </a:endParaRPr>
          </a:p>
        </p:txBody>
      </p:sp>
      <p:graphicFrame>
        <p:nvGraphicFramePr>
          <p:cNvPr id="5" name="Content Placeholder 4"/>
          <p:cNvGraphicFramePr>
            <a:graphicFrameLocks noGrp="1"/>
          </p:cNvGraphicFramePr>
          <p:nvPr>
            <p:ph idx="1"/>
            <p:extLst/>
          </p:nvPr>
        </p:nvGraphicFramePr>
        <p:xfrm>
          <a:off x="508000" y="1295400"/>
          <a:ext cx="10464800" cy="538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12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FADE-D590-4A90-ABF2-DD4471DB41F6}"/>
              </a:ext>
            </a:extLst>
          </p:cNvPr>
          <p:cNvSpPr>
            <a:spLocks noGrp="1"/>
          </p:cNvSpPr>
          <p:nvPr>
            <p:ph type="title"/>
          </p:nvPr>
        </p:nvSpPr>
        <p:spPr/>
        <p:txBody>
          <a:bodyPr>
            <a:normAutofit/>
          </a:bodyPr>
          <a:lstStyle/>
          <a:p>
            <a:r>
              <a:rPr lang="en-GB" sz="3600" dirty="0"/>
              <a:t>“Periodic State Reports” under Article 44 in CRC</a:t>
            </a:r>
            <a:endParaRPr lang="en-US" sz="3600" dirty="0"/>
          </a:p>
        </p:txBody>
      </p:sp>
      <p:sp>
        <p:nvSpPr>
          <p:cNvPr id="3" name="Content Placeholder 2">
            <a:extLst>
              <a:ext uri="{FF2B5EF4-FFF2-40B4-BE49-F238E27FC236}">
                <a16:creationId xmlns:a16="http://schemas.microsoft.com/office/drawing/2014/main" id="{1568AB8B-F76B-4285-AFC9-5F79E10CF390}"/>
              </a:ext>
            </a:extLst>
          </p:cNvPr>
          <p:cNvSpPr>
            <a:spLocks noGrp="1"/>
          </p:cNvSpPr>
          <p:nvPr>
            <p:ph idx="1"/>
          </p:nvPr>
        </p:nvSpPr>
        <p:spPr/>
        <p:txBody>
          <a:bodyPr/>
          <a:lstStyle/>
          <a:p>
            <a:r>
              <a:rPr lang="en-GB" sz="2400" dirty="0"/>
              <a:t>Sri Lanka signed the CRC in 1991</a:t>
            </a:r>
          </a:p>
          <a:p>
            <a:r>
              <a:rPr lang="en-GB" sz="2400" dirty="0"/>
              <a:t>Periodic reports</a:t>
            </a:r>
          </a:p>
          <a:p>
            <a:pPr lvl="1">
              <a:buFont typeface="Courier New" panose="02070309020205020404" pitchFamily="49" charset="0"/>
              <a:buChar char="o"/>
            </a:pPr>
            <a:r>
              <a:rPr lang="en-GB" sz="2200" dirty="0"/>
              <a:t>First report 1993 (submitted 1994)</a:t>
            </a:r>
          </a:p>
          <a:p>
            <a:pPr lvl="1">
              <a:buFont typeface="Courier New" panose="02070309020205020404" pitchFamily="49" charset="0"/>
              <a:buChar char="o"/>
            </a:pPr>
            <a:r>
              <a:rPr lang="en-GB" sz="2200" dirty="0"/>
              <a:t>Second report 1998 (submitted 2000)</a:t>
            </a:r>
          </a:p>
          <a:p>
            <a:pPr lvl="1">
              <a:buFont typeface="Courier New" panose="02070309020205020404" pitchFamily="49" charset="0"/>
              <a:buChar char="o"/>
            </a:pPr>
            <a:r>
              <a:rPr lang="en-GB" sz="2200" dirty="0"/>
              <a:t>Third report 2003	</a:t>
            </a:r>
          </a:p>
          <a:p>
            <a:pPr lvl="1">
              <a:buFont typeface="Courier New" panose="02070309020205020404" pitchFamily="49" charset="0"/>
              <a:buChar char="o"/>
            </a:pPr>
            <a:r>
              <a:rPr lang="en-GB" sz="2200" dirty="0"/>
              <a:t>Fourth report 2008 </a:t>
            </a:r>
          </a:p>
          <a:p>
            <a:pPr lvl="1">
              <a:buFont typeface="Courier New" panose="02070309020205020404" pitchFamily="49" charset="0"/>
              <a:buChar char="o"/>
            </a:pPr>
            <a:r>
              <a:rPr lang="en-GB" sz="2200" dirty="0"/>
              <a:t>Fifth report 2013</a:t>
            </a:r>
          </a:p>
          <a:p>
            <a:pPr lvl="1">
              <a:buFont typeface="Courier New" panose="02070309020205020404" pitchFamily="49" charset="0"/>
              <a:buChar char="o"/>
            </a:pPr>
            <a:r>
              <a:rPr lang="en-GB" sz="2200" dirty="0"/>
              <a:t>Sixth report 2018</a:t>
            </a:r>
          </a:p>
          <a:p>
            <a:endParaRPr lang="en-US" dirty="0"/>
          </a:p>
        </p:txBody>
      </p:sp>
      <p:sp>
        <p:nvSpPr>
          <p:cNvPr id="4" name="Right Brace 3">
            <a:extLst>
              <a:ext uri="{FF2B5EF4-FFF2-40B4-BE49-F238E27FC236}">
                <a16:creationId xmlns:a16="http://schemas.microsoft.com/office/drawing/2014/main" id="{7E980205-5085-490A-B106-2C16FC2D94D9}"/>
              </a:ext>
            </a:extLst>
          </p:cNvPr>
          <p:cNvSpPr/>
          <p:nvPr/>
        </p:nvSpPr>
        <p:spPr>
          <a:xfrm>
            <a:off x="3979333" y="3429000"/>
            <a:ext cx="287867" cy="626533"/>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endParaRPr lang="en-US">
              <a:solidFill>
                <a:prstClr val="black"/>
              </a:solidFill>
              <a:latin typeface="Calibri"/>
            </a:endParaRPr>
          </a:p>
        </p:txBody>
      </p:sp>
      <p:sp>
        <p:nvSpPr>
          <p:cNvPr id="5" name="TextBox 4">
            <a:extLst>
              <a:ext uri="{FF2B5EF4-FFF2-40B4-BE49-F238E27FC236}">
                <a16:creationId xmlns:a16="http://schemas.microsoft.com/office/drawing/2014/main" id="{8AAA7860-2616-4E53-9DA1-2F2C6A60B80E}"/>
              </a:ext>
            </a:extLst>
          </p:cNvPr>
          <p:cNvSpPr txBox="1"/>
          <p:nvPr/>
        </p:nvSpPr>
        <p:spPr>
          <a:xfrm>
            <a:off x="4546599" y="3564924"/>
            <a:ext cx="4597400" cy="430887"/>
          </a:xfrm>
          <a:prstGeom prst="rect">
            <a:avLst/>
          </a:prstGeom>
          <a:noFill/>
        </p:spPr>
        <p:txBody>
          <a:bodyPr wrap="square" rtlCol="0">
            <a:spAutoFit/>
          </a:bodyPr>
          <a:lstStyle/>
          <a:p>
            <a:pPr defTabSz="1219170"/>
            <a:r>
              <a:rPr lang="en-GB" sz="2200" dirty="0">
                <a:solidFill>
                  <a:prstClr val="black"/>
                </a:solidFill>
                <a:latin typeface="Calibri"/>
              </a:rPr>
              <a:t>(Combined report submitted in 2008)</a:t>
            </a:r>
            <a:endParaRPr lang="en-US" sz="2200" dirty="0">
              <a:solidFill>
                <a:prstClr val="black"/>
              </a:solidFill>
              <a:latin typeface="Calibri"/>
            </a:endParaRPr>
          </a:p>
        </p:txBody>
      </p:sp>
      <p:sp>
        <p:nvSpPr>
          <p:cNvPr id="6" name="Right Brace 5">
            <a:extLst>
              <a:ext uri="{FF2B5EF4-FFF2-40B4-BE49-F238E27FC236}">
                <a16:creationId xmlns:a16="http://schemas.microsoft.com/office/drawing/2014/main" id="{8B179E1A-2B75-4BDE-B2A0-EFE3C6D83946}"/>
              </a:ext>
            </a:extLst>
          </p:cNvPr>
          <p:cNvSpPr/>
          <p:nvPr/>
        </p:nvSpPr>
        <p:spPr>
          <a:xfrm>
            <a:off x="3979333" y="4131734"/>
            <a:ext cx="287867" cy="702733"/>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endParaRPr lang="en-US">
              <a:solidFill>
                <a:prstClr val="black"/>
              </a:solidFill>
              <a:latin typeface="Calibri"/>
            </a:endParaRPr>
          </a:p>
        </p:txBody>
      </p:sp>
      <p:sp>
        <p:nvSpPr>
          <p:cNvPr id="7" name="TextBox 6">
            <a:extLst>
              <a:ext uri="{FF2B5EF4-FFF2-40B4-BE49-F238E27FC236}">
                <a16:creationId xmlns:a16="http://schemas.microsoft.com/office/drawing/2014/main" id="{2CF5CA05-6B4E-4207-B9CE-258C160D6C41}"/>
              </a:ext>
            </a:extLst>
          </p:cNvPr>
          <p:cNvSpPr txBox="1"/>
          <p:nvPr/>
        </p:nvSpPr>
        <p:spPr>
          <a:xfrm>
            <a:off x="4546599" y="4208389"/>
            <a:ext cx="4597400" cy="430887"/>
          </a:xfrm>
          <a:prstGeom prst="rect">
            <a:avLst/>
          </a:prstGeom>
          <a:noFill/>
        </p:spPr>
        <p:txBody>
          <a:bodyPr wrap="square" rtlCol="0">
            <a:spAutoFit/>
          </a:bodyPr>
          <a:lstStyle/>
          <a:p>
            <a:pPr defTabSz="1219170"/>
            <a:r>
              <a:rPr lang="en-GB" sz="2200" dirty="0">
                <a:solidFill>
                  <a:prstClr val="black"/>
                </a:solidFill>
                <a:latin typeface="Calibri"/>
              </a:rPr>
              <a:t>(Combined report submitted in 2018)</a:t>
            </a:r>
            <a:endParaRPr lang="en-US" sz="2200" dirty="0">
              <a:solidFill>
                <a:prstClr val="black"/>
              </a:solidFill>
              <a:latin typeface="Calibri"/>
            </a:endParaRPr>
          </a:p>
        </p:txBody>
      </p:sp>
    </p:spTree>
    <p:extLst>
      <p:ext uri="{BB962C8B-B14F-4D97-AF65-F5344CB8AC3E}">
        <p14:creationId xmlns:p14="http://schemas.microsoft.com/office/powerpoint/2010/main" val="255109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279400"/>
            <a:ext cx="9347200" cy="1016000"/>
          </a:xfrm>
        </p:spPr>
        <p:txBody>
          <a:bodyPr>
            <a:noAutofit/>
          </a:bodyPr>
          <a:lstStyle/>
          <a:p>
            <a:pPr>
              <a:lnSpc>
                <a:spcPct val="107000"/>
              </a:lnSpc>
              <a:spcBef>
                <a:spcPts val="0"/>
              </a:spcBef>
            </a:pPr>
            <a:r>
              <a:rPr lang="en-US" sz="2400" b="1" dirty="0">
                <a:solidFill>
                  <a:schemeClr val="tx2">
                    <a:lumMod val="75000"/>
                  </a:schemeClr>
                </a:solidFill>
              </a:rPr>
              <a:t>Table 19: </a:t>
            </a:r>
            <a:br>
              <a:rPr lang="en-US" sz="2400" b="1" dirty="0">
                <a:solidFill>
                  <a:schemeClr val="tx2">
                    <a:lumMod val="75000"/>
                  </a:schemeClr>
                </a:solidFill>
              </a:rPr>
            </a:br>
            <a:r>
              <a:rPr lang="en-US" sz="2400" b="1" dirty="0">
                <a:solidFill>
                  <a:schemeClr val="tx2">
                    <a:lumMod val="75000"/>
                  </a:schemeClr>
                </a:solidFill>
              </a:rPr>
              <a:t>Employees in Child Care Institutions by highest level of education &amp; sex</a:t>
            </a:r>
          </a:p>
        </p:txBody>
      </p:sp>
      <p:graphicFrame>
        <p:nvGraphicFramePr>
          <p:cNvPr id="6" name="Table 5"/>
          <p:cNvGraphicFramePr>
            <a:graphicFrameLocks noGrp="1"/>
          </p:cNvGraphicFramePr>
          <p:nvPr>
            <p:extLst/>
          </p:nvPr>
        </p:nvGraphicFramePr>
        <p:xfrm>
          <a:off x="1727204" y="1600202"/>
          <a:ext cx="9144002" cy="3503449"/>
        </p:xfrm>
        <a:graphic>
          <a:graphicData uri="http://schemas.openxmlformats.org/drawingml/2006/table">
            <a:tbl>
              <a:tblPr>
                <a:tableStyleId>{BC89EF96-8CEA-46FF-86C4-4CE0E7609802}</a:tableStyleId>
              </a:tblPr>
              <a:tblGrid>
                <a:gridCol w="2796988">
                  <a:extLst>
                    <a:ext uri="{9D8B030D-6E8A-4147-A177-3AD203B41FA5}">
                      <a16:colId xmlns:a16="http://schemas.microsoft.com/office/drawing/2014/main" val="20000"/>
                    </a:ext>
                  </a:extLst>
                </a:gridCol>
                <a:gridCol w="1267011">
                  <a:extLst>
                    <a:ext uri="{9D8B030D-6E8A-4147-A177-3AD203B41FA5}">
                      <a16:colId xmlns:a16="http://schemas.microsoft.com/office/drawing/2014/main" val="20001"/>
                    </a:ext>
                  </a:extLst>
                </a:gridCol>
                <a:gridCol w="744221">
                  <a:extLst>
                    <a:ext uri="{9D8B030D-6E8A-4147-A177-3AD203B41FA5}">
                      <a16:colId xmlns:a16="http://schemas.microsoft.com/office/drawing/2014/main" val="20002"/>
                    </a:ext>
                  </a:extLst>
                </a:gridCol>
                <a:gridCol w="1287779">
                  <a:extLst>
                    <a:ext uri="{9D8B030D-6E8A-4147-A177-3AD203B41FA5}">
                      <a16:colId xmlns:a16="http://schemas.microsoft.com/office/drawing/2014/main" val="20003"/>
                    </a:ext>
                  </a:extLst>
                </a:gridCol>
                <a:gridCol w="880112">
                  <a:extLst>
                    <a:ext uri="{9D8B030D-6E8A-4147-A177-3AD203B41FA5}">
                      <a16:colId xmlns:a16="http://schemas.microsoft.com/office/drawing/2014/main" val="20004"/>
                    </a:ext>
                  </a:extLst>
                </a:gridCol>
                <a:gridCol w="1253488">
                  <a:extLst>
                    <a:ext uri="{9D8B030D-6E8A-4147-A177-3AD203B41FA5}">
                      <a16:colId xmlns:a16="http://schemas.microsoft.com/office/drawing/2014/main" val="20005"/>
                    </a:ext>
                  </a:extLst>
                </a:gridCol>
                <a:gridCol w="914403">
                  <a:extLst>
                    <a:ext uri="{9D8B030D-6E8A-4147-A177-3AD203B41FA5}">
                      <a16:colId xmlns:a16="http://schemas.microsoft.com/office/drawing/2014/main" val="20006"/>
                    </a:ext>
                  </a:extLst>
                </a:gridCol>
              </a:tblGrid>
              <a:tr h="414117">
                <a:tc rowSpan="2">
                  <a:txBody>
                    <a:bodyPr/>
                    <a:lstStyle/>
                    <a:p>
                      <a:pPr marL="0" marR="0" algn="ctr">
                        <a:lnSpc>
                          <a:spcPct val="107000"/>
                        </a:lnSpc>
                        <a:spcBef>
                          <a:spcPts val="0"/>
                        </a:spcBef>
                        <a:spcAft>
                          <a:spcPts val="0"/>
                        </a:spcAft>
                      </a:pPr>
                      <a:r>
                        <a:rPr lang="en-US" sz="2100" b="1" dirty="0">
                          <a:solidFill>
                            <a:schemeClr val="tx2">
                              <a:lumMod val="50000"/>
                            </a:schemeClr>
                          </a:solidFill>
                        </a:rPr>
                        <a:t>Highest level of education </a:t>
                      </a:r>
                      <a:endParaRPr lang="en-US" sz="2100" b="1" dirty="0">
                        <a:solidFill>
                          <a:schemeClr val="tx2">
                            <a:lumMod val="50000"/>
                          </a:schemeClr>
                        </a:solidFill>
                        <a:latin typeface="Calibri"/>
                        <a:ea typeface="Calibri"/>
                        <a:cs typeface="Iskoola Pota"/>
                      </a:endParaRPr>
                    </a:p>
                  </a:txBody>
                  <a:tcPr marT="0" marB="0" anchor="ctr"/>
                </a:tc>
                <a:tc gridSpan="2">
                  <a:txBody>
                    <a:bodyPr/>
                    <a:lstStyle/>
                    <a:p>
                      <a:pPr marL="0" marR="0" algn="ctr">
                        <a:lnSpc>
                          <a:spcPct val="107000"/>
                        </a:lnSpc>
                        <a:spcBef>
                          <a:spcPts val="0"/>
                        </a:spcBef>
                        <a:spcAft>
                          <a:spcPts val="0"/>
                        </a:spcAft>
                      </a:pPr>
                      <a:r>
                        <a:rPr lang="en-US" sz="2100" b="1" dirty="0">
                          <a:solidFill>
                            <a:schemeClr val="tx2">
                              <a:lumMod val="50000"/>
                            </a:schemeClr>
                          </a:solidFill>
                        </a:rPr>
                        <a:t>Total </a:t>
                      </a:r>
                      <a:endParaRPr lang="en-US" sz="2100" b="1" dirty="0">
                        <a:solidFill>
                          <a:schemeClr val="tx2">
                            <a:lumMod val="50000"/>
                          </a:schemeClr>
                        </a:solidFill>
                        <a:latin typeface="Calibri"/>
                        <a:ea typeface="Calibri"/>
                        <a:cs typeface="Iskoola Pota"/>
                      </a:endParaRPr>
                    </a:p>
                  </a:txBody>
                  <a:tcPr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100" b="1" dirty="0">
                          <a:solidFill>
                            <a:schemeClr val="tx2">
                              <a:lumMod val="50000"/>
                            </a:schemeClr>
                          </a:solidFill>
                        </a:rPr>
                        <a:t>Male </a:t>
                      </a:r>
                      <a:endParaRPr lang="en-US" sz="2100" b="1" dirty="0">
                        <a:solidFill>
                          <a:schemeClr val="tx2">
                            <a:lumMod val="50000"/>
                          </a:schemeClr>
                        </a:solidFill>
                        <a:latin typeface="Calibri"/>
                        <a:ea typeface="Calibri"/>
                        <a:cs typeface="Iskoola Pota"/>
                      </a:endParaRPr>
                    </a:p>
                  </a:txBody>
                  <a:tcPr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100" b="1" dirty="0">
                          <a:solidFill>
                            <a:schemeClr val="tx2">
                              <a:lumMod val="50000"/>
                            </a:schemeClr>
                          </a:solidFill>
                        </a:rPr>
                        <a:t>Female </a:t>
                      </a:r>
                      <a:endParaRPr lang="en-US" sz="2100" b="1" dirty="0">
                        <a:solidFill>
                          <a:schemeClr val="tx2">
                            <a:lumMod val="50000"/>
                          </a:schemeClr>
                        </a:solidFill>
                        <a:latin typeface="Calibri"/>
                        <a:ea typeface="Calibri"/>
                        <a:cs typeface="Iskoola Pota"/>
                      </a:endParaRPr>
                    </a:p>
                  </a:txBody>
                  <a:tcPr marT="0" marB="0" anchor="ctr"/>
                </a:tc>
                <a:tc hMerge="1">
                  <a:txBody>
                    <a:bodyPr/>
                    <a:lstStyle/>
                    <a:p>
                      <a:endParaRPr lang="en-US"/>
                    </a:p>
                  </a:txBody>
                  <a:tcPr/>
                </a:tc>
                <a:extLst>
                  <a:ext uri="{0D108BD9-81ED-4DB2-BD59-A6C34878D82A}">
                    <a16:rowId xmlns:a16="http://schemas.microsoft.com/office/drawing/2014/main" val="10000"/>
                  </a:ext>
                </a:extLst>
              </a:tr>
              <a:tr h="347896">
                <a:tc vMerge="1">
                  <a:txBody>
                    <a:bodyPr/>
                    <a:lstStyle/>
                    <a:p>
                      <a:endParaRPr lang="en-US"/>
                    </a:p>
                  </a:txBody>
                  <a:tcPr/>
                </a:tc>
                <a:tc>
                  <a:txBody>
                    <a:bodyPr/>
                    <a:lstStyle/>
                    <a:p>
                      <a:pPr marL="0" marR="0" algn="ctr">
                        <a:lnSpc>
                          <a:spcPct val="107000"/>
                        </a:lnSpc>
                        <a:spcBef>
                          <a:spcPts val="0"/>
                        </a:spcBef>
                        <a:spcAft>
                          <a:spcPts val="0"/>
                        </a:spcAft>
                      </a:pPr>
                      <a:r>
                        <a:rPr lang="en-US" sz="2100" b="1" dirty="0">
                          <a:solidFill>
                            <a:schemeClr val="tx2">
                              <a:lumMod val="50000"/>
                            </a:schemeClr>
                          </a:solidFill>
                        </a:rPr>
                        <a:t>Number</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Number</a:t>
                      </a:r>
                      <a:endParaRPr lang="en-US" sz="2100" b="1" dirty="0">
                        <a:solidFill>
                          <a:schemeClr val="tx2">
                            <a:lumMod val="50000"/>
                          </a:schemeClr>
                        </a:solidFill>
                        <a:latin typeface="Calibri"/>
                        <a:ea typeface="Calibri"/>
                        <a:cs typeface="Iskoola Pota"/>
                      </a:endParaRPr>
                    </a:p>
                  </a:txBody>
                  <a:tcPr marT="0" marB="0" anchor="ctr"/>
                </a:tc>
                <a:tc>
                  <a:txBody>
                    <a:bodyPr/>
                    <a:lstStyle/>
                    <a:p>
                      <a:pPr marL="0" marR="0" algn="ctr">
                        <a:lnSpc>
                          <a:spcPct val="107000"/>
                        </a:lnSpc>
                        <a:spcBef>
                          <a:spcPts val="0"/>
                        </a:spcBef>
                        <a:spcAft>
                          <a:spcPts val="0"/>
                        </a:spcAft>
                      </a:pPr>
                      <a:r>
                        <a:rPr lang="en-US" sz="2100" b="1" dirty="0">
                          <a:solidFill>
                            <a:schemeClr val="tx2">
                              <a:lumMod val="50000"/>
                            </a:schemeClr>
                          </a:solidFill>
                        </a:rPr>
                        <a:t>%</a:t>
                      </a:r>
                      <a:endParaRPr lang="en-US" sz="21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1"/>
                  </a:ext>
                </a:extLst>
              </a:tr>
              <a:tr h="424331">
                <a:tc>
                  <a:txBody>
                    <a:bodyPr/>
                    <a:lstStyle/>
                    <a:p>
                      <a:pPr marL="0" marR="0">
                        <a:lnSpc>
                          <a:spcPct val="107000"/>
                        </a:lnSpc>
                        <a:spcBef>
                          <a:spcPts val="0"/>
                        </a:spcBef>
                        <a:spcAft>
                          <a:spcPts val="0"/>
                        </a:spcAft>
                      </a:pPr>
                      <a:r>
                        <a:rPr lang="en-US" sz="1900" dirty="0">
                          <a:solidFill>
                            <a:schemeClr val="tx2">
                              <a:lumMod val="50000"/>
                            </a:schemeClr>
                          </a:solidFill>
                        </a:rPr>
                        <a:t>Never Attended School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41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0.8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33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1.7</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2"/>
                  </a:ext>
                </a:extLst>
              </a:tr>
              <a:tr h="331015">
                <a:tc>
                  <a:txBody>
                    <a:bodyPr/>
                    <a:lstStyle/>
                    <a:p>
                      <a:pPr marL="0" marR="0">
                        <a:lnSpc>
                          <a:spcPct val="107000"/>
                        </a:lnSpc>
                        <a:spcBef>
                          <a:spcPts val="0"/>
                        </a:spcBef>
                        <a:spcAft>
                          <a:spcPts val="0"/>
                        </a:spcAft>
                      </a:pPr>
                      <a:r>
                        <a:rPr lang="en-US" sz="1900" dirty="0">
                          <a:solidFill>
                            <a:schemeClr val="tx2">
                              <a:lumMod val="50000"/>
                            </a:schemeClr>
                          </a:solidFill>
                        </a:rPr>
                        <a:t>Passed grade 1-5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193</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6.7</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75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7.7</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118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6.2</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3"/>
                  </a:ext>
                </a:extLst>
              </a:tr>
              <a:tr h="331015">
                <a:tc>
                  <a:txBody>
                    <a:bodyPr/>
                    <a:lstStyle/>
                    <a:p>
                      <a:pPr marL="0" marR="0">
                        <a:lnSpc>
                          <a:spcPct val="107000"/>
                        </a:lnSpc>
                        <a:spcBef>
                          <a:spcPts val="0"/>
                        </a:spcBef>
                        <a:spcAft>
                          <a:spcPts val="0"/>
                        </a:spcAft>
                      </a:pPr>
                      <a:r>
                        <a:rPr lang="en-US" sz="1900" dirty="0">
                          <a:solidFill>
                            <a:schemeClr val="tx2">
                              <a:lumMod val="50000"/>
                            </a:schemeClr>
                          </a:solidFill>
                        </a:rPr>
                        <a:t>Passed grade 6-10</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547</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19.0</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199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20.5</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348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18.3</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4"/>
                  </a:ext>
                </a:extLst>
              </a:tr>
              <a:tr h="331015">
                <a:tc>
                  <a:txBody>
                    <a:bodyPr/>
                    <a:lstStyle/>
                    <a:p>
                      <a:pPr marL="0" marR="0">
                        <a:lnSpc>
                          <a:spcPct val="107000"/>
                        </a:lnSpc>
                        <a:spcBef>
                          <a:spcPts val="0"/>
                        </a:spcBef>
                        <a:spcAft>
                          <a:spcPts val="0"/>
                        </a:spcAft>
                      </a:pPr>
                      <a:r>
                        <a:rPr lang="en-US" sz="1900" dirty="0">
                          <a:solidFill>
                            <a:schemeClr val="tx2">
                              <a:lumMod val="50000"/>
                            </a:schemeClr>
                          </a:solidFill>
                        </a:rPr>
                        <a:t>Passed G.C.E. O/L  </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748</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26.0</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252</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26.0</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496</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26.0</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5"/>
                  </a:ext>
                </a:extLst>
              </a:tr>
              <a:tr h="331015">
                <a:tc>
                  <a:txBody>
                    <a:bodyPr/>
                    <a:lstStyle/>
                    <a:p>
                      <a:pPr marL="0" marR="0">
                        <a:lnSpc>
                          <a:spcPct val="107000"/>
                        </a:lnSpc>
                        <a:spcBef>
                          <a:spcPts val="0"/>
                        </a:spcBef>
                        <a:spcAft>
                          <a:spcPts val="0"/>
                        </a:spcAft>
                      </a:pPr>
                      <a:r>
                        <a:rPr lang="en-US" sz="1900">
                          <a:solidFill>
                            <a:schemeClr val="tx2">
                              <a:lumMod val="50000"/>
                            </a:schemeClr>
                          </a:solidFill>
                        </a:rPr>
                        <a:t>Passed G.C.E. A/L </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1,019</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35.5</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275</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28.4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744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39.1</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6"/>
                  </a:ext>
                </a:extLst>
              </a:tr>
              <a:tr h="331015">
                <a:tc>
                  <a:txBody>
                    <a:bodyPr/>
                    <a:lstStyle/>
                    <a:p>
                      <a:pPr marL="0" marR="0">
                        <a:lnSpc>
                          <a:spcPct val="107000"/>
                        </a:lnSpc>
                        <a:spcBef>
                          <a:spcPts val="0"/>
                        </a:spcBef>
                        <a:spcAft>
                          <a:spcPts val="0"/>
                        </a:spcAft>
                      </a:pPr>
                      <a:r>
                        <a:rPr lang="en-US" sz="1900">
                          <a:solidFill>
                            <a:schemeClr val="tx2">
                              <a:lumMod val="50000"/>
                            </a:schemeClr>
                          </a:solidFill>
                        </a:rPr>
                        <a:t>Degree &amp;  Above </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298</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10.4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146</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15.1</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152</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8.0</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7"/>
                  </a:ext>
                </a:extLst>
              </a:tr>
              <a:tr h="331015">
                <a:tc>
                  <a:txBody>
                    <a:bodyPr/>
                    <a:lstStyle/>
                    <a:p>
                      <a:pPr marL="0" marR="0">
                        <a:lnSpc>
                          <a:spcPct val="107000"/>
                        </a:lnSpc>
                        <a:spcBef>
                          <a:spcPts val="0"/>
                        </a:spcBef>
                        <a:spcAft>
                          <a:spcPts val="0"/>
                        </a:spcAft>
                      </a:pPr>
                      <a:r>
                        <a:rPr lang="en-US" sz="1900">
                          <a:solidFill>
                            <a:schemeClr val="tx2">
                              <a:lumMod val="50000"/>
                            </a:schemeClr>
                          </a:solidFill>
                        </a:rPr>
                        <a:t>Not specified</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28</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a:solidFill>
                            <a:schemeClr val="tx2">
                              <a:lumMod val="50000"/>
                            </a:schemeClr>
                          </a:solidFill>
                        </a:rPr>
                        <a:t>1.0</a:t>
                      </a:r>
                      <a:endParaRPr lang="en-US" sz="1900" b="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14</a:t>
                      </a:r>
                      <a:endParaRPr lang="en-US" sz="1900" b="0"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dirty="0">
                          <a:solidFill>
                            <a:schemeClr val="tx2">
                              <a:lumMod val="50000"/>
                            </a:schemeClr>
                          </a:solidFill>
                        </a:rPr>
                        <a:t>0.7</a:t>
                      </a:r>
                      <a:endParaRPr lang="en-US" sz="1900" b="0"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8"/>
                  </a:ext>
                </a:extLst>
              </a:tr>
              <a:tr h="331015">
                <a:tc>
                  <a:txBody>
                    <a:bodyPr/>
                    <a:lstStyle/>
                    <a:p>
                      <a:pPr marL="0" marR="0">
                        <a:lnSpc>
                          <a:spcPct val="107000"/>
                        </a:lnSpc>
                        <a:spcBef>
                          <a:spcPts val="0"/>
                        </a:spcBef>
                        <a:spcAft>
                          <a:spcPts val="0"/>
                        </a:spcAft>
                      </a:pPr>
                      <a:r>
                        <a:rPr lang="en-US" sz="1900" b="1" dirty="0">
                          <a:solidFill>
                            <a:schemeClr val="tx2">
                              <a:lumMod val="50000"/>
                            </a:schemeClr>
                          </a:solidFill>
                        </a:rPr>
                        <a:t>Total</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2,874</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969</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1,905</a:t>
                      </a:r>
                      <a:endParaRPr lang="en-US" sz="1900" b="1" dirty="0">
                        <a:solidFill>
                          <a:schemeClr val="tx2">
                            <a:lumMod val="50000"/>
                          </a:schemeClr>
                        </a:solidFill>
                        <a:latin typeface="Calibri"/>
                        <a:ea typeface="Calibri"/>
                        <a:cs typeface="Iskoola Pota"/>
                      </a:endParaRPr>
                    </a:p>
                  </a:txBody>
                  <a:tcPr marT="0" marB="0" anchor="ctr"/>
                </a:tc>
                <a:tc>
                  <a:txBody>
                    <a:bodyPr/>
                    <a:lstStyle/>
                    <a:p>
                      <a:pPr marL="0" marR="0" algn="r">
                        <a:lnSpc>
                          <a:spcPct val="107000"/>
                        </a:lnSpc>
                        <a:spcBef>
                          <a:spcPts val="0"/>
                        </a:spcBef>
                        <a:spcAft>
                          <a:spcPts val="0"/>
                        </a:spcAft>
                      </a:pPr>
                      <a:r>
                        <a:rPr lang="en-US" sz="1900" b="1" dirty="0">
                          <a:solidFill>
                            <a:schemeClr val="tx2">
                              <a:lumMod val="50000"/>
                            </a:schemeClr>
                          </a:solidFill>
                        </a:rPr>
                        <a:t>100</a:t>
                      </a:r>
                      <a:endParaRPr lang="en-US" sz="1900" b="1" dirty="0">
                        <a:solidFill>
                          <a:schemeClr val="tx2">
                            <a:lumMod val="50000"/>
                          </a:schemeClr>
                        </a:solidFill>
                        <a:latin typeface="Calibri"/>
                        <a:ea typeface="Calibri"/>
                        <a:cs typeface="Iskoola Pota"/>
                      </a:endParaRPr>
                    </a:p>
                  </a:txBody>
                  <a:tcPr marT="0" marB="0" anchor="ct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40</a:t>
            </a:fld>
            <a:endParaRPr lang="en-US">
              <a:solidFill>
                <a:prstClr val="black">
                  <a:tint val="75000"/>
                </a:prstClr>
              </a:solidFill>
              <a:latin typeface="Calibri"/>
            </a:endParaRPr>
          </a:p>
        </p:txBody>
      </p:sp>
    </p:spTree>
    <p:extLst>
      <p:ext uri="{BB962C8B-B14F-4D97-AF65-F5344CB8AC3E}">
        <p14:creationId xmlns:p14="http://schemas.microsoft.com/office/powerpoint/2010/main" val="7610899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922" y="1870524"/>
            <a:ext cx="2960199" cy="2123658"/>
          </a:xfrm>
          <a:prstGeom prst="rect">
            <a:avLst/>
          </a:prstGeom>
          <a:noFill/>
        </p:spPr>
        <p:txBody>
          <a:bodyPr wrap="square" rtlCol="0">
            <a:spAutoFit/>
          </a:bodyPr>
          <a:lstStyle/>
          <a:p>
            <a:r>
              <a:rPr lang="en-US" sz="4400" dirty="0">
                <a:solidFill>
                  <a:srgbClr val="8F4180"/>
                </a:solidFill>
              </a:rPr>
              <a:t>Children in Child care Institutions</a:t>
            </a:r>
          </a:p>
        </p:txBody>
      </p:sp>
      <p:sp>
        <p:nvSpPr>
          <p:cNvPr id="3" name="TextBox 2"/>
          <p:cNvSpPr txBox="1"/>
          <p:nvPr/>
        </p:nvSpPr>
        <p:spPr>
          <a:xfrm>
            <a:off x="4217156" y="683171"/>
            <a:ext cx="7260609" cy="5078313"/>
          </a:xfrm>
          <a:prstGeom prst="rect">
            <a:avLst/>
          </a:prstGeom>
          <a:noFill/>
        </p:spPr>
        <p:txBody>
          <a:bodyPr wrap="square" rtlCol="0">
            <a:spAutoFit/>
          </a:bodyPr>
          <a:lstStyle/>
          <a:p>
            <a:pPr marL="571500" indent="-571500">
              <a:lnSpc>
                <a:spcPct val="150000"/>
              </a:lnSpc>
              <a:buFont typeface="Arial" pitchFamily="34" charset="0"/>
              <a:buChar char="•"/>
            </a:pPr>
            <a:r>
              <a:rPr lang="en-US" sz="3600" dirty="0">
                <a:solidFill>
                  <a:srgbClr val="8F4180"/>
                </a:solidFill>
              </a:rPr>
              <a:t>Basic information</a:t>
            </a:r>
          </a:p>
          <a:p>
            <a:pPr marL="571500" indent="-571500">
              <a:lnSpc>
                <a:spcPct val="150000"/>
              </a:lnSpc>
              <a:buFont typeface="Arial" pitchFamily="34" charset="0"/>
              <a:buChar char="•"/>
            </a:pPr>
            <a:r>
              <a:rPr lang="en-US" sz="3600" dirty="0">
                <a:solidFill>
                  <a:srgbClr val="8F4180"/>
                </a:solidFill>
              </a:rPr>
              <a:t>Institutionalization</a:t>
            </a:r>
          </a:p>
          <a:p>
            <a:pPr marL="571500" indent="-571500">
              <a:lnSpc>
                <a:spcPct val="150000"/>
              </a:lnSpc>
              <a:buFont typeface="Arial" pitchFamily="34" charset="0"/>
              <a:buChar char="•"/>
            </a:pPr>
            <a:r>
              <a:rPr lang="en-US" sz="3600" dirty="0">
                <a:solidFill>
                  <a:srgbClr val="8F4180"/>
                </a:solidFill>
              </a:rPr>
              <a:t>Education and literacy</a:t>
            </a:r>
          </a:p>
          <a:p>
            <a:pPr marL="571500" indent="-571500">
              <a:lnSpc>
                <a:spcPct val="150000"/>
              </a:lnSpc>
              <a:buFont typeface="Arial" pitchFamily="34" charset="0"/>
              <a:buChar char="•"/>
            </a:pPr>
            <a:r>
              <a:rPr lang="en-US" sz="3600" dirty="0">
                <a:solidFill>
                  <a:srgbClr val="8F4180"/>
                </a:solidFill>
              </a:rPr>
              <a:t>Parents and guardians</a:t>
            </a:r>
          </a:p>
          <a:p>
            <a:pPr marL="571500" indent="-571500">
              <a:lnSpc>
                <a:spcPct val="150000"/>
              </a:lnSpc>
              <a:buFont typeface="Arial" pitchFamily="34" charset="0"/>
              <a:buChar char="•"/>
            </a:pPr>
            <a:r>
              <a:rPr lang="en-US" sz="3600" dirty="0">
                <a:solidFill>
                  <a:srgbClr val="8F4180"/>
                </a:solidFill>
              </a:rPr>
              <a:t>Siblings</a:t>
            </a:r>
          </a:p>
          <a:p>
            <a:pPr marL="571500" indent="-571500">
              <a:lnSpc>
                <a:spcPct val="150000"/>
              </a:lnSpc>
              <a:buFont typeface="Arial" pitchFamily="34" charset="0"/>
              <a:buChar char="•"/>
            </a:pPr>
            <a:r>
              <a:rPr lang="en-US" sz="3600" dirty="0">
                <a:solidFill>
                  <a:srgbClr val="8F4180"/>
                </a:solidFill>
              </a:rPr>
              <a:t>Deinstitutionalization</a:t>
            </a:r>
          </a:p>
        </p:txBody>
      </p:sp>
    </p:spTree>
    <p:extLst>
      <p:ext uri="{BB962C8B-B14F-4D97-AF65-F5344CB8AC3E}">
        <p14:creationId xmlns:p14="http://schemas.microsoft.com/office/powerpoint/2010/main" val="1366052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 y="1515292"/>
            <a:ext cx="2676698" cy="3046988"/>
          </a:xfrm>
          <a:prstGeom prst="rect">
            <a:avLst/>
          </a:prstGeom>
          <a:noFill/>
        </p:spPr>
        <p:txBody>
          <a:bodyPr wrap="square" rtlCol="0">
            <a:spAutoFit/>
          </a:bodyPr>
          <a:lstStyle/>
          <a:p>
            <a:r>
              <a:rPr lang="en-US" sz="3600" dirty="0">
                <a:solidFill>
                  <a:srgbClr val="8F4180"/>
                </a:solidFill>
              </a:rPr>
              <a:t>Number of children in Child care Institutions</a:t>
            </a:r>
          </a:p>
          <a:p>
            <a:r>
              <a:rPr lang="si-LK" sz="4800" b="1" dirty="0">
                <a:solidFill>
                  <a:srgbClr val="DC5A79"/>
                </a:solidFill>
              </a:rPr>
              <a:t>10,632</a:t>
            </a:r>
            <a:endParaRPr lang="en-US" sz="4800" b="1" dirty="0">
              <a:solidFill>
                <a:srgbClr val="DC5A79"/>
              </a:solidFill>
            </a:endParaRPr>
          </a:p>
        </p:txBody>
      </p:sp>
      <p:pic>
        <p:nvPicPr>
          <p:cNvPr id="1026" name="Picture 2" descr="H:\Logo\DCS_blue_256.png"/>
          <p:cNvPicPr>
            <a:picLocks noChangeAspect="1" noChangeArrowheads="1"/>
          </p:cNvPicPr>
          <p:nvPr/>
        </p:nvPicPr>
        <p:blipFill>
          <a:blip r:embed="rId2" cstate="print"/>
          <a:srcRect/>
          <a:stretch>
            <a:fillRect/>
          </a:stretch>
        </p:blipFill>
        <p:spPr bwMode="auto">
          <a:xfrm>
            <a:off x="10929031" y="344034"/>
            <a:ext cx="782637" cy="420687"/>
          </a:xfrm>
          <a:prstGeom prst="rect">
            <a:avLst/>
          </a:prstGeom>
          <a:noFill/>
        </p:spPr>
      </p:pic>
      <p:graphicFrame>
        <p:nvGraphicFramePr>
          <p:cNvPr id="6" name="Chart 5"/>
          <p:cNvGraphicFramePr/>
          <p:nvPr>
            <p:extLst>
              <p:ext uri="{D42A27DB-BD31-4B8C-83A1-F6EECF244321}">
                <p14:modId xmlns:p14="http://schemas.microsoft.com/office/powerpoint/2010/main" val="2735682747"/>
              </p:ext>
            </p:extLst>
          </p:nvPr>
        </p:nvGraphicFramePr>
        <p:xfrm>
          <a:off x="3048953" y="1245461"/>
          <a:ext cx="8526917" cy="5116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845" y="1569523"/>
            <a:ext cx="2964793" cy="3108543"/>
          </a:xfrm>
          <a:prstGeom prst="rect">
            <a:avLst/>
          </a:prstGeom>
          <a:noFill/>
        </p:spPr>
        <p:txBody>
          <a:bodyPr wrap="square" rtlCol="0">
            <a:spAutoFit/>
          </a:bodyPr>
          <a:lstStyle/>
          <a:p>
            <a:r>
              <a:rPr lang="en-US" sz="2800" dirty="0">
                <a:solidFill>
                  <a:srgbClr val="8F4180"/>
                </a:solidFill>
                <a:latin typeface="Avenir LT Std 45 Book"/>
              </a:rPr>
              <a:t>Male</a:t>
            </a:r>
          </a:p>
          <a:p>
            <a:r>
              <a:rPr lang="si-LK" sz="2800" dirty="0">
                <a:solidFill>
                  <a:srgbClr val="8F4180"/>
                </a:solidFill>
                <a:latin typeface="Avenir LT Std 45 Book"/>
              </a:rPr>
              <a:t>4,017 (</a:t>
            </a:r>
            <a:r>
              <a:rPr lang="en-US" sz="2800" dirty="0">
                <a:solidFill>
                  <a:srgbClr val="8F4180"/>
                </a:solidFill>
                <a:latin typeface="Avenir LT Std 45 Book"/>
              </a:rPr>
              <a:t>37.8</a:t>
            </a:r>
            <a:r>
              <a:rPr lang="si-LK" sz="2800" dirty="0">
                <a:solidFill>
                  <a:srgbClr val="8F4180"/>
                </a:solidFill>
                <a:latin typeface="Avenir LT Std 45 Book"/>
              </a:rPr>
              <a:t>%)</a:t>
            </a:r>
          </a:p>
          <a:p>
            <a:endParaRPr lang="en-US" sz="2800" dirty="0">
              <a:solidFill>
                <a:srgbClr val="8F4180"/>
              </a:solidFill>
              <a:latin typeface="Avenir LT Std 45 Book"/>
            </a:endParaRPr>
          </a:p>
          <a:p>
            <a:endParaRPr lang="en-US" sz="2800" dirty="0">
              <a:solidFill>
                <a:srgbClr val="8F4180"/>
              </a:solidFill>
              <a:latin typeface="Avenir LT Std 45 Book"/>
            </a:endParaRPr>
          </a:p>
          <a:p>
            <a:endParaRPr lang="si-LK" sz="2800" dirty="0">
              <a:solidFill>
                <a:srgbClr val="8F4180"/>
              </a:solidFill>
              <a:latin typeface="Avenir LT Std 45 Book"/>
            </a:endParaRPr>
          </a:p>
          <a:p>
            <a:r>
              <a:rPr lang="en-US" sz="2800" dirty="0">
                <a:solidFill>
                  <a:srgbClr val="8F4180"/>
                </a:solidFill>
                <a:latin typeface="Avenir LT Std 45 Book"/>
              </a:rPr>
              <a:t>Female</a:t>
            </a:r>
          </a:p>
          <a:p>
            <a:r>
              <a:rPr lang="si-LK" sz="2800" dirty="0">
                <a:solidFill>
                  <a:srgbClr val="8F4180"/>
                </a:solidFill>
                <a:latin typeface="Avenir LT Std 45 Book"/>
              </a:rPr>
              <a:t>6,615 (</a:t>
            </a:r>
            <a:r>
              <a:rPr lang="en-US" sz="2800" dirty="0">
                <a:solidFill>
                  <a:srgbClr val="8F4180"/>
                </a:solidFill>
                <a:latin typeface="Avenir LT Std 45 Book"/>
              </a:rPr>
              <a:t>62.2</a:t>
            </a:r>
            <a:r>
              <a:rPr lang="si-LK" sz="2800" dirty="0">
                <a:solidFill>
                  <a:srgbClr val="8F4180"/>
                </a:solidFill>
                <a:latin typeface="Avenir LT Std 45 Book"/>
              </a:rPr>
              <a:t>%)</a:t>
            </a:r>
            <a:endParaRPr lang="en-US" sz="2800" dirty="0">
              <a:solidFill>
                <a:srgbClr val="8F4180"/>
              </a:solidFill>
              <a:latin typeface="Avenir LT Std 45 Book"/>
            </a:endParaRPr>
          </a:p>
        </p:txBody>
      </p:sp>
      <p:pic>
        <p:nvPicPr>
          <p:cNvPr id="7" name="Picture 2" descr="H:\Logo\DCS_blue_256.png"/>
          <p:cNvPicPr>
            <a:picLocks noChangeAspect="1" noChangeArrowheads="1"/>
          </p:cNvPicPr>
          <p:nvPr/>
        </p:nvPicPr>
        <p:blipFill>
          <a:blip r:embed="rId2" cstate="print"/>
          <a:srcRect/>
          <a:stretch>
            <a:fillRect/>
          </a:stretch>
        </p:blipFill>
        <p:spPr bwMode="auto">
          <a:xfrm>
            <a:off x="10929031" y="344034"/>
            <a:ext cx="782637" cy="420687"/>
          </a:xfrm>
          <a:prstGeom prst="rect">
            <a:avLst/>
          </a:prstGeom>
          <a:noFill/>
        </p:spPr>
      </p:pic>
      <p:graphicFrame>
        <p:nvGraphicFramePr>
          <p:cNvPr id="8" name="Chart 7"/>
          <p:cNvGraphicFramePr>
            <a:graphicFrameLocks/>
          </p:cNvGraphicFramePr>
          <p:nvPr>
            <p:extLst>
              <p:ext uri="{D42A27DB-BD31-4B8C-83A1-F6EECF244321}">
                <p14:modId xmlns:p14="http://schemas.microsoft.com/office/powerpoint/2010/main" val="2009569427"/>
              </p:ext>
            </p:extLst>
          </p:nvPr>
        </p:nvGraphicFramePr>
        <p:xfrm>
          <a:off x="3721508" y="1201992"/>
          <a:ext cx="7804355" cy="46826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38845" y="441555"/>
            <a:ext cx="4100420" cy="707886"/>
          </a:xfrm>
          <a:prstGeom prst="rect">
            <a:avLst/>
          </a:prstGeom>
          <a:noFill/>
        </p:spPr>
        <p:txBody>
          <a:bodyPr wrap="square" rtlCol="0">
            <a:spAutoFit/>
          </a:bodyPr>
          <a:lstStyle/>
          <a:p>
            <a:r>
              <a:rPr lang="en-US" sz="4000" dirty="0">
                <a:solidFill>
                  <a:srgbClr val="8F4180"/>
                </a:solidFill>
                <a:latin typeface="Avenir LT Std 45 Book"/>
              </a:rPr>
              <a:t>Children by sex</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84" y="344034"/>
            <a:ext cx="2390502" cy="1754326"/>
          </a:xfrm>
          <a:prstGeom prst="rect">
            <a:avLst/>
          </a:prstGeom>
          <a:noFill/>
        </p:spPr>
        <p:txBody>
          <a:bodyPr wrap="square" rtlCol="0">
            <a:spAutoFit/>
          </a:bodyPr>
          <a:lstStyle/>
          <a:p>
            <a:r>
              <a:rPr lang="en-US" sz="3600" dirty="0">
                <a:solidFill>
                  <a:srgbClr val="8F4180"/>
                </a:solidFill>
                <a:latin typeface="Avenir LT Std 45 Book"/>
              </a:rPr>
              <a:t>Number of children by district</a:t>
            </a:r>
          </a:p>
        </p:txBody>
      </p:sp>
      <p:pic>
        <p:nvPicPr>
          <p:cNvPr id="6" name="Picture 2" descr="H:\Logo\DCS_blue_256.png"/>
          <p:cNvPicPr>
            <a:picLocks noChangeAspect="1" noChangeArrowheads="1"/>
          </p:cNvPicPr>
          <p:nvPr/>
        </p:nvPicPr>
        <p:blipFill>
          <a:blip r:embed="rId2" cstate="print"/>
          <a:srcRect/>
          <a:stretch>
            <a:fillRect/>
          </a:stretch>
        </p:blipFill>
        <p:spPr bwMode="auto">
          <a:xfrm>
            <a:off x="10929031" y="344034"/>
            <a:ext cx="782637" cy="420687"/>
          </a:xfrm>
          <a:prstGeom prst="rect">
            <a:avLst/>
          </a:prstGeom>
          <a:noFill/>
        </p:spPr>
      </p:pic>
      <p:graphicFrame>
        <p:nvGraphicFramePr>
          <p:cNvPr id="7" name="Chart 6"/>
          <p:cNvGraphicFramePr/>
          <p:nvPr>
            <p:extLst>
              <p:ext uri="{D42A27DB-BD31-4B8C-83A1-F6EECF244321}">
                <p14:modId xmlns:p14="http://schemas.microsoft.com/office/powerpoint/2010/main" val="3870672988"/>
              </p:ext>
            </p:extLst>
          </p:nvPr>
        </p:nvGraphicFramePr>
        <p:xfrm>
          <a:off x="2778851" y="922406"/>
          <a:ext cx="8932817" cy="54341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918719311"/>
              </p:ext>
            </p:extLst>
          </p:nvPr>
        </p:nvGraphicFramePr>
        <p:xfrm>
          <a:off x="3971109" y="554377"/>
          <a:ext cx="8010016" cy="53302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7383" y="1632858"/>
            <a:ext cx="3683726" cy="2308324"/>
          </a:xfrm>
          <a:prstGeom prst="rect">
            <a:avLst/>
          </a:prstGeom>
          <a:noFill/>
        </p:spPr>
        <p:txBody>
          <a:bodyPr wrap="square" rtlCol="0">
            <a:spAutoFit/>
          </a:bodyPr>
          <a:lstStyle/>
          <a:p>
            <a:r>
              <a:rPr lang="en-US" sz="3600" dirty="0">
                <a:solidFill>
                  <a:srgbClr val="8F4180"/>
                </a:solidFill>
                <a:latin typeface="Avenir LT Std 45 Book"/>
              </a:rPr>
              <a:t>Number of children by the year institutionalized</a:t>
            </a:r>
          </a:p>
        </p:txBody>
      </p:sp>
      <p:pic>
        <p:nvPicPr>
          <p:cNvPr id="7" name="Picture 2" descr="H:\Logo\DCS_blue_256.png"/>
          <p:cNvPicPr>
            <a:picLocks noChangeAspect="1" noChangeArrowheads="1"/>
          </p:cNvPicPr>
          <p:nvPr/>
        </p:nvPicPr>
        <p:blipFill>
          <a:blip r:embed="rId3" cstate="print"/>
          <a:srcRect/>
          <a:stretch>
            <a:fillRect/>
          </a:stretch>
        </p:blipFill>
        <p:spPr bwMode="auto">
          <a:xfrm>
            <a:off x="10929031" y="344034"/>
            <a:ext cx="782637" cy="420687"/>
          </a:xfrm>
          <a:prstGeom prst="rect">
            <a:avLst/>
          </a:prstGeom>
          <a:noFill/>
        </p:spPr>
      </p:pic>
    </p:spTree>
    <p:extLst>
      <p:ext uri="{BB962C8B-B14F-4D97-AF65-F5344CB8AC3E}">
        <p14:creationId xmlns:p14="http://schemas.microsoft.com/office/powerpoint/2010/main" val="2479672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992708"/>
              </p:ext>
            </p:extLst>
          </p:nvPr>
        </p:nvGraphicFramePr>
        <p:xfrm>
          <a:off x="1870168" y="1433740"/>
          <a:ext cx="9677399" cy="4980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13955" y="757646"/>
            <a:ext cx="4153987" cy="1754326"/>
          </a:xfrm>
          <a:prstGeom prst="rect">
            <a:avLst/>
          </a:prstGeom>
          <a:noFill/>
        </p:spPr>
        <p:txBody>
          <a:bodyPr wrap="square" rtlCol="0">
            <a:spAutoFit/>
          </a:bodyPr>
          <a:lstStyle/>
          <a:p>
            <a:r>
              <a:rPr lang="en-US" sz="3600" dirty="0">
                <a:solidFill>
                  <a:srgbClr val="8F4180"/>
                </a:solidFill>
                <a:latin typeface="Avenir LT Std 45 Book"/>
              </a:rPr>
              <a:t>Number of children by registration of birth</a:t>
            </a:r>
          </a:p>
        </p:txBody>
      </p:sp>
      <p:pic>
        <p:nvPicPr>
          <p:cNvPr id="7" name="Picture 2" descr="H:\Logo\DCS_blue_256.png"/>
          <p:cNvPicPr>
            <a:picLocks noChangeAspect="1" noChangeArrowheads="1"/>
          </p:cNvPicPr>
          <p:nvPr/>
        </p:nvPicPr>
        <p:blipFill>
          <a:blip r:embed="rId7" cstate="print"/>
          <a:srcRect/>
          <a:stretch>
            <a:fillRect/>
          </a:stretch>
        </p:blipFill>
        <p:spPr bwMode="auto">
          <a:xfrm>
            <a:off x="10929031" y="344034"/>
            <a:ext cx="782637" cy="42068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5" y="1554479"/>
            <a:ext cx="2952204" cy="2554545"/>
          </a:xfrm>
          <a:prstGeom prst="rect">
            <a:avLst/>
          </a:prstGeom>
          <a:noFill/>
        </p:spPr>
        <p:txBody>
          <a:bodyPr wrap="square" rtlCol="0">
            <a:spAutoFit/>
          </a:bodyPr>
          <a:lstStyle/>
          <a:p>
            <a:r>
              <a:rPr lang="en-US" sz="4000" dirty="0">
                <a:solidFill>
                  <a:srgbClr val="8F4180"/>
                </a:solidFill>
                <a:latin typeface="Avenir LT Std 45 Book" panose="020B0502020203020204" pitchFamily="34" charset="0"/>
              </a:rPr>
              <a:t>Number of children by nature of the birth</a:t>
            </a:r>
          </a:p>
        </p:txBody>
      </p:sp>
      <p:graphicFrame>
        <p:nvGraphicFramePr>
          <p:cNvPr id="5" name="Diagram 4"/>
          <p:cNvGraphicFramePr/>
          <p:nvPr>
            <p:extLst>
              <p:ext uri="{D42A27DB-BD31-4B8C-83A1-F6EECF244321}">
                <p14:modId xmlns:p14="http://schemas.microsoft.com/office/powerpoint/2010/main" val="2887358784"/>
              </p:ext>
            </p:extLst>
          </p:nvPr>
        </p:nvGraphicFramePr>
        <p:xfrm>
          <a:off x="3573417" y="7066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Logo\DCS_blue_256.png"/>
          <p:cNvPicPr>
            <a:picLocks noChangeAspect="1" noChangeArrowheads="1"/>
          </p:cNvPicPr>
          <p:nvPr/>
        </p:nvPicPr>
        <p:blipFill>
          <a:blip r:embed="rId7" cstate="print"/>
          <a:srcRect/>
          <a:stretch>
            <a:fillRect/>
          </a:stretch>
        </p:blipFill>
        <p:spPr bwMode="auto">
          <a:xfrm>
            <a:off x="10929031" y="344034"/>
            <a:ext cx="782637" cy="420687"/>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3613601"/>
              </p:ext>
            </p:extLst>
          </p:nvPr>
        </p:nvGraphicFramePr>
        <p:xfrm>
          <a:off x="3481977" y="1020111"/>
          <a:ext cx="8127999" cy="5145405"/>
        </p:xfrm>
        <a:graphic>
          <a:graphicData uri="http://schemas.openxmlformats.org/drawingml/2006/table">
            <a:tbl>
              <a:tblPr firstRow="1" bandRow="1">
                <a:tableStyleId>{72833802-FEF1-4C79-8D5D-14CF1EAF98D9}</a:tableStyleId>
              </a:tblPr>
              <a:tblGrid>
                <a:gridCol w="5596709">
                  <a:extLst>
                    <a:ext uri="{9D8B030D-6E8A-4147-A177-3AD203B41FA5}">
                      <a16:colId xmlns:a16="http://schemas.microsoft.com/office/drawing/2014/main" val="20000"/>
                    </a:ext>
                  </a:extLst>
                </a:gridCol>
                <a:gridCol w="1510656">
                  <a:extLst>
                    <a:ext uri="{9D8B030D-6E8A-4147-A177-3AD203B41FA5}">
                      <a16:colId xmlns:a16="http://schemas.microsoft.com/office/drawing/2014/main" val="20001"/>
                    </a:ext>
                  </a:extLst>
                </a:gridCol>
                <a:gridCol w="1020634">
                  <a:extLst>
                    <a:ext uri="{9D8B030D-6E8A-4147-A177-3AD203B41FA5}">
                      <a16:colId xmlns:a16="http://schemas.microsoft.com/office/drawing/2014/main" val="20002"/>
                    </a:ext>
                  </a:extLst>
                </a:gridCol>
              </a:tblGrid>
              <a:tr h="370840">
                <a:tc>
                  <a:txBody>
                    <a:bodyPr/>
                    <a:lstStyle/>
                    <a:p>
                      <a:pPr algn="l"/>
                      <a:r>
                        <a:rPr lang="en-US" sz="2400" dirty="0">
                          <a:latin typeface="Avenir LT Std 45 Book" panose="020B0502020203020204" pitchFamily="34" charset="0"/>
                        </a:rPr>
                        <a:t>Place resided</a:t>
                      </a:r>
                    </a:p>
                  </a:txBody>
                  <a:tcPr anchor="ctr">
                    <a:solidFill>
                      <a:srgbClr val="D593C7"/>
                    </a:solidFill>
                  </a:tcPr>
                </a:tc>
                <a:tc>
                  <a:txBody>
                    <a:bodyPr/>
                    <a:lstStyle/>
                    <a:p>
                      <a:pPr algn="r"/>
                      <a:r>
                        <a:rPr lang="en-US" sz="2400" dirty="0">
                          <a:latin typeface="Avenir LT Std 45 Book" panose="020B0502020203020204" pitchFamily="34" charset="0"/>
                        </a:rPr>
                        <a:t>Number of Children</a:t>
                      </a:r>
                    </a:p>
                  </a:txBody>
                  <a:tcPr anchor="ctr">
                    <a:solidFill>
                      <a:srgbClr val="D593C7"/>
                    </a:solidFill>
                  </a:tcPr>
                </a:tc>
                <a:tc>
                  <a:txBody>
                    <a:bodyPr/>
                    <a:lstStyle/>
                    <a:p>
                      <a:pPr algn="r"/>
                      <a:r>
                        <a:rPr lang="en-US" sz="2400" dirty="0">
                          <a:latin typeface="Avenir LT Std 45 Book" panose="020B0502020203020204" pitchFamily="34" charset="0"/>
                        </a:rPr>
                        <a:t>%</a:t>
                      </a:r>
                    </a:p>
                  </a:txBody>
                  <a:tcPr anchor="ctr">
                    <a:solidFill>
                      <a:srgbClr val="D593C7"/>
                    </a:solidFill>
                  </a:tcPr>
                </a:tc>
                <a:extLst>
                  <a:ext uri="{0D108BD9-81ED-4DB2-BD59-A6C34878D82A}">
                    <a16:rowId xmlns:a16="http://schemas.microsoft.com/office/drawing/2014/main" val="10000"/>
                  </a:ext>
                </a:extLst>
              </a:tr>
              <a:tr h="370840">
                <a:tc>
                  <a:txBody>
                    <a:bodyPr/>
                    <a:lstStyle/>
                    <a:p>
                      <a:pPr algn="l" fontAlgn="b"/>
                      <a:r>
                        <a:rPr lang="en-US" sz="2000" u="none" strike="noStrike" dirty="0">
                          <a:solidFill>
                            <a:srgbClr val="8F4180"/>
                          </a:solidFill>
                          <a:latin typeface="Avenir LT Std 45 Book" panose="020B0502020203020204" pitchFamily="34" charset="0"/>
                        </a:rPr>
                        <a:t>House  belonged to mother/ father/ guardian or an inherited house</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7,124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67.0</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01"/>
                  </a:ext>
                </a:extLst>
              </a:tr>
              <a:tr h="370840">
                <a:tc>
                  <a:txBody>
                    <a:bodyPr/>
                    <a:lstStyle/>
                    <a:p>
                      <a:pPr algn="l" fontAlgn="b"/>
                      <a:r>
                        <a:rPr lang="en-US" sz="2000" u="none" strike="noStrike" dirty="0">
                          <a:solidFill>
                            <a:srgbClr val="8F4180"/>
                          </a:solidFill>
                          <a:latin typeface="Avenir LT Std 45 Book" panose="020B0502020203020204" pitchFamily="34" charset="0"/>
                        </a:rPr>
                        <a:t>House not  belonged to mother/ father/ guardian</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1,980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18.6</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02"/>
                  </a:ext>
                </a:extLst>
              </a:tr>
              <a:tr h="370840">
                <a:tc>
                  <a:txBody>
                    <a:bodyPr/>
                    <a:lstStyle/>
                    <a:p>
                      <a:pPr algn="l" fontAlgn="b"/>
                      <a:r>
                        <a:rPr lang="en-US" sz="2000" u="none" strike="noStrike" dirty="0">
                          <a:solidFill>
                            <a:srgbClr val="8F4180"/>
                          </a:solidFill>
                          <a:latin typeface="Avenir LT Std 45 Book" panose="020B0502020203020204" pitchFamily="34" charset="0"/>
                        </a:rPr>
                        <a:t>Pavement</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337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3.2</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03"/>
                  </a:ext>
                </a:extLst>
              </a:tr>
              <a:tr h="370840">
                <a:tc>
                  <a:txBody>
                    <a:bodyPr/>
                    <a:lstStyle/>
                    <a:p>
                      <a:pPr algn="l" fontAlgn="b"/>
                      <a:r>
                        <a:rPr lang="en-US" sz="2000" u="none" strike="noStrike" dirty="0">
                          <a:solidFill>
                            <a:srgbClr val="8F4180"/>
                          </a:solidFill>
                          <a:latin typeface="Avenir LT Std 45 Book" panose="020B0502020203020204" pitchFamily="34" charset="0"/>
                        </a:rPr>
                        <a:t>Hospital</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184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1.7</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04"/>
                  </a:ext>
                </a:extLst>
              </a:tr>
              <a:tr h="370840">
                <a:tc>
                  <a:txBody>
                    <a:bodyPr/>
                    <a:lstStyle/>
                    <a:p>
                      <a:pPr algn="l" fontAlgn="b"/>
                      <a:r>
                        <a:rPr lang="en-US" sz="2000" u="none" strike="noStrike" dirty="0">
                          <a:solidFill>
                            <a:srgbClr val="8F4180"/>
                          </a:solidFill>
                          <a:latin typeface="Avenir LT Std 45 Book" panose="020B0502020203020204" pitchFamily="34" charset="0"/>
                        </a:rPr>
                        <a:t>Religious place</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74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0.7</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05"/>
                  </a:ext>
                </a:extLst>
              </a:tr>
              <a:tr h="370840">
                <a:tc>
                  <a:txBody>
                    <a:bodyPr/>
                    <a:lstStyle/>
                    <a:p>
                      <a:pPr algn="l" fontAlgn="b"/>
                      <a:r>
                        <a:rPr lang="en-US" sz="2000" u="none" strike="noStrike" dirty="0">
                          <a:solidFill>
                            <a:srgbClr val="8F4180"/>
                          </a:solidFill>
                          <a:latin typeface="Avenir LT Std 45 Book" panose="020B0502020203020204" pitchFamily="34" charset="0"/>
                        </a:rPr>
                        <a:t>Child Care Institution/ Other Protection Center</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388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3.6</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06"/>
                  </a:ext>
                </a:extLst>
              </a:tr>
              <a:tr h="370840">
                <a:tc>
                  <a:txBody>
                    <a:bodyPr/>
                    <a:lstStyle/>
                    <a:p>
                      <a:pPr algn="l" fontAlgn="b"/>
                      <a:r>
                        <a:rPr lang="en-US" sz="2000" u="none" strike="noStrike" dirty="0">
                          <a:solidFill>
                            <a:srgbClr val="8F4180"/>
                          </a:solidFill>
                          <a:latin typeface="Avenir LT Std 45 Book" panose="020B0502020203020204" pitchFamily="34" charset="0"/>
                        </a:rPr>
                        <a:t>Other</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83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0.8</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07"/>
                  </a:ext>
                </a:extLst>
              </a:tr>
              <a:tr h="370840">
                <a:tc>
                  <a:txBody>
                    <a:bodyPr/>
                    <a:lstStyle/>
                    <a:p>
                      <a:pPr algn="l" fontAlgn="b"/>
                      <a:r>
                        <a:rPr lang="en-US" sz="2000" u="none" strike="noStrike" dirty="0">
                          <a:solidFill>
                            <a:srgbClr val="8F4180"/>
                          </a:solidFill>
                          <a:latin typeface="Avenir LT Std 45 Book" panose="020B0502020203020204" pitchFamily="34" charset="0"/>
                        </a:rPr>
                        <a:t>Not known</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438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4.1</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08"/>
                  </a:ext>
                </a:extLst>
              </a:tr>
              <a:tr h="370840">
                <a:tc>
                  <a:txBody>
                    <a:bodyPr/>
                    <a:lstStyle/>
                    <a:p>
                      <a:pPr algn="l" fontAlgn="b"/>
                      <a:r>
                        <a:rPr lang="en-US" sz="2000" u="none" strike="noStrike" dirty="0">
                          <a:solidFill>
                            <a:srgbClr val="8F4180"/>
                          </a:solidFill>
                          <a:latin typeface="Avenir LT Std 45 Book" panose="020B0502020203020204" pitchFamily="34" charset="0"/>
                        </a:rPr>
                        <a:t>Not specified</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24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0.2</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09"/>
                  </a:ext>
                </a:extLst>
              </a:tr>
              <a:tr h="370840">
                <a:tc>
                  <a:txBody>
                    <a:bodyPr/>
                    <a:lstStyle/>
                    <a:p>
                      <a:pPr algn="l" fontAlgn="b"/>
                      <a:r>
                        <a:rPr lang="en-US" sz="2000" u="none" strike="noStrike" dirty="0">
                          <a:solidFill>
                            <a:srgbClr val="8F4180"/>
                          </a:solidFill>
                          <a:latin typeface="Avenir LT Std 45 Book" panose="020B0502020203020204" pitchFamily="34" charset="0"/>
                        </a:rPr>
                        <a:t>Total</a:t>
                      </a:r>
                      <a:endParaRPr lang="en-US" sz="2000" b="0" i="0" u="none" strike="noStrike" dirty="0">
                        <a:solidFill>
                          <a:srgbClr val="8F4180"/>
                        </a:solidFill>
                        <a:latin typeface="Avenir LT Std 45 Book" panose="020B0502020203020204" pitchFamily="34" charset="0"/>
                      </a:endParaRPr>
                    </a:p>
                  </a:txBody>
                  <a:tcPr marR="0"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    10,632 </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tc>
                  <a:txBody>
                    <a:bodyPr/>
                    <a:lstStyle/>
                    <a:p>
                      <a:pPr algn="r" fontAlgn="b"/>
                      <a:r>
                        <a:rPr lang="en-US" sz="2000" u="none" strike="noStrike" dirty="0">
                          <a:solidFill>
                            <a:srgbClr val="8F4180"/>
                          </a:solidFill>
                          <a:latin typeface="Avenir LT Std 45 Book" panose="020B0502020203020204" pitchFamily="34" charset="0"/>
                        </a:rPr>
                        <a:t>100</a:t>
                      </a:r>
                      <a:endParaRPr lang="en-US" sz="2000" b="0" i="0" u="none" strike="noStrike" dirty="0">
                        <a:solidFill>
                          <a:srgbClr val="8F4180"/>
                        </a:solidFill>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0010"/>
                  </a:ext>
                </a:extLst>
              </a:tr>
            </a:tbl>
          </a:graphicData>
        </a:graphic>
      </p:graphicFrame>
      <p:sp>
        <p:nvSpPr>
          <p:cNvPr id="4" name="Rectangle 3"/>
          <p:cNvSpPr/>
          <p:nvPr/>
        </p:nvSpPr>
        <p:spPr>
          <a:xfrm>
            <a:off x="343987" y="989652"/>
            <a:ext cx="3033393" cy="3416320"/>
          </a:xfrm>
          <a:prstGeom prst="rect">
            <a:avLst/>
          </a:prstGeom>
        </p:spPr>
        <p:txBody>
          <a:bodyPr wrap="square">
            <a:spAutoFit/>
          </a:bodyPr>
          <a:lstStyle/>
          <a:p>
            <a:pPr fontAlgn="ctr"/>
            <a:r>
              <a:rPr lang="en-US" sz="3600" dirty="0">
                <a:solidFill>
                  <a:srgbClr val="8F4180"/>
                </a:solidFill>
                <a:latin typeface="Avenir LT Std 45 Book"/>
              </a:rPr>
              <a:t>Number of children by place resided when institutionalized</a:t>
            </a:r>
          </a:p>
        </p:txBody>
      </p:sp>
      <p:pic>
        <p:nvPicPr>
          <p:cNvPr id="5" name="Picture 2" descr="H:\Logo\DCS_blue_256.png"/>
          <p:cNvPicPr>
            <a:picLocks noChangeAspect="1" noChangeArrowheads="1"/>
          </p:cNvPicPr>
          <p:nvPr/>
        </p:nvPicPr>
        <p:blipFill>
          <a:blip r:embed="rId2" cstate="print"/>
          <a:srcRect/>
          <a:stretch>
            <a:fillRect/>
          </a:stretch>
        </p:blipFill>
        <p:spPr bwMode="auto">
          <a:xfrm>
            <a:off x="10929031" y="344034"/>
            <a:ext cx="782637" cy="420687"/>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Logo\DCS_blue_256.png"/>
          <p:cNvPicPr>
            <a:picLocks noChangeAspect="1" noChangeArrowheads="1"/>
          </p:cNvPicPr>
          <p:nvPr/>
        </p:nvPicPr>
        <p:blipFill>
          <a:blip r:embed="rId2" cstate="print"/>
          <a:srcRect/>
          <a:stretch>
            <a:fillRect/>
          </a:stretch>
        </p:blipFill>
        <p:spPr bwMode="auto">
          <a:xfrm>
            <a:off x="10929031" y="344034"/>
            <a:ext cx="782637" cy="420687"/>
          </a:xfrm>
          <a:prstGeom prst="rect">
            <a:avLst/>
          </a:prstGeom>
          <a:noFill/>
        </p:spPr>
      </p:pic>
      <p:graphicFrame>
        <p:nvGraphicFramePr>
          <p:cNvPr id="5" name="Chart 4">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831155070"/>
              </p:ext>
            </p:extLst>
          </p:nvPr>
        </p:nvGraphicFramePr>
        <p:xfrm>
          <a:off x="3088652" y="858032"/>
          <a:ext cx="9103348" cy="546200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39929" y="650019"/>
            <a:ext cx="4319454" cy="2308324"/>
          </a:xfrm>
          <a:prstGeom prst="rect">
            <a:avLst/>
          </a:prstGeom>
        </p:spPr>
        <p:txBody>
          <a:bodyPr wrap="square">
            <a:spAutoFit/>
          </a:bodyPr>
          <a:lstStyle/>
          <a:p>
            <a:r>
              <a:rPr lang="en-US" sz="3600" dirty="0">
                <a:solidFill>
                  <a:srgbClr val="8F4180"/>
                </a:solidFill>
                <a:latin typeface="Avenir LT Std 45 Book"/>
              </a:rPr>
              <a:t>Number of children by person lived with at the time of institutionalization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AFB654-E329-4F9D-9786-30B014C7C426}"/>
              </a:ext>
            </a:extLst>
          </p:cNvPr>
          <p:cNvPicPr>
            <a:picLocks noChangeAspect="1"/>
          </p:cNvPicPr>
          <p:nvPr/>
        </p:nvPicPr>
        <p:blipFill>
          <a:blip r:embed="rId3"/>
          <a:stretch>
            <a:fillRect/>
          </a:stretch>
        </p:blipFill>
        <p:spPr>
          <a:xfrm>
            <a:off x="0" y="280890"/>
            <a:ext cx="12192000" cy="5833213"/>
          </a:xfrm>
          <a:prstGeom prst="rect">
            <a:avLst/>
          </a:prstGeom>
        </p:spPr>
      </p:pic>
      <p:sp>
        <p:nvSpPr>
          <p:cNvPr id="5" name="Rectangle 4">
            <a:extLst>
              <a:ext uri="{FF2B5EF4-FFF2-40B4-BE49-F238E27FC236}">
                <a16:creationId xmlns:a16="http://schemas.microsoft.com/office/drawing/2014/main" id="{FA3D1904-5C69-41B6-8E73-3F8EED67D41D}"/>
              </a:ext>
            </a:extLst>
          </p:cNvPr>
          <p:cNvSpPr/>
          <p:nvPr/>
        </p:nvSpPr>
        <p:spPr>
          <a:xfrm>
            <a:off x="101601" y="6269335"/>
            <a:ext cx="10422467" cy="307777"/>
          </a:xfrm>
          <a:prstGeom prst="rect">
            <a:avLst/>
          </a:prstGeom>
        </p:spPr>
        <p:txBody>
          <a:bodyPr wrap="square">
            <a:spAutoFit/>
          </a:bodyPr>
          <a:lstStyle/>
          <a:p>
            <a:pPr defTabSz="1219170"/>
            <a:r>
              <a:rPr lang="en-US" sz="1051" dirty="0">
                <a:solidFill>
                  <a:prstClr val="black"/>
                </a:solidFill>
                <a:latin typeface="Calibri"/>
              </a:rPr>
              <a:t>https://tbinternet.ohchr.org/_layouts/15/treatybodyexternal/TBSearch.</a:t>
            </a:r>
            <a:r>
              <a:rPr lang="en-US" sz="1400" dirty="0">
                <a:solidFill>
                  <a:prstClr val="black"/>
                </a:solidFill>
                <a:latin typeface="Calibri"/>
              </a:rPr>
              <a:t>aspx</a:t>
            </a:r>
            <a:r>
              <a:rPr lang="en-US" sz="1051" dirty="0">
                <a:solidFill>
                  <a:prstClr val="black"/>
                </a:solidFill>
                <a:latin typeface="Calibri"/>
              </a:rPr>
              <a:t>?Lang=en&amp;TreatyID=5&amp;TreatyID=10&amp;TreatyID=11&amp;DocTypeID=29&amp;DocTypeCategoryID=4</a:t>
            </a:r>
          </a:p>
        </p:txBody>
      </p:sp>
    </p:spTree>
    <p:extLst>
      <p:ext uri="{BB962C8B-B14F-4D97-AF65-F5344CB8AC3E}">
        <p14:creationId xmlns:p14="http://schemas.microsoft.com/office/powerpoint/2010/main" val="2600767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2959" y="388761"/>
            <a:ext cx="8144059" cy="1200329"/>
          </a:xfrm>
          <a:prstGeom prst="rect">
            <a:avLst/>
          </a:prstGeom>
        </p:spPr>
        <p:txBody>
          <a:bodyPr wrap="square">
            <a:spAutoFit/>
          </a:bodyPr>
          <a:lstStyle/>
          <a:p>
            <a:r>
              <a:rPr lang="en-US" sz="3600" dirty="0">
                <a:solidFill>
                  <a:srgbClr val="8F4180"/>
                </a:solidFill>
                <a:latin typeface="Avenir LT Std 45 Book"/>
              </a:rPr>
              <a:t>Number of children by reason for the institutionalization</a:t>
            </a:r>
          </a:p>
        </p:txBody>
      </p:sp>
      <p:pic>
        <p:nvPicPr>
          <p:cNvPr id="4" name="Picture 2" descr="H:\Logo\DCS_blue_256.png"/>
          <p:cNvPicPr>
            <a:picLocks noChangeAspect="1" noChangeArrowheads="1"/>
          </p:cNvPicPr>
          <p:nvPr/>
        </p:nvPicPr>
        <p:blipFill>
          <a:blip r:embed="rId2" cstate="print"/>
          <a:srcRect/>
          <a:stretch>
            <a:fillRect/>
          </a:stretch>
        </p:blipFill>
        <p:spPr bwMode="auto">
          <a:xfrm>
            <a:off x="10929031" y="344034"/>
            <a:ext cx="782637" cy="420687"/>
          </a:xfrm>
          <a:prstGeom prst="rect">
            <a:avLst/>
          </a:prstGeom>
          <a:noFill/>
        </p:spPr>
      </p:pic>
      <p:graphicFrame>
        <p:nvGraphicFramePr>
          <p:cNvPr id="6" name="Chart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650833274"/>
              </p:ext>
            </p:extLst>
          </p:nvPr>
        </p:nvGraphicFramePr>
        <p:xfrm>
          <a:off x="822959" y="1570606"/>
          <a:ext cx="10535426" cy="4634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945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4419481"/>
              </p:ext>
            </p:extLst>
          </p:nvPr>
        </p:nvGraphicFramePr>
        <p:xfrm>
          <a:off x="2120491" y="364806"/>
          <a:ext cx="8130903" cy="5776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4999460" y="4297702"/>
            <a:ext cx="698010" cy="372901"/>
            <a:chOff x="2887746" y="4345172"/>
            <a:chExt cx="698010" cy="372901"/>
          </a:xfrm>
          <a:solidFill>
            <a:srgbClr val="D18096"/>
          </a:solidFill>
        </p:grpSpPr>
        <p:sp>
          <p:nvSpPr>
            <p:cNvPr id="5" name="Rounded Rectangle 4"/>
            <p:cNvSpPr/>
            <p:nvPr/>
          </p:nvSpPr>
          <p:spPr>
            <a:xfrm flipH="1">
              <a:off x="2887746" y="4345172"/>
              <a:ext cx="698010" cy="372901"/>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2905950" y="4363376"/>
              <a:ext cx="661602" cy="3364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LT Std 45 Book"/>
                </a:rPr>
                <a:t>441</a:t>
              </a:r>
            </a:p>
          </p:txBody>
        </p:sp>
      </p:grpSp>
      <p:grpSp>
        <p:nvGrpSpPr>
          <p:cNvPr id="7" name="Group 6"/>
          <p:cNvGrpSpPr/>
          <p:nvPr/>
        </p:nvGrpSpPr>
        <p:grpSpPr>
          <a:xfrm>
            <a:off x="4999462" y="3879690"/>
            <a:ext cx="698010" cy="372901"/>
            <a:chOff x="2887746" y="4345172"/>
            <a:chExt cx="698010" cy="372901"/>
          </a:xfrm>
          <a:solidFill>
            <a:srgbClr val="F4CEE5"/>
          </a:solidFill>
        </p:grpSpPr>
        <p:sp>
          <p:nvSpPr>
            <p:cNvPr id="8" name="Rounded Rectangle 7"/>
            <p:cNvSpPr/>
            <p:nvPr/>
          </p:nvSpPr>
          <p:spPr>
            <a:xfrm flipH="1">
              <a:off x="2887746" y="4345172"/>
              <a:ext cx="698010" cy="372901"/>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905950" y="4363376"/>
              <a:ext cx="661602" cy="3364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LT Std 45 Book"/>
                </a:rPr>
                <a:t>297</a:t>
              </a:r>
            </a:p>
          </p:txBody>
        </p:sp>
      </p:grpSp>
      <p:grpSp>
        <p:nvGrpSpPr>
          <p:cNvPr id="10" name="Group 9"/>
          <p:cNvGrpSpPr/>
          <p:nvPr/>
        </p:nvGrpSpPr>
        <p:grpSpPr>
          <a:xfrm>
            <a:off x="4997775" y="3461679"/>
            <a:ext cx="698010" cy="372901"/>
            <a:chOff x="2887746" y="4345172"/>
            <a:chExt cx="698010" cy="372901"/>
          </a:xfrm>
          <a:solidFill>
            <a:srgbClr val="D18096"/>
          </a:solidFill>
        </p:grpSpPr>
        <p:sp>
          <p:nvSpPr>
            <p:cNvPr id="11" name="Rounded Rectangle 10"/>
            <p:cNvSpPr/>
            <p:nvPr/>
          </p:nvSpPr>
          <p:spPr>
            <a:xfrm flipH="1">
              <a:off x="2887746" y="4345172"/>
              <a:ext cx="698010" cy="372901"/>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2905950" y="4363376"/>
              <a:ext cx="661602" cy="3364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LT Std 45 Book"/>
                </a:rPr>
                <a:t>251</a:t>
              </a:r>
            </a:p>
          </p:txBody>
        </p:sp>
      </p:grpSp>
      <p:grpSp>
        <p:nvGrpSpPr>
          <p:cNvPr id="13" name="Group 12"/>
          <p:cNvGrpSpPr/>
          <p:nvPr/>
        </p:nvGrpSpPr>
        <p:grpSpPr>
          <a:xfrm>
            <a:off x="4999460" y="3043668"/>
            <a:ext cx="698010" cy="372901"/>
            <a:chOff x="2961486" y="4345172"/>
            <a:chExt cx="698010" cy="372901"/>
          </a:xfrm>
        </p:grpSpPr>
        <p:sp>
          <p:nvSpPr>
            <p:cNvPr id="14" name="Rounded Rectangle 13"/>
            <p:cNvSpPr/>
            <p:nvPr/>
          </p:nvSpPr>
          <p:spPr>
            <a:xfrm flipH="1">
              <a:off x="2961486" y="4345172"/>
              <a:ext cx="698010" cy="372901"/>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2984248" y="4363376"/>
              <a:ext cx="661602" cy="336493"/>
            </a:xfrm>
            <a:prstGeom prst="rect">
              <a:avLst/>
            </a:prstGeom>
            <a:solidFill>
              <a:srgbClr val="F4CEE5"/>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LT Std 45 Book"/>
                </a:rPr>
                <a:t>231</a:t>
              </a:r>
            </a:p>
          </p:txBody>
        </p:sp>
      </p:grpSp>
      <p:grpSp>
        <p:nvGrpSpPr>
          <p:cNvPr id="16" name="Group 15"/>
          <p:cNvGrpSpPr/>
          <p:nvPr/>
        </p:nvGrpSpPr>
        <p:grpSpPr>
          <a:xfrm>
            <a:off x="4996090" y="2627339"/>
            <a:ext cx="701382" cy="372901"/>
            <a:chOff x="2887746" y="4345172"/>
            <a:chExt cx="701382" cy="372901"/>
          </a:xfrm>
        </p:grpSpPr>
        <p:sp>
          <p:nvSpPr>
            <p:cNvPr id="17" name="Rounded Rectangle 16"/>
            <p:cNvSpPr/>
            <p:nvPr/>
          </p:nvSpPr>
          <p:spPr>
            <a:xfrm flipH="1">
              <a:off x="2887746" y="4345172"/>
              <a:ext cx="698010" cy="372901"/>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2907208" y="4367881"/>
              <a:ext cx="681920" cy="350192"/>
            </a:xfrm>
            <a:prstGeom prst="rect">
              <a:avLst/>
            </a:prstGeom>
            <a:solidFill>
              <a:srgbClr val="D18096"/>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LT Std 45 Book"/>
                </a:rPr>
                <a:t>144</a:t>
              </a:r>
            </a:p>
          </p:txBody>
        </p:sp>
      </p:grpSp>
      <p:grpSp>
        <p:nvGrpSpPr>
          <p:cNvPr id="19" name="Group 18"/>
          <p:cNvGrpSpPr/>
          <p:nvPr/>
        </p:nvGrpSpPr>
        <p:grpSpPr>
          <a:xfrm>
            <a:off x="4999460" y="2212700"/>
            <a:ext cx="698010" cy="372901"/>
            <a:chOff x="2887746" y="4345172"/>
            <a:chExt cx="698010" cy="372901"/>
          </a:xfrm>
          <a:solidFill>
            <a:srgbClr val="F4CEE5"/>
          </a:solidFill>
        </p:grpSpPr>
        <p:sp>
          <p:nvSpPr>
            <p:cNvPr id="20" name="Rounded Rectangle 19"/>
            <p:cNvSpPr/>
            <p:nvPr/>
          </p:nvSpPr>
          <p:spPr>
            <a:xfrm flipH="1">
              <a:off x="2887746" y="4345172"/>
              <a:ext cx="698010" cy="372901"/>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2905950" y="4363376"/>
              <a:ext cx="661602" cy="3364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LT Std 45 Book"/>
                </a:rPr>
                <a:t>131</a:t>
              </a:r>
            </a:p>
          </p:txBody>
        </p:sp>
      </p:grpSp>
      <p:grpSp>
        <p:nvGrpSpPr>
          <p:cNvPr id="22" name="Group 21"/>
          <p:cNvGrpSpPr/>
          <p:nvPr/>
        </p:nvGrpSpPr>
        <p:grpSpPr>
          <a:xfrm>
            <a:off x="4999461" y="1386369"/>
            <a:ext cx="698010" cy="372901"/>
            <a:chOff x="2887746" y="4345172"/>
            <a:chExt cx="698010" cy="372901"/>
          </a:xfrm>
          <a:solidFill>
            <a:srgbClr val="F4CEE5"/>
          </a:solidFill>
        </p:grpSpPr>
        <p:sp>
          <p:nvSpPr>
            <p:cNvPr id="23" name="Rounded Rectangle 22"/>
            <p:cNvSpPr/>
            <p:nvPr/>
          </p:nvSpPr>
          <p:spPr>
            <a:xfrm flipH="1">
              <a:off x="2887746" y="4345172"/>
              <a:ext cx="698010" cy="372901"/>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2905950" y="4363376"/>
              <a:ext cx="661602" cy="3364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LT Std 45 Book"/>
                </a:rPr>
                <a:t>91</a:t>
              </a:r>
            </a:p>
          </p:txBody>
        </p:sp>
      </p:grpSp>
      <p:grpSp>
        <p:nvGrpSpPr>
          <p:cNvPr id="25" name="Group 24"/>
          <p:cNvGrpSpPr/>
          <p:nvPr/>
        </p:nvGrpSpPr>
        <p:grpSpPr>
          <a:xfrm>
            <a:off x="4991736" y="1801712"/>
            <a:ext cx="698010" cy="372901"/>
            <a:chOff x="2887746" y="4345172"/>
            <a:chExt cx="698010" cy="372901"/>
          </a:xfrm>
          <a:solidFill>
            <a:srgbClr val="D18096"/>
          </a:solidFill>
        </p:grpSpPr>
        <p:sp>
          <p:nvSpPr>
            <p:cNvPr id="26" name="Rounded Rectangle 25"/>
            <p:cNvSpPr/>
            <p:nvPr/>
          </p:nvSpPr>
          <p:spPr>
            <a:xfrm flipH="1">
              <a:off x="2887746" y="4345172"/>
              <a:ext cx="698010" cy="372901"/>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2905950" y="4363376"/>
              <a:ext cx="661602" cy="3364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LT Std 45 Book"/>
                </a:rPr>
                <a:t>104</a:t>
              </a:r>
            </a:p>
          </p:txBody>
        </p:sp>
      </p:grpSp>
      <p:grpSp>
        <p:nvGrpSpPr>
          <p:cNvPr id="28" name="Group 27"/>
          <p:cNvGrpSpPr/>
          <p:nvPr/>
        </p:nvGrpSpPr>
        <p:grpSpPr>
          <a:xfrm>
            <a:off x="4990752" y="946586"/>
            <a:ext cx="698010" cy="372901"/>
            <a:chOff x="2887746" y="4345172"/>
            <a:chExt cx="698010" cy="372901"/>
          </a:xfrm>
          <a:solidFill>
            <a:srgbClr val="D18096"/>
          </a:solidFill>
        </p:grpSpPr>
        <p:sp>
          <p:nvSpPr>
            <p:cNvPr id="29" name="Rounded Rectangle 28"/>
            <p:cNvSpPr/>
            <p:nvPr/>
          </p:nvSpPr>
          <p:spPr>
            <a:xfrm flipH="1">
              <a:off x="2887746" y="4345172"/>
              <a:ext cx="698010" cy="372901"/>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4"/>
            <p:cNvSpPr/>
            <p:nvPr/>
          </p:nvSpPr>
          <p:spPr>
            <a:xfrm>
              <a:off x="2905950" y="4363376"/>
              <a:ext cx="661602" cy="3364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latin typeface="Avenir LT Std 45 Book"/>
                </a:rPr>
                <a:t>51</a:t>
              </a:r>
            </a:p>
          </p:txBody>
        </p:sp>
      </p:grpSp>
      <p:sp>
        <p:nvSpPr>
          <p:cNvPr id="32" name="Rectangle 31"/>
          <p:cNvSpPr/>
          <p:nvPr/>
        </p:nvSpPr>
        <p:spPr>
          <a:xfrm>
            <a:off x="587830" y="375698"/>
            <a:ext cx="4441370" cy="2308324"/>
          </a:xfrm>
          <a:prstGeom prst="rect">
            <a:avLst/>
          </a:prstGeom>
        </p:spPr>
        <p:txBody>
          <a:bodyPr wrap="square">
            <a:spAutoFit/>
          </a:bodyPr>
          <a:lstStyle/>
          <a:p>
            <a:r>
              <a:rPr lang="en-US" sz="3600" dirty="0" err="1">
                <a:solidFill>
                  <a:srgbClr val="8F4180"/>
                </a:solidFill>
                <a:latin typeface="Avenir LT Std 45 Book"/>
              </a:rPr>
              <a:t>Behavioural</a:t>
            </a:r>
            <a:r>
              <a:rPr lang="en-US" sz="3600" dirty="0">
                <a:solidFill>
                  <a:srgbClr val="8F4180"/>
                </a:solidFill>
                <a:latin typeface="Avenir LT Std 45 Book"/>
              </a:rPr>
              <a:t> patterns observed from children in the institution </a:t>
            </a:r>
          </a:p>
        </p:txBody>
      </p:sp>
      <p:pic>
        <p:nvPicPr>
          <p:cNvPr id="33" name="Picture 2" descr="H:\Logo\DCS_blue_256.png"/>
          <p:cNvPicPr>
            <a:picLocks noChangeAspect="1" noChangeArrowheads="1"/>
          </p:cNvPicPr>
          <p:nvPr/>
        </p:nvPicPr>
        <p:blipFill>
          <a:blip r:embed="rId7" cstate="print"/>
          <a:srcRect/>
          <a:stretch>
            <a:fillRect/>
          </a:stretch>
        </p:blipFill>
        <p:spPr bwMode="auto">
          <a:xfrm>
            <a:off x="10929031" y="344034"/>
            <a:ext cx="782637" cy="420687"/>
          </a:xfrm>
          <a:prstGeom prst="rect">
            <a:avLst/>
          </a:prstGeom>
          <a:noFill/>
        </p:spPr>
      </p:pic>
      <p:grpSp>
        <p:nvGrpSpPr>
          <p:cNvPr id="34" name="Group 33"/>
          <p:cNvGrpSpPr/>
          <p:nvPr/>
        </p:nvGrpSpPr>
        <p:grpSpPr>
          <a:xfrm>
            <a:off x="1726459" y="2939594"/>
            <a:ext cx="1394587" cy="917541"/>
            <a:chOff x="2872989" y="4359919"/>
            <a:chExt cx="698010" cy="372901"/>
          </a:xfrm>
          <a:solidFill>
            <a:srgbClr val="D593C7"/>
          </a:solidFill>
        </p:grpSpPr>
        <p:sp>
          <p:nvSpPr>
            <p:cNvPr id="35" name="Rounded Rectangle 34"/>
            <p:cNvSpPr/>
            <p:nvPr/>
          </p:nvSpPr>
          <p:spPr>
            <a:xfrm flipH="1">
              <a:off x="2872989" y="4359919"/>
              <a:ext cx="698010" cy="372901"/>
            </a:xfrm>
            <a:prstGeom prst="roundRect">
              <a:avLst/>
            </a:prstGeom>
            <a:gr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4"/>
            <p:cNvSpPr/>
            <p:nvPr/>
          </p:nvSpPr>
          <p:spPr>
            <a:xfrm>
              <a:off x="2891193" y="4378123"/>
              <a:ext cx="661602" cy="3364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2400" b="1" kern="1200" dirty="0">
                  <a:latin typeface="Avenir LT Std 45 Book"/>
                </a:rPr>
                <a:t>10,632</a:t>
              </a:r>
            </a:p>
          </p:txBody>
        </p:sp>
      </p:grpSp>
      <p:sp>
        <p:nvSpPr>
          <p:cNvPr id="31" name="Right Arrow 30"/>
          <p:cNvSpPr/>
          <p:nvPr/>
        </p:nvSpPr>
        <p:spPr>
          <a:xfrm>
            <a:off x="3411940" y="3230118"/>
            <a:ext cx="368490" cy="418011"/>
          </a:xfrm>
          <a:prstGeom prst="rightArrow">
            <a:avLst/>
          </a:prstGeom>
          <a:solidFill>
            <a:srgbClr val="D593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77047796"/>
              </p:ext>
            </p:extLst>
          </p:nvPr>
        </p:nvGraphicFramePr>
        <p:xfrm>
          <a:off x="391886" y="562912"/>
          <a:ext cx="4258491"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4768792" y="1452249"/>
            <a:ext cx="477664" cy="484632"/>
          </a:xfrm>
          <a:prstGeom prst="rightArrow">
            <a:avLst/>
          </a:prstGeom>
          <a:solidFill>
            <a:srgbClr val="D593C7"/>
          </a:solidFill>
          <a:ln>
            <a:solidFill>
              <a:srgbClr val="D50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9452" y="192818"/>
            <a:ext cx="5434149" cy="646331"/>
          </a:xfrm>
          <a:prstGeom prst="rect">
            <a:avLst/>
          </a:prstGeom>
        </p:spPr>
        <p:txBody>
          <a:bodyPr wrap="square">
            <a:spAutoFit/>
          </a:bodyPr>
          <a:lstStyle/>
          <a:p>
            <a:r>
              <a:rPr lang="en-US" sz="3600" dirty="0">
                <a:solidFill>
                  <a:srgbClr val="8F4180"/>
                </a:solidFill>
                <a:latin typeface="Avenir LT Std 45 Book"/>
              </a:rPr>
              <a:t>Education of children</a:t>
            </a:r>
          </a:p>
        </p:txBody>
      </p:sp>
      <p:sp>
        <p:nvSpPr>
          <p:cNvPr id="11" name="Right Arrow 10"/>
          <p:cNvSpPr/>
          <p:nvPr/>
        </p:nvSpPr>
        <p:spPr>
          <a:xfrm>
            <a:off x="4659935" y="4978184"/>
            <a:ext cx="477664" cy="484632"/>
          </a:xfrm>
          <a:prstGeom prst="rightArrow">
            <a:avLst/>
          </a:prstGeom>
          <a:solidFill>
            <a:srgbClr val="D593C7"/>
          </a:solidFill>
          <a:ln>
            <a:solidFill>
              <a:srgbClr val="D50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1047418711"/>
              </p:ext>
            </p:extLst>
          </p:nvPr>
        </p:nvGraphicFramePr>
        <p:xfrm>
          <a:off x="6327058" y="230777"/>
          <a:ext cx="5442155"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a:graphicFrameLocks/>
          </p:cNvGraphicFramePr>
          <p:nvPr>
            <p:extLst>
              <p:ext uri="{D42A27DB-BD31-4B8C-83A1-F6EECF244321}">
                <p14:modId xmlns:p14="http://schemas.microsoft.com/office/powerpoint/2010/main" val="1399948285"/>
              </p:ext>
            </p:extLst>
          </p:nvPr>
        </p:nvGraphicFramePr>
        <p:xfrm>
          <a:off x="5598142" y="2878894"/>
          <a:ext cx="5374659" cy="3794403"/>
        </p:xfrm>
        <a:graphic>
          <a:graphicData uri="http://schemas.openxmlformats.org/drawingml/2006/chart">
            <c:chart xmlns:c="http://schemas.openxmlformats.org/drawingml/2006/chart" xmlns:r="http://schemas.openxmlformats.org/officeDocument/2006/relationships" r:id="rId8"/>
          </a:graphicData>
        </a:graphic>
      </p:graphicFrame>
      <p:sp>
        <p:nvSpPr>
          <p:cNvPr id="2" name="Oval 1"/>
          <p:cNvSpPr/>
          <p:nvPr/>
        </p:nvSpPr>
        <p:spPr>
          <a:xfrm>
            <a:off x="5554639" y="3002087"/>
            <a:ext cx="2674961"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30370" y="3302758"/>
            <a:ext cx="1799230" cy="245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92118" y="4596506"/>
            <a:ext cx="1337481" cy="298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318913" y="5692971"/>
            <a:ext cx="1910687"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809957" y="5192364"/>
            <a:ext cx="2419643" cy="242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08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Graphic spid="12" grpId="0">
        <p:bldAsOne/>
      </p:bldGraphic>
      <p:bldGraphic spid="8" grpId="0">
        <p:bldAsOne/>
      </p:bldGraphic>
      <p:bldP spid="2" grpId="0" animBg="1"/>
      <p:bldP spid="13" grpId="0" animBg="1"/>
      <p:bldP spid="14" grpId="0" animBg="1"/>
      <p:bldP spid="15"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9" y="375698"/>
            <a:ext cx="6211177" cy="1446550"/>
          </a:xfrm>
          <a:prstGeom prst="rect">
            <a:avLst/>
          </a:prstGeom>
        </p:spPr>
        <p:txBody>
          <a:bodyPr wrap="square">
            <a:spAutoFit/>
          </a:bodyPr>
          <a:lstStyle/>
          <a:p>
            <a:r>
              <a:rPr lang="en-US" sz="4400" dirty="0">
                <a:solidFill>
                  <a:srgbClr val="8F4180"/>
                </a:solidFill>
                <a:latin typeface="Avenir LT Std 45 Book"/>
              </a:rPr>
              <a:t>Literacy among children (6 years and over)</a:t>
            </a:r>
          </a:p>
        </p:txBody>
      </p:sp>
      <p:graphicFrame>
        <p:nvGraphicFramePr>
          <p:cNvPr id="5" name="Diagram 4"/>
          <p:cNvGraphicFramePr/>
          <p:nvPr>
            <p:extLst>
              <p:ext uri="{D42A27DB-BD31-4B8C-83A1-F6EECF244321}">
                <p14:modId xmlns:p14="http://schemas.microsoft.com/office/powerpoint/2010/main" val="2310232306"/>
              </p:ext>
            </p:extLst>
          </p:nvPr>
        </p:nvGraphicFramePr>
        <p:xfrm>
          <a:off x="438331" y="2340671"/>
          <a:ext cx="5453017" cy="4047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290939175"/>
              </p:ext>
            </p:extLst>
          </p:nvPr>
        </p:nvGraphicFramePr>
        <p:xfrm>
          <a:off x="7409545" y="821027"/>
          <a:ext cx="4072708" cy="5200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p:cNvGrpSpPr/>
          <p:nvPr/>
        </p:nvGrpSpPr>
        <p:grpSpPr>
          <a:xfrm>
            <a:off x="8894471" y="2990090"/>
            <a:ext cx="2606533" cy="799443"/>
            <a:chOff x="1466174" y="2200754"/>
            <a:chExt cx="2606533" cy="799443"/>
          </a:xfrm>
          <a:solidFill>
            <a:srgbClr val="F4CEE5"/>
          </a:solidFill>
        </p:grpSpPr>
        <p:sp>
          <p:nvSpPr>
            <p:cNvPr id="8" name="Round Same Side Corner Rectangle 7"/>
            <p:cNvSpPr/>
            <p:nvPr/>
          </p:nvSpPr>
          <p:spPr>
            <a:xfrm rot="5400000">
              <a:off x="2369719" y="1297209"/>
              <a:ext cx="799443" cy="2606533"/>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ound Same Side Corner Rectangle 4"/>
            <p:cNvSpPr/>
            <p:nvPr/>
          </p:nvSpPr>
          <p:spPr>
            <a:xfrm>
              <a:off x="1466174" y="2239780"/>
              <a:ext cx="2567507" cy="72139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rgbClr val="8F4180"/>
                  </a:solidFill>
                </a:rPr>
                <a:t>94.6</a:t>
              </a:r>
            </a:p>
          </p:txBody>
        </p:sp>
      </p:grpSp>
      <p:grpSp>
        <p:nvGrpSpPr>
          <p:cNvPr id="10" name="Group 9"/>
          <p:cNvGrpSpPr/>
          <p:nvPr/>
        </p:nvGrpSpPr>
        <p:grpSpPr>
          <a:xfrm>
            <a:off x="8881408" y="5145462"/>
            <a:ext cx="2606533" cy="799443"/>
            <a:chOff x="1466174" y="2200754"/>
            <a:chExt cx="2606533" cy="799443"/>
          </a:xfrm>
          <a:solidFill>
            <a:srgbClr val="F4CEE5"/>
          </a:solidFill>
        </p:grpSpPr>
        <p:sp>
          <p:nvSpPr>
            <p:cNvPr id="11" name="Round Same Side Corner Rectangle 10"/>
            <p:cNvSpPr/>
            <p:nvPr/>
          </p:nvSpPr>
          <p:spPr>
            <a:xfrm rot="5400000">
              <a:off x="2369719" y="1297209"/>
              <a:ext cx="799443" cy="2606533"/>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1466174" y="2239780"/>
              <a:ext cx="2567507" cy="72139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rgbClr val="8F4180"/>
                  </a:solidFill>
                </a:rPr>
                <a:t>76.9</a:t>
              </a:r>
            </a:p>
          </p:txBody>
        </p:sp>
      </p:grpSp>
      <p:sp>
        <p:nvSpPr>
          <p:cNvPr id="13" name="Right Arrow 12"/>
          <p:cNvSpPr/>
          <p:nvPr/>
        </p:nvSpPr>
        <p:spPr>
          <a:xfrm>
            <a:off x="6309360" y="2651761"/>
            <a:ext cx="744583" cy="418011"/>
          </a:xfrm>
          <a:prstGeom prst="rightArrow">
            <a:avLst/>
          </a:prstGeom>
          <a:solidFill>
            <a:srgbClr val="F4C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H:\Logo\DCS_blue_256.png"/>
          <p:cNvPicPr>
            <a:picLocks noChangeAspect="1" noChangeArrowheads="1"/>
          </p:cNvPicPr>
          <p:nvPr/>
        </p:nvPicPr>
        <p:blipFill>
          <a:blip r:embed="rId12" cstate="print"/>
          <a:srcRect/>
          <a:stretch>
            <a:fillRect/>
          </a:stretch>
        </p:blipFill>
        <p:spPr bwMode="auto">
          <a:xfrm>
            <a:off x="10929031" y="344034"/>
            <a:ext cx="782637" cy="420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003292492"/>
              </p:ext>
            </p:extLst>
          </p:nvPr>
        </p:nvGraphicFramePr>
        <p:xfrm>
          <a:off x="288930" y="1675641"/>
          <a:ext cx="5723949" cy="36881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4007880784"/>
              </p:ext>
            </p:extLst>
          </p:nvPr>
        </p:nvGraphicFramePr>
        <p:xfrm>
          <a:off x="6178733" y="1845458"/>
          <a:ext cx="5870699" cy="36722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44584" y="1091220"/>
            <a:ext cx="5434149" cy="461665"/>
          </a:xfrm>
          <a:prstGeom prst="rect">
            <a:avLst/>
          </a:prstGeom>
        </p:spPr>
        <p:txBody>
          <a:bodyPr wrap="square">
            <a:spAutoFit/>
          </a:bodyPr>
          <a:lstStyle/>
          <a:p>
            <a:r>
              <a:rPr lang="en-US" sz="2400" dirty="0">
                <a:solidFill>
                  <a:srgbClr val="8F4180"/>
                </a:solidFill>
                <a:latin typeface="Avenir LT Std 45 Book"/>
              </a:rPr>
              <a:t>At the time of institutionalization</a:t>
            </a:r>
          </a:p>
        </p:txBody>
      </p:sp>
      <p:sp>
        <p:nvSpPr>
          <p:cNvPr id="8" name="Rectangle 7"/>
          <p:cNvSpPr/>
          <p:nvPr/>
        </p:nvSpPr>
        <p:spPr>
          <a:xfrm>
            <a:off x="7415365" y="1165243"/>
            <a:ext cx="3400689" cy="461665"/>
          </a:xfrm>
          <a:prstGeom prst="rect">
            <a:avLst/>
          </a:prstGeom>
        </p:spPr>
        <p:txBody>
          <a:bodyPr wrap="square">
            <a:spAutoFit/>
          </a:bodyPr>
          <a:lstStyle/>
          <a:p>
            <a:r>
              <a:rPr lang="en-US" sz="2400" dirty="0">
                <a:solidFill>
                  <a:srgbClr val="8F4180"/>
                </a:solidFill>
                <a:latin typeface="Avenir LT Std 45 Book"/>
              </a:rPr>
              <a:t>Current</a:t>
            </a:r>
          </a:p>
        </p:txBody>
      </p:sp>
      <p:sp>
        <p:nvSpPr>
          <p:cNvPr id="9" name="Rectangle 8"/>
          <p:cNvSpPr/>
          <p:nvPr/>
        </p:nvSpPr>
        <p:spPr>
          <a:xfrm>
            <a:off x="587830" y="375698"/>
            <a:ext cx="6653628" cy="646331"/>
          </a:xfrm>
          <a:prstGeom prst="rect">
            <a:avLst/>
          </a:prstGeom>
        </p:spPr>
        <p:txBody>
          <a:bodyPr wrap="square">
            <a:spAutoFit/>
          </a:bodyPr>
          <a:lstStyle/>
          <a:p>
            <a:r>
              <a:rPr lang="en-US" sz="3600" dirty="0">
                <a:solidFill>
                  <a:srgbClr val="8F4180"/>
                </a:solidFill>
                <a:latin typeface="Avenir LT Std 45 Book"/>
              </a:rPr>
              <a:t>Guardianship of the child </a:t>
            </a:r>
          </a:p>
        </p:txBody>
      </p:sp>
      <p:sp>
        <p:nvSpPr>
          <p:cNvPr id="10" name="Rectangle 9"/>
          <p:cNvSpPr/>
          <p:nvPr/>
        </p:nvSpPr>
        <p:spPr>
          <a:xfrm>
            <a:off x="557350" y="5766297"/>
            <a:ext cx="5342006" cy="646331"/>
          </a:xfrm>
          <a:prstGeom prst="rect">
            <a:avLst/>
          </a:prstGeom>
        </p:spPr>
        <p:txBody>
          <a:bodyPr wrap="square">
            <a:spAutoFit/>
          </a:bodyPr>
          <a:lstStyle/>
          <a:p>
            <a:pPr algn="ctr"/>
            <a:r>
              <a:rPr lang="en-US" dirty="0">
                <a:solidFill>
                  <a:srgbClr val="8F4180"/>
                </a:solidFill>
                <a:latin typeface="Avenir LT Std 45 Book"/>
              </a:rPr>
              <a:t>Mother/ father/ both parents were guardians  7,102 ( 66.8%)</a:t>
            </a:r>
          </a:p>
        </p:txBody>
      </p:sp>
      <p:sp>
        <p:nvSpPr>
          <p:cNvPr id="12" name="Rectangle 11"/>
          <p:cNvSpPr/>
          <p:nvPr/>
        </p:nvSpPr>
        <p:spPr>
          <a:xfrm>
            <a:off x="6026332" y="5775006"/>
            <a:ext cx="5434149" cy="646331"/>
          </a:xfrm>
          <a:prstGeom prst="rect">
            <a:avLst/>
          </a:prstGeom>
        </p:spPr>
        <p:txBody>
          <a:bodyPr wrap="square">
            <a:spAutoFit/>
          </a:bodyPr>
          <a:lstStyle/>
          <a:p>
            <a:pPr algn="ctr"/>
            <a:r>
              <a:rPr lang="en-US" dirty="0">
                <a:solidFill>
                  <a:srgbClr val="8F4180"/>
                </a:solidFill>
                <a:latin typeface="Avenir LT Std 45 Book"/>
              </a:rPr>
              <a:t>Mother/ father/ both parents are guardians </a:t>
            </a:r>
          </a:p>
          <a:p>
            <a:pPr algn="ctr"/>
            <a:r>
              <a:rPr lang="en-US" dirty="0">
                <a:solidFill>
                  <a:srgbClr val="8F4180"/>
                </a:solidFill>
                <a:latin typeface="Avenir LT Std 45 Book"/>
              </a:rPr>
              <a:t>6,946 (65.3%)  </a:t>
            </a:r>
          </a:p>
        </p:txBody>
      </p:sp>
      <p:pic>
        <p:nvPicPr>
          <p:cNvPr id="13" name="Picture 2" descr="H:\Logo\DCS_blue_256.png"/>
          <p:cNvPicPr>
            <a:picLocks noChangeAspect="1" noChangeArrowheads="1"/>
          </p:cNvPicPr>
          <p:nvPr/>
        </p:nvPicPr>
        <p:blipFill>
          <a:blip r:embed="rId4" cstate="print"/>
          <a:srcRect/>
          <a:stretch>
            <a:fillRect/>
          </a:stretch>
        </p:blipFill>
        <p:spPr bwMode="auto">
          <a:xfrm>
            <a:off x="10929031" y="344034"/>
            <a:ext cx="782637" cy="420687"/>
          </a:xfrm>
          <a:prstGeom prst="rect">
            <a:avLst/>
          </a:prstGeom>
          <a:noFill/>
        </p:spPr>
      </p:pic>
      <p:sp>
        <p:nvSpPr>
          <p:cNvPr id="2" name="Right Brace 1"/>
          <p:cNvSpPr/>
          <p:nvPr/>
        </p:nvSpPr>
        <p:spPr>
          <a:xfrm>
            <a:off x="4094321" y="1828800"/>
            <a:ext cx="177422" cy="1405719"/>
          </a:xfrm>
          <a:prstGeom prst="rightBrace">
            <a:avLst/>
          </a:prstGeom>
          <a:ln>
            <a:solidFill>
              <a:srgbClr val="D50E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435522" y="2347415"/>
            <a:ext cx="777923" cy="369332"/>
          </a:xfrm>
          <a:prstGeom prst="rect">
            <a:avLst/>
          </a:prstGeom>
          <a:noFill/>
        </p:spPr>
        <p:txBody>
          <a:bodyPr wrap="square" rtlCol="0">
            <a:spAutoFit/>
          </a:bodyPr>
          <a:lstStyle/>
          <a:p>
            <a:r>
              <a:rPr lang="en-US" dirty="0">
                <a:latin typeface="Avenir LT Std 45 Book" pitchFamily="34" charset="0"/>
              </a:rPr>
              <a:t>1,562</a:t>
            </a:r>
          </a:p>
        </p:txBody>
      </p:sp>
      <p:cxnSp>
        <p:nvCxnSpPr>
          <p:cNvPr id="11" name="Straight Arrow Connector 10"/>
          <p:cNvCxnSpPr/>
          <p:nvPr/>
        </p:nvCxnSpPr>
        <p:spPr>
          <a:xfrm flipV="1">
            <a:off x="5268037" y="2347415"/>
            <a:ext cx="1760561" cy="1842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435522" y="2320119"/>
            <a:ext cx="777923" cy="369332"/>
          </a:xfrm>
          <a:prstGeom prst="ellipse">
            <a:avLst/>
          </a:prstGeom>
          <a:noFill/>
          <a:ln>
            <a:solidFill>
              <a:srgbClr val="D50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109" y="84704"/>
            <a:ext cx="7520247" cy="954107"/>
          </a:xfrm>
          <a:prstGeom prst="rect">
            <a:avLst/>
          </a:prstGeom>
        </p:spPr>
        <p:txBody>
          <a:bodyPr wrap="square">
            <a:spAutoFit/>
          </a:bodyPr>
          <a:lstStyle/>
          <a:p>
            <a:r>
              <a:rPr lang="en-US" sz="2800" dirty="0">
                <a:solidFill>
                  <a:srgbClr val="8F4180"/>
                </a:solidFill>
                <a:latin typeface="Avenir LT Std 45 Book"/>
              </a:rPr>
              <a:t>Father’s background characteristics at the time of institutionalization</a:t>
            </a:r>
          </a:p>
        </p:txBody>
      </p:sp>
      <p:graphicFrame>
        <p:nvGraphicFramePr>
          <p:cNvPr id="3" name="Chart 2"/>
          <p:cNvGraphicFramePr/>
          <p:nvPr>
            <p:extLst>
              <p:ext uri="{D42A27DB-BD31-4B8C-83A1-F6EECF244321}">
                <p14:modId xmlns:p14="http://schemas.microsoft.com/office/powerpoint/2010/main" val="69000672"/>
              </p:ext>
            </p:extLst>
          </p:nvPr>
        </p:nvGraphicFramePr>
        <p:xfrm>
          <a:off x="805544" y="105195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2091909700"/>
              </p:ext>
            </p:extLst>
          </p:nvPr>
        </p:nvGraphicFramePr>
        <p:xfrm>
          <a:off x="7442576" y="114281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55102843"/>
              </p:ext>
            </p:extLst>
          </p:nvPr>
        </p:nvGraphicFramePr>
        <p:xfrm>
          <a:off x="470263" y="4114799"/>
          <a:ext cx="497259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2945901117"/>
              </p:ext>
            </p:extLst>
          </p:nvPr>
        </p:nvGraphicFramePr>
        <p:xfrm>
          <a:off x="6431796" y="3937798"/>
          <a:ext cx="5591657" cy="2906554"/>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161109" y="971041"/>
            <a:ext cx="2299062" cy="461665"/>
          </a:xfrm>
          <a:prstGeom prst="rect">
            <a:avLst/>
          </a:prstGeom>
        </p:spPr>
        <p:txBody>
          <a:bodyPr wrap="square">
            <a:spAutoFit/>
          </a:bodyPr>
          <a:lstStyle/>
          <a:p>
            <a:r>
              <a:rPr lang="en-US" sz="2400" b="1" dirty="0">
                <a:solidFill>
                  <a:srgbClr val="D593C7"/>
                </a:solidFill>
                <a:latin typeface="Avenir LT Std 45 Book"/>
              </a:rPr>
              <a:t>Marital status</a:t>
            </a:r>
          </a:p>
        </p:txBody>
      </p:sp>
      <p:sp>
        <p:nvSpPr>
          <p:cNvPr id="9" name="Rectangle 8"/>
          <p:cNvSpPr/>
          <p:nvPr/>
        </p:nvSpPr>
        <p:spPr>
          <a:xfrm>
            <a:off x="6188234" y="921164"/>
            <a:ext cx="2490650" cy="461665"/>
          </a:xfrm>
          <a:prstGeom prst="rect">
            <a:avLst/>
          </a:prstGeom>
        </p:spPr>
        <p:txBody>
          <a:bodyPr wrap="square">
            <a:spAutoFit/>
          </a:bodyPr>
          <a:lstStyle/>
          <a:p>
            <a:r>
              <a:rPr lang="en-US" sz="2400" b="1" dirty="0">
                <a:solidFill>
                  <a:srgbClr val="C695DB"/>
                </a:solidFill>
                <a:latin typeface="Avenir LT Std 45 Book"/>
              </a:rPr>
              <a:t>Where  resided</a:t>
            </a:r>
          </a:p>
        </p:txBody>
      </p:sp>
      <p:sp>
        <p:nvSpPr>
          <p:cNvPr id="10" name="Rectangle 9"/>
          <p:cNvSpPr/>
          <p:nvPr/>
        </p:nvSpPr>
        <p:spPr>
          <a:xfrm>
            <a:off x="161109" y="3750262"/>
            <a:ext cx="2804160" cy="461665"/>
          </a:xfrm>
          <a:prstGeom prst="rect">
            <a:avLst/>
          </a:prstGeom>
        </p:spPr>
        <p:txBody>
          <a:bodyPr wrap="square">
            <a:spAutoFit/>
          </a:bodyPr>
          <a:lstStyle/>
          <a:p>
            <a:r>
              <a:rPr lang="en-US" sz="2400" b="1" dirty="0">
                <a:solidFill>
                  <a:srgbClr val="D18096"/>
                </a:solidFill>
                <a:latin typeface="Avenir LT Std 45 Book"/>
              </a:rPr>
              <a:t>Economic status</a:t>
            </a:r>
          </a:p>
        </p:txBody>
      </p:sp>
      <p:sp>
        <p:nvSpPr>
          <p:cNvPr id="11" name="Rectangle 10"/>
          <p:cNvSpPr/>
          <p:nvPr/>
        </p:nvSpPr>
        <p:spPr>
          <a:xfrm>
            <a:off x="6230984" y="3941851"/>
            <a:ext cx="2233747" cy="461665"/>
          </a:xfrm>
          <a:prstGeom prst="rect">
            <a:avLst/>
          </a:prstGeom>
        </p:spPr>
        <p:txBody>
          <a:bodyPr wrap="square">
            <a:spAutoFit/>
          </a:bodyPr>
          <a:lstStyle/>
          <a:p>
            <a:r>
              <a:rPr lang="en-US" sz="2400" b="1" dirty="0">
                <a:solidFill>
                  <a:srgbClr val="F4CEE5"/>
                </a:solidFill>
                <a:latin typeface="Avenir LT Std 45 Book"/>
              </a:rPr>
              <a:t>Health status</a:t>
            </a:r>
          </a:p>
        </p:txBody>
      </p:sp>
      <p:pic>
        <p:nvPicPr>
          <p:cNvPr id="12" name="Picture 2" descr="H:\Logo\DCS_blue_256.png"/>
          <p:cNvPicPr>
            <a:picLocks noChangeAspect="1" noChangeArrowheads="1"/>
          </p:cNvPicPr>
          <p:nvPr/>
        </p:nvPicPr>
        <p:blipFill>
          <a:blip r:embed="rId6" cstate="print"/>
          <a:srcRect/>
          <a:stretch>
            <a:fillRect/>
          </a:stretch>
        </p:blipFill>
        <p:spPr bwMode="auto">
          <a:xfrm>
            <a:off x="10929031" y="344034"/>
            <a:ext cx="782637" cy="420687"/>
          </a:xfrm>
          <a:prstGeom prst="rect">
            <a:avLst/>
          </a:prstGeom>
          <a:noFill/>
        </p:spPr>
      </p:pic>
      <p:sp>
        <p:nvSpPr>
          <p:cNvPr id="6" name="Oval 5"/>
          <p:cNvSpPr/>
          <p:nvPr/>
        </p:nvSpPr>
        <p:spPr>
          <a:xfrm>
            <a:off x="4652715" y="621273"/>
            <a:ext cx="1256765" cy="4112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LT Std 45 Book" panose="020B0502020203020204" pitchFamily="34" charset="0"/>
              </a:rPr>
              <a:t>6,824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1" y="0"/>
            <a:ext cx="7534102" cy="954107"/>
          </a:xfrm>
          <a:prstGeom prst="rect">
            <a:avLst/>
          </a:prstGeom>
        </p:spPr>
        <p:txBody>
          <a:bodyPr wrap="square">
            <a:spAutoFit/>
          </a:bodyPr>
          <a:lstStyle/>
          <a:p>
            <a:r>
              <a:rPr lang="en-US" sz="2800" dirty="0">
                <a:solidFill>
                  <a:srgbClr val="8F4180"/>
                </a:solidFill>
                <a:latin typeface="Avenir LT Std 45 Book"/>
              </a:rPr>
              <a:t>Mother’s background characteristics at the time of institutionalization</a:t>
            </a:r>
          </a:p>
        </p:txBody>
      </p:sp>
      <p:graphicFrame>
        <p:nvGraphicFramePr>
          <p:cNvPr id="3" name="Chart 2"/>
          <p:cNvGraphicFramePr/>
          <p:nvPr>
            <p:extLst>
              <p:ext uri="{D42A27DB-BD31-4B8C-83A1-F6EECF244321}">
                <p14:modId xmlns:p14="http://schemas.microsoft.com/office/powerpoint/2010/main" val="2423181729"/>
              </p:ext>
            </p:extLst>
          </p:nvPr>
        </p:nvGraphicFramePr>
        <p:xfrm>
          <a:off x="605641" y="1102619"/>
          <a:ext cx="4894687" cy="29368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3252507293"/>
              </p:ext>
            </p:extLst>
          </p:nvPr>
        </p:nvGraphicFramePr>
        <p:xfrm>
          <a:off x="7413734" y="110816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982459138"/>
              </p:ext>
            </p:extLst>
          </p:nvPr>
        </p:nvGraphicFramePr>
        <p:xfrm>
          <a:off x="313450" y="3984242"/>
          <a:ext cx="5426349"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363980728"/>
              </p:ext>
            </p:extLst>
          </p:nvPr>
        </p:nvGraphicFramePr>
        <p:xfrm>
          <a:off x="6375817" y="4039431"/>
          <a:ext cx="5484121"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727563" y="883954"/>
            <a:ext cx="2299062" cy="369332"/>
          </a:xfrm>
          <a:prstGeom prst="rect">
            <a:avLst/>
          </a:prstGeom>
        </p:spPr>
        <p:txBody>
          <a:bodyPr wrap="square">
            <a:spAutoFit/>
          </a:bodyPr>
          <a:lstStyle/>
          <a:p>
            <a:r>
              <a:rPr lang="en-US" b="1" dirty="0">
                <a:solidFill>
                  <a:srgbClr val="D593C7"/>
                </a:solidFill>
                <a:latin typeface="Avenir LT Std 45 Book"/>
              </a:rPr>
              <a:t>Marital status</a:t>
            </a:r>
          </a:p>
        </p:txBody>
      </p:sp>
      <p:sp>
        <p:nvSpPr>
          <p:cNvPr id="8" name="Rectangle 7"/>
          <p:cNvSpPr/>
          <p:nvPr/>
        </p:nvSpPr>
        <p:spPr>
          <a:xfrm>
            <a:off x="6701648" y="762032"/>
            <a:ext cx="2490650" cy="369332"/>
          </a:xfrm>
          <a:prstGeom prst="rect">
            <a:avLst/>
          </a:prstGeom>
        </p:spPr>
        <p:txBody>
          <a:bodyPr wrap="square">
            <a:spAutoFit/>
          </a:bodyPr>
          <a:lstStyle/>
          <a:p>
            <a:r>
              <a:rPr lang="en-US" b="1" dirty="0">
                <a:solidFill>
                  <a:srgbClr val="C695DB"/>
                </a:solidFill>
                <a:latin typeface="Avenir LT Std 45 Book"/>
              </a:rPr>
              <a:t>Where  resided</a:t>
            </a:r>
          </a:p>
        </p:txBody>
      </p:sp>
      <p:sp>
        <p:nvSpPr>
          <p:cNvPr id="9" name="Rectangle 8"/>
          <p:cNvSpPr/>
          <p:nvPr/>
        </p:nvSpPr>
        <p:spPr>
          <a:xfrm>
            <a:off x="496388" y="3854765"/>
            <a:ext cx="2804160" cy="369332"/>
          </a:xfrm>
          <a:prstGeom prst="rect">
            <a:avLst/>
          </a:prstGeom>
        </p:spPr>
        <p:txBody>
          <a:bodyPr wrap="square">
            <a:spAutoFit/>
          </a:bodyPr>
          <a:lstStyle/>
          <a:p>
            <a:r>
              <a:rPr lang="en-US" b="1" dirty="0">
                <a:solidFill>
                  <a:srgbClr val="D18096"/>
                </a:solidFill>
                <a:latin typeface="Avenir LT Std 45 Book"/>
              </a:rPr>
              <a:t>Economic status</a:t>
            </a:r>
          </a:p>
        </p:txBody>
      </p:sp>
      <p:sp>
        <p:nvSpPr>
          <p:cNvPr id="10" name="Rectangle 9"/>
          <p:cNvSpPr/>
          <p:nvPr/>
        </p:nvSpPr>
        <p:spPr>
          <a:xfrm>
            <a:off x="6884131" y="3902662"/>
            <a:ext cx="2233747" cy="369332"/>
          </a:xfrm>
          <a:prstGeom prst="rect">
            <a:avLst/>
          </a:prstGeom>
        </p:spPr>
        <p:txBody>
          <a:bodyPr wrap="square">
            <a:spAutoFit/>
          </a:bodyPr>
          <a:lstStyle/>
          <a:p>
            <a:r>
              <a:rPr lang="en-US" b="1" dirty="0">
                <a:solidFill>
                  <a:srgbClr val="F4CEE5"/>
                </a:solidFill>
                <a:latin typeface="Avenir LT Std 45 Book"/>
              </a:rPr>
              <a:t>Health status</a:t>
            </a:r>
          </a:p>
        </p:txBody>
      </p:sp>
      <p:pic>
        <p:nvPicPr>
          <p:cNvPr id="11" name="Picture 2" descr="H:\Logo\DCS_blue_256.png"/>
          <p:cNvPicPr>
            <a:picLocks noChangeAspect="1" noChangeArrowheads="1"/>
          </p:cNvPicPr>
          <p:nvPr/>
        </p:nvPicPr>
        <p:blipFill>
          <a:blip r:embed="rId6" cstate="print"/>
          <a:srcRect/>
          <a:stretch>
            <a:fillRect/>
          </a:stretch>
        </p:blipFill>
        <p:spPr bwMode="auto">
          <a:xfrm>
            <a:off x="10929031" y="344034"/>
            <a:ext cx="782637" cy="420687"/>
          </a:xfrm>
          <a:prstGeom prst="rect">
            <a:avLst/>
          </a:prstGeom>
          <a:noFill/>
        </p:spPr>
      </p:pic>
      <p:sp>
        <p:nvSpPr>
          <p:cNvPr id="12" name="Oval 11"/>
          <p:cNvSpPr/>
          <p:nvPr/>
        </p:nvSpPr>
        <p:spPr>
          <a:xfrm>
            <a:off x="4652715" y="593977"/>
            <a:ext cx="1256765" cy="4112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LT Std 45 Book" panose="020B0502020203020204" pitchFamily="34" charset="0"/>
              </a:rPr>
              <a:t>8,872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96231726"/>
              </p:ext>
            </p:extLst>
          </p:nvPr>
        </p:nvGraphicFramePr>
        <p:xfrm>
          <a:off x="325780" y="2761423"/>
          <a:ext cx="4167776" cy="3427760"/>
        </p:xfrm>
        <a:graphic>
          <a:graphicData uri="http://schemas.openxmlformats.org/drawingml/2006/table">
            <a:tbl>
              <a:tblPr>
                <a:tableStyleId>{21E4AEA4-8DFA-4A89-87EB-49C32662AFE0}</a:tableStyleId>
              </a:tblPr>
              <a:tblGrid>
                <a:gridCol w="2482668">
                  <a:extLst>
                    <a:ext uri="{9D8B030D-6E8A-4147-A177-3AD203B41FA5}">
                      <a16:colId xmlns:a16="http://schemas.microsoft.com/office/drawing/2014/main" val="20000"/>
                    </a:ext>
                  </a:extLst>
                </a:gridCol>
                <a:gridCol w="1045028">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tblGrid>
              <a:tr h="391210">
                <a:tc>
                  <a:txBody>
                    <a:bodyPr/>
                    <a:lstStyle/>
                    <a:p>
                      <a:pPr algn="l" fontAlgn="b"/>
                      <a:r>
                        <a:rPr lang="en-US" sz="1800" u="none" strike="noStrike" dirty="0">
                          <a:solidFill>
                            <a:schemeClr val="bg1"/>
                          </a:solidFill>
                        </a:rPr>
                        <a:t>Relationship</a:t>
                      </a:r>
                      <a:endParaRPr lang="en-US" sz="1800" b="0" i="0" u="none" strike="noStrike" dirty="0">
                        <a:solidFill>
                          <a:schemeClr val="bg1"/>
                        </a:solidFill>
                        <a:latin typeface="Calibri"/>
                      </a:endParaRPr>
                    </a:p>
                  </a:txBody>
                  <a:tcPr marL="0" marR="0" marT="0" marB="0" anchor="ctr">
                    <a:solidFill>
                      <a:srgbClr val="D18096"/>
                    </a:solidFill>
                  </a:tcPr>
                </a:tc>
                <a:tc>
                  <a:txBody>
                    <a:bodyPr/>
                    <a:lstStyle/>
                    <a:p>
                      <a:pPr algn="r" fontAlgn="b"/>
                      <a:r>
                        <a:rPr lang="en-US" sz="1800" u="none" strike="noStrike" dirty="0">
                          <a:solidFill>
                            <a:schemeClr val="bg1"/>
                          </a:solidFill>
                        </a:rPr>
                        <a:t>Number</a:t>
                      </a:r>
                      <a:endParaRPr lang="en-US" sz="1800" b="0" i="0" u="none" strike="noStrike" dirty="0">
                        <a:solidFill>
                          <a:schemeClr val="bg1"/>
                        </a:solidFill>
                        <a:latin typeface="Calibri"/>
                      </a:endParaRPr>
                    </a:p>
                  </a:txBody>
                  <a:tcPr marL="0" marR="274320" marT="0" marB="0" anchor="ctr">
                    <a:solidFill>
                      <a:srgbClr val="D18096"/>
                    </a:solidFill>
                  </a:tcPr>
                </a:tc>
                <a:tc>
                  <a:txBody>
                    <a:bodyPr/>
                    <a:lstStyle/>
                    <a:p>
                      <a:pPr algn="r" fontAlgn="b"/>
                      <a:r>
                        <a:rPr lang="en-US" sz="1800" u="none" strike="noStrike" dirty="0">
                          <a:solidFill>
                            <a:schemeClr val="bg1"/>
                          </a:solidFill>
                        </a:rPr>
                        <a:t>%</a:t>
                      </a:r>
                      <a:endParaRPr lang="en-US" sz="1800" b="0" i="0" u="none" strike="noStrike" dirty="0">
                        <a:solidFill>
                          <a:schemeClr val="bg1"/>
                        </a:solidFill>
                        <a:latin typeface="Calibri"/>
                      </a:endParaRPr>
                    </a:p>
                  </a:txBody>
                  <a:tcPr marL="0" marT="0" marB="0" anchor="ctr">
                    <a:solidFill>
                      <a:srgbClr val="D18096"/>
                    </a:solidFill>
                  </a:tcPr>
                </a:tc>
                <a:extLst>
                  <a:ext uri="{0D108BD9-81ED-4DB2-BD59-A6C34878D82A}">
                    <a16:rowId xmlns:a16="http://schemas.microsoft.com/office/drawing/2014/main" val="10000"/>
                  </a:ext>
                </a:extLst>
              </a:tr>
              <a:tr h="303655">
                <a:tc>
                  <a:txBody>
                    <a:bodyPr/>
                    <a:lstStyle/>
                    <a:p>
                      <a:pPr algn="l" fontAlgn="b"/>
                      <a:r>
                        <a:rPr lang="en-US" sz="1600" u="none" strike="noStrike" dirty="0">
                          <a:latin typeface="Avenir LT Std 45 Book" pitchFamily="34" charset="0"/>
                        </a:rPr>
                        <a:t>Grandmother</a:t>
                      </a:r>
                      <a:endParaRPr lang="en-US" sz="1600" b="0" i="0" u="none" strike="noStrike" dirty="0">
                        <a:solidFill>
                          <a:srgbClr val="000000"/>
                        </a:solidFill>
                        <a:latin typeface="Avenir LT Std 45 Book" pitchFamily="34" charset="0"/>
                      </a:endParaRPr>
                    </a:p>
                  </a:txBody>
                  <a:tcPr marL="0" marR="0" marT="0" marB="0" anchor="b">
                    <a:solidFill>
                      <a:srgbClr val="F4CEE5"/>
                    </a:solidFill>
                  </a:tcPr>
                </a:tc>
                <a:tc>
                  <a:txBody>
                    <a:bodyPr/>
                    <a:lstStyle/>
                    <a:p>
                      <a:pPr algn="r" fontAlgn="b"/>
                      <a:r>
                        <a:rPr lang="en-US" sz="1600" u="none" strike="noStrike" dirty="0">
                          <a:latin typeface="Avenir LT Std 45 Book" pitchFamily="34" charset="0"/>
                        </a:rPr>
                        <a:t>954</a:t>
                      </a:r>
                      <a:endParaRPr lang="en-US" sz="1600" b="0" i="0" u="none" strike="noStrike" dirty="0">
                        <a:solidFill>
                          <a:srgbClr val="000000"/>
                        </a:solidFill>
                        <a:latin typeface="Avenir LT Std 45 Book" pitchFamily="34" charset="0"/>
                      </a:endParaRPr>
                    </a:p>
                  </a:txBody>
                  <a:tcPr marL="0" marR="274320" marT="0" marB="0" anchor="b">
                    <a:solidFill>
                      <a:srgbClr val="F4CEE5"/>
                    </a:solidFill>
                  </a:tcPr>
                </a:tc>
                <a:tc>
                  <a:txBody>
                    <a:bodyPr/>
                    <a:lstStyle/>
                    <a:p>
                      <a:pPr algn="r" fontAlgn="b"/>
                      <a:r>
                        <a:rPr lang="en-US" sz="1600" u="none" strike="noStrike" dirty="0">
                          <a:latin typeface="Avenir LT Std 45 Book" pitchFamily="34" charset="0"/>
                        </a:rPr>
                        <a:t>48.5</a:t>
                      </a:r>
                      <a:endParaRPr lang="en-US" sz="1600" b="0" i="0" u="none" strike="noStrike" dirty="0">
                        <a:solidFill>
                          <a:srgbClr val="000000"/>
                        </a:solidFill>
                        <a:latin typeface="Avenir LT Std 45 Book" pitchFamily="34" charset="0"/>
                      </a:endParaRPr>
                    </a:p>
                  </a:txBody>
                  <a:tcPr marL="0" marT="0" marB="0" anchor="b">
                    <a:solidFill>
                      <a:srgbClr val="F4CEE5"/>
                    </a:solidFill>
                  </a:tcPr>
                </a:tc>
                <a:extLst>
                  <a:ext uri="{0D108BD9-81ED-4DB2-BD59-A6C34878D82A}">
                    <a16:rowId xmlns:a16="http://schemas.microsoft.com/office/drawing/2014/main" val="10001"/>
                  </a:ext>
                </a:extLst>
              </a:tr>
              <a:tr h="303655">
                <a:tc>
                  <a:txBody>
                    <a:bodyPr/>
                    <a:lstStyle/>
                    <a:p>
                      <a:pPr algn="l" fontAlgn="b"/>
                      <a:r>
                        <a:rPr lang="en-US" sz="1600" u="none" strike="noStrike" dirty="0">
                          <a:latin typeface="Avenir LT Std 45 Book" pitchFamily="34" charset="0"/>
                        </a:rPr>
                        <a:t>Aunt</a:t>
                      </a:r>
                      <a:endParaRPr lang="en-US" sz="1600" b="0" i="0" u="none" strike="noStrike" dirty="0">
                        <a:solidFill>
                          <a:srgbClr val="000000"/>
                        </a:solidFill>
                        <a:latin typeface="Avenir LT Std 45 Book" pitchFamily="34" charset="0"/>
                      </a:endParaRPr>
                    </a:p>
                  </a:txBody>
                  <a:tcPr marL="0" marR="0" marT="0" marB="0" anchor="b">
                    <a:solidFill>
                      <a:srgbClr val="D593C7"/>
                    </a:solidFill>
                  </a:tcPr>
                </a:tc>
                <a:tc>
                  <a:txBody>
                    <a:bodyPr/>
                    <a:lstStyle/>
                    <a:p>
                      <a:pPr algn="r" fontAlgn="b"/>
                      <a:r>
                        <a:rPr lang="en-US" sz="1600" u="none" strike="noStrike" dirty="0">
                          <a:latin typeface="Avenir LT Std 45 Book" pitchFamily="34" charset="0"/>
                        </a:rPr>
                        <a:t>388</a:t>
                      </a:r>
                      <a:endParaRPr lang="en-US" sz="1600" b="0" i="0" u="none" strike="noStrike" dirty="0">
                        <a:solidFill>
                          <a:srgbClr val="000000"/>
                        </a:solidFill>
                        <a:latin typeface="Avenir LT Std 45 Book" pitchFamily="34" charset="0"/>
                      </a:endParaRPr>
                    </a:p>
                  </a:txBody>
                  <a:tcPr marL="0" marR="274320" marT="0" marB="0" anchor="b">
                    <a:solidFill>
                      <a:srgbClr val="D593C7"/>
                    </a:solidFill>
                  </a:tcPr>
                </a:tc>
                <a:tc>
                  <a:txBody>
                    <a:bodyPr/>
                    <a:lstStyle/>
                    <a:p>
                      <a:pPr algn="r" fontAlgn="b"/>
                      <a:r>
                        <a:rPr lang="en-US" sz="1600" u="none" strike="noStrike" dirty="0">
                          <a:latin typeface="Avenir LT Std 45 Book" pitchFamily="34" charset="0"/>
                        </a:rPr>
                        <a:t>19.7</a:t>
                      </a:r>
                      <a:endParaRPr lang="en-US" sz="1600" b="0" i="0" u="none" strike="noStrike" dirty="0">
                        <a:solidFill>
                          <a:srgbClr val="000000"/>
                        </a:solidFill>
                        <a:latin typeface="Avenir LT Std 45 Book" pitchFamily="34" charset="0"/>
                      </a:endParaRPr>
                    </a:p>
                  </a:txBody>
                  <a:tcPr marL="0" marT="0" marB="0" anchor="b">
                    <a:solidFill>
                      <a:srgbClr val="D593C7"/>
                    </a:solidFill>
                  </a:tcPr>
                </a:tc>
                <a:extLst>
                  <a:ext uri="{0D108BD9-81ED-4DB2-BD59-A6C34878D82A}">
                    <a16:rowId xmlns:a16="http://schemas.microsoft.com/office/drawing/2014/main" val="10002"/>
                  </a:ext>
                </a:extLst>
              </a:tr>
              <a:tr h="303655">
                <a:tc>
                  <a:txBody>
                    <a:bodyPr/>
                    <a:lstStyle/>
                    <a:p>
                      <a:pPr algn="l" fontAlgn="b"/>
                      <a:r>
                        <a:rPr lang="en-US" sz="1600" u="none" strike="noStrike" dirty="0">
                          <a:latin typeface="Avenir LT Std 45 Book" pitchFamily="34" charset="0"/>
                        </a:rPr>
                        <a:t>Brother/ Sister</a:t>
                      </a:r>
                      <a:endParaRPr lang="en-US" sz="1600" b="0" i="0" u="none" strike="noStrike" dirty="0">
                        <a:solidFill>
                          <a:srgbClr val="000000"/>
                        </a:solidFill>
                        <a:latin typeface="Avenir LT Std 45 Book" pitchFamily="34" charset="0"/>
                      </a:endParaRPr>
                    </a:p>
                  </a:txBody>
                  <a:tcPr marL="0" marR="0" marT="0" marB="0" anchor="b">
                    <a:solidFill>
                      <a:srgbClr val="F4CEE5"/>
                    </a:solidFill>
                  </a:tcPr>
                </a:tc>
                <a:tc>
                  <a:txBody>
                    <a:bodyPr/>
                    <a:lstStyle/>
                    <a:p>
                      <a:pPr algn="r" fontAlgn="b"/>
                      <a:r>
                        <a:rPr lang="en-US" sz="1600" u="none" strike="noStrike" dirty="0">
                          <a:latin typeface="Avenir LT Std 45 Book" pitchFamily="34" charset="0"/>
                        </a:rPr>
                        <a:t>141</a:t>
                      </a:r>
                      <a:endParaRPr lang="en-US" sz="1600" b="0" i="0" u="none" strike="noStrike" dirty="0">
                        <a:solidFill>
                          <a:srgbClr val="000000"/>
                        </a:solidFill>
                        <a:latin typeface="Avenir LT Std 45 Book" pitchFamily="34" charset="0"/>
                      </a:endParaRPr>
                    </a:p>
                  </a:txBody>
                  <a:tcPr marL="0" marR="274320" marT="0" marB="0" anchor="b">
                    <a:solidFill>
                      <a:srgbClr val="F4CEE5"/>
                    </a:solidFill>
                  </a:tcPr>
                </a:tc>
                <a:tc>
                  <a:txBody>
                    <a:bodyPr/>
                    <a:lstStyle/>
                    <a:p>
                      <a:pPr algn="r" fontAlgn="b"/>
                      <a:r>
                        <a:rPr lang="en-US" sz="1600" u="none" strike="noStrike" dirty="0">
                          <a:latin typeface="Avenir LT Std 45 Book" pitchFamily="34" charset="0"/>
                        </a:rPr>
                        <a:t>7.2</a:t>
                      </a:r>
                      <a:endParaRPr lang="en-US" sz="1600" b="0" i="0" u="none" strike="noStrike" dirty="0">
                        <a:solidFill>
                          <a:srgbClr val="000000"/>
                        </a:solidFill>
                        <a:latin typeface="Avenir LT Std 45 Book" pitchFamily="34" charset="0"/>
                      </a:endParaRPr>
                    </a:p>
                  </a:txBody>
                  <a:tcPr marL="0" marT="0" marB="0" anchor="b">
                    <a:solidFill>
                      <a:srgbClr val="F4CEE5"/>
                    </a:solidFill>
                  </a:tcPr>
                </a:tc>
                <a:extLst>
                  <a:ext uri="{0D108BD9-81ED-4DB2-BD59-A6C34878D82A}">
                    <a16:rowId xmlns:a16="http://schemas.microsoft.com/office/drawing/2014/main" val="10003"/>
                  </a:ext>
                </a:extLst>
              </a:tr>
              <a:tr h="303655">
                <a:tc>
                  <a:txBody>
                    <a:bodyPr/>
                    <a:lstStyle/>
                    <a:p>
                      <a:pPr algn="l" fontAlgn="b"/>
                      <a:r>
                        <a:rPr lang="en-US" sz="1600" u="none" strike="noStrike" dirty="0">
                          <a:latin typeface="Avenir LT Std 45 Book" pitchFamily="34" charset="0"/>
                        </a:rPr>
                        <a:t>Grandfather</a:t>
                      </a:r>
                      <a:endParaRPr lang="en-US" sz="1600" b="0" i="0" u="none" strike="noStrike" dirty="0">
                        <a:solidFill>
                          <a:srgbClr val="000000"/>
                        </a:solidFill>
                        <a:latin typeface="Avenir LT Std 45 Book" pitchFamily="34" charset="0"/>
                      </a:endParaRPr>
                    </a:p>
                  </a:txBody>
                  <a:tcPr marL="0" marR="0" marT="0" marB="0" anchor="b">
                    <a:solidFill>
                      <a:srgbClr val="D593C7"/>
                    </a:solidFill>
                  </a:tcPr>
                </a:tc>
                <a:tc>
                  <a:txBody>
                    <a:bodyPr/>
                    <a:lstStyle/>
                    <a:p>
                      <a:pPr algn="r" fontAlgn="b"/>
                      <a:r>
                        <a:rPr lang="en-US" sz="1600" u="none" strike="noStrike" dirty="0">
                          <a:latin typeface="Avenir LT Std 45 Book" pitchFamily="34" charset="0"/>
                        </a:rPr>
                        <a:t>139</a:t>
                      </a:r>
                      <a:endParaRPr lang="en-US" sz="1600" b="0" i="0" u="none" strike="noStrike" dirty="0">
                        <a:solidFill>
                          <a:srgbClr val="000000"/>
                        </a:solidFill>
                        <a:latin typeface="Avenir LT Std 45 Book" pitchFamily="34" charset="0"/>
                      </a:endParaRPr>
                    </a:p>
                  </a:txBody>
                  <a:tcPr marL="0" marR="274320" marT="0" marB="0" anchor="b">
                    <a:solidFill>
                      <a:srgbClr val="D593C7"/>
                    </a:solidFill>
                  </a:tcPr>
                </a:tc>
                <a:tc>
                  <a:txBody>
                    <a:bodyPr/>
                    <a:lstStyle/>
                    <a:p>
                      <a:pPr algn="r" fontAlgn="b"/>
                      <a:r>
                        <a:rPr lang="en-US" sz="1600" u="none" strike="noStrike" dirty="0">
                          <a:latin typeface="Avenir LT Std 45 Book" pitchFamily="34" charset="0"/>
                        </a:rPr>
                        <a:t>7.1</a:t>
                      </a:r>
                      <a:endParaRPr lang="en-US" sz="1600" b="0" i="0" u="none" strike="noStrike" dirty="0">
                        <a:solidFill>
                          <a:srgbClr val="000000"/>
                        </a:solidFill>
                        <a:latin typeface="Avenir LT Std 45 Book" pitchFamily="34" charset="0"/>
                      </a:endParaRPr>
                    </a:p>
                  </a:txBody>
                  <a:tcPr marL="0" marT="0" marB="0" anchor="b">
                    <a:solidFill>
                      <a:srgbClr val="D593C7"/>
                    </a:solidFill>
                  </a:tcPr>
                </a:tc>
                <a:extLst>
                  <a:ext uri="{0D108BD9-81ED-4DB2-BD59-A6C34878D82A}">
                    <a16:rowId xmlns:a16="http://schemas.microsoft.com/office/drawing/2014/main" val="10004"/>
                  </a:ext>
                </a:extLst>
              </a:tr>
              <a:tr h="303655">
                <a:tc>
                  <a:txBody>
                    <a:bodyPr/>
                    <a:lstStyle/>
                    <a:p>
                      <a:pPr algn="l" fontAlgn="b"/>
                      <a:r>
                        <a:rPr lang="en-US" sz="1600" u="none" strike="noStrike" dirty="0">
                          <a:latin typeface="Avenir LT Std 45 Book" pitchFamily="34" charset="0"/>
                        </a:rPr>
                        <a:t>Non relative</a:t>
                      </a:r>
                      <a:endParaRPr lang="en-US" sz="1600" b="0" i="0" u="none" strike="noStrike" dirty="0">
                        <a:solidFill>
                          <a:srgbClr val="000000"/>
                        </a:solidFill>
                        <a:latin typeface="Avenir LT Std 45 Book" pitchFamily="34" charset="0"/>
                      </a:endParaRPr>
                    </a:p>
                  </a:txBody>
                  <a:tcPr marL="0" marR="0" marT="0" marB="0" anchor="b">
                    <a:solidFill>
                      <a:srgbClr val="F4CEE5"/>
                    </a:solidFill>
                  </a:tcPr>
                </a:tc>
                <a:tc>
                  <a:txBody>
                    <a:bodyPr/>
                    <a:lstStyle/>
                    <a:p>
                      <a:pPr algn="r" fontAlgn="b"/>
                      <a:r>
                        <a:rPr lang="en-US" sz="1600" u="none" strike="noStrike" dirty="0">
                          <a:latin typeface="Avenir LT Std 45 Book" pitchFamily="34" charset="0"/>
                        </a:rPr>
                        <a:t>134</a:t>
                      </a:r>
                      <a:endParaRPr lang="en-US" sz="1600" b="0" i="0" u="none" strike="noStrike" dirty="0">
                        <a:solidFill>
                          <a:srgbClr val="000000"/>
                        </a:solidFill>
                        <a:latin typeface="Avenir LT Std 45 Book" pitchFamily="34" charset="0"/>
                      </a:endParaRPr>
                    </a:p>
                  </a:txBody>
                  <a:tcPr marL="0" marR="274320" marT="0" marB="0" anchor="b">
                    <a:solidFill>
                      <a:srgbClr val="F4CEE5"/>
                    </a:solidFill>
                  </a:tcPr>
                </a:tc>
                <a:tc>
                  <a:txBody>
                    <a:bodyPr/>
                    <a:lstStyle/>
                    <a:p>
                      <a:pPr algn="r" fontAlgn="b"/>
                      <a:r>
                        <a:rPr lang="en-US" sz="1600" u="none" strike="noStrike" dirty="0">
                          <a:latin typeface="Avenir LT Std 45 Book" pitchFamily="34" charset="0"/>
                        </a:rPr>
                        <a:t>6.8</a:t>
                      </a:r>
                      <a:endParaRPr lang="en-US" sz="1600" b="0" i="0" u="none" strike="noStrike" dirty="0">
                        <a:solidFill>
                          <a:srgbClr val="000000"/>
                        </a:solidFill>
                        <a:latin typeface="Avenir LT Std 45 Book" pitchFamily="34" charset="0"/>
                      </a:endParaRPr>
                    </a:p>
                  </a:txBody>
                  <a:tcPr marL="0" marT="0" marB="0" anchor="b">
                    <a:solidFill>
                      <a:srgbClr val="F4CEE5"/>
                    </a:solidFill>
                  </a:tcPr>
                </a:tc>
                <a:extLst>
                  <a:ext uri="{0D108BD9-81ED-4DB2-BD59-A6C34878D82A}">
                    <a16:rowId xmlns:a16="http://schemas.microsoft.com/office/drawing/2014/main" val="10005"/>
                  </a:ext>
                </a:extLst>
              </a:tr>
              <a:tr h="303655">
                <a:tc>
                  <a:txBody>
                    <a:bodyPr/>
                    <a:lstStyle/>
                    <a:p>
                      <a:pPr algn="l" fontAlgn="b"/>
                      <a:r>
                        <a:rPr lang="en-US" sz="1600" u="none" strike="noStrike" dirty="0">
                          <a:latin typeface="Avenir LT Std 45 Book" pitchFamily="34" charset="0"/>
                        </a:rPr>
                        <a:t>Uncle</a:t>
                      </a:r>
                      <a:endParaRPr lang="en-US" sz="1600" b="0" i="0" u="none" strike="noStrike" dirty="0">
                        <a:solidFill>
                          <a:srgbClr val="000000"/>
                        </a:solidFill>
                        <a:latin typeface="Avenir LT Std 45 Book" pitchFamily="34" charset="0"/>
                      </a:endParaRPr>
                    </a:p>
                  </a:txBody>
                  <a:tcPr marL="0" marR="0" marT="0" marB="0" anchor="b">
                    <a:solidFill>
                      <a:srgbClr val="D593C7"/>
                    </a:solidFill>
                  </a:tcPr>
                </a:tc>
                <a:tc>
                  <a:txBody>
                    <a:bodyPr/>
                    <a:lstStyle/>
                    <a:p>
                      <a:pPr algn="r" fontAlgn="b"/>
                      <a:r>
                        <a:rPr lang="en-US" sz="1600" u="none" strike="noStrike" dirty="0">
                          <a:latin typeface="Avenir LT Std 45 Book" pitchFamily="34" charset="0"/>
                        </a:rPr>
                        <a:t>113</a:t>
                      </a:r>
                      <a:endParaRPr lang="en-US" sz="1600" b="0" i="0" u="none" strike="noStrike" dirty="0">
                        <a:solidFill>
                          <a:srgbClr val="000000"/>
                        </a:solidFill>
                        <a:latin typeface="Avenir LT Std 45 Book" pitchFamily="34" charset="0"/>
                      </a:endParaRPr>
                    </a:p>
                  </a:txBody>
                  <a:tcPr marL="0" marR="274320" marT="0" marB="0" anchor="b">
                    <a:solidFill>
                      <a:srgbClr val="D593C7"/>
                    </a:solidFill>
                  </a:tcPr>
                </a:tc>
                <a:tc>
                  <a:txBody>
                    <a:bodyPr/>
                    <a:lstStyle/>
                    <a:p>
                      <a:pPr algn="r" fontAlgn="b"/>
                      <a:r>
                        <a:rPr lang="en-US" sz="1600" u="none" strike="noStrike" dirty="0">
                          <a:latin typeface="Avenir LT Std 45 Book" pitchFamily="34" charset="0"/>
                        </a:rPr>
                        <a:t>5.7</a:t>
                      </a:r>
                      <a:endParaRPr lang="en-US" sz="1600" b="0" i="0" u="none" strike="noStrike" dirty="0">
                        <a:solidFill>
                          <a:srgbClr val="000000"/>
                        </a:solidFill>
                        <a:latin typeface="Avenir LT Std 45 Book" pitchFamily="34" charset="0"/>
                      </a:endParaRPr>
                    </a:p>
                  </a:txBody>
                  <a:tcPr marL="0" marT="0" marB="0" anchor="b">
                    <a:solidFill>
                      <a:srgbClr val="D593C7"/>
                    </a:solidFill>
                  </a:tcPr>
                </a:tc>
                <a:extLst>
                  <a:ext uri="{0D108BD9-81ED-4DB2-BD59-A6C34878D82A}">
                    <a16:rowId xmlns:a16="http://schemas.microsoft.com/office/drawing/2014/main" val="10006"/>
                  </a:ext>
                </a:extLst>
              </a:tr>
              <a:tr h="303655">
                <a:tc>
                  <a:txBody>
                    <a:bodyPr/>
                    <a:lstStyle/>
                    <a:p>
                      <a:pPr algn="l" fontAlgn="b"/>
                      <a:r>
                        <a:rPr lang="en-US" sz="1600" u="none" strike="noStrike" dirty="0">
                          <a:latin typeface="Avenir LT Std 45 Book" pitchFamily="34" charset="0"/>
                        </a:rPr>
                        <a:t>Other relation</a:t>
                      </a:r>
                      <a:endParaRPr lang="en-US" sz="1600" b="0" i="0" u="none" strike="noStrike" dirty="0">
                        <a:solidFill>
                          <a:srgbClr val="000000"/>
                        </a:solidFill>
                        <a:latin typeface="Avenir LT Std 45 Book" pitchFamily="34" charset="0"/>
                      </a:endParaRPr>
                    </a:p>
                  </a:txBody>
                  <a:tcPr marL="0" marR="0" marT="0" marB="0" anchor="b">
                    <a:solidFill>
                      <a:srgbClr val="F4CEE5"/>
                    </a:solidFill>
                  </a:tcPr>
                </a:tc>
                <a:tc>
                  <a:txBody>
                    <a:bodyPr/>
                    <a:lstStyle/>
                    <a:p>
                      <a:pPr algn="r" fontAlgn="b"/>
                      <a:r>
                        <a:rPr lang="en-US" sz="1600" u="none" strike="noStrike" dirty="0">
                          <a:latin typeface="Avenir LT Std 45 Book" pitchFamily="34" charset="0"/>
                        </a:rPr>
                        <a:t>61</a:t>
                      </a:r>
                      <a:endParaRPr lang="en-US" sz="1600" b="0" i="0" u="none" strike="noStrike" dirty="0">
                        <a:solidFill>
                          <a:srgbClr val="000000"/>
                        </a:solidFill>
                        <a:latin typeface="Avenir LT Std 45 Book" pitchFamily="34" charset="0"/>
                      </a:endParaRPr>
                    </a:p>
                  </a:txBody>
                  <a:tcPr marL="0" marR="274320" marT="0" marB="0" anchor="b">
                    <a:solidFill>
                      <a:srgbClr val="F4CEE5"/>
                    </a:solidFill>
                  </a:tcPr>
                </a:tc>
                <a:tc>
                  <a:txBody>
                    <a:bodyPr/>
                    <a:lstStyle/>
                    <a:p>
                      <a:pPr algn="r" fontAlgn="b"/>
                      <a:r>
                        <a:rPr lang="en-US" sz="1600" u="none" strike="noStrike" dirty="0">
                          <a:latin typeface="Avenir LT Std 45 Book" pitchFamily="34" charset="0"/>
                        </a:rPr>
                        <a:t>3.1</a:t>
                      </a:r>
                      <a:endParaRPr lang="en-US" sz="1600" b="0" i="0" u="none" strike="noStrike" dirty="0">
                        <a:solidFill>
                          <a:srgbClr val="000000"/>
                        </a:solidFill>
                        <a:latin typeface="Avenir LT Std 45 Book" pitchFamily="34" charset="0"/>
                      </a:endParaRPr>
                    </a:p>
                  </a:txBody>
                  <a:tcPr marL="0" marT="0" marB="0" anchor="b">
                    <a:solidFill>
                      <a:srgbClr val="F4CEE5"/>
                    </a:solidFill>
                  </a:tcPr>
                </a:tc>
                <a:extLst>
                  <a:ext uri="{0D108BD9-81ED-4DB2-BD59-A6C34878D82A}">
                    <a16:rowId xmlns:a16="http://schemas.microsoft.com/office/drawing/2014/main" val="10007"/>
                  </a:ext>
                </a:extLst>
              </a:tr>
              <a:tr h="303655">
                <a:tc>
                  <a:txBody>
                    <a:bodyPr/>
                    <a:lstStyle/>
                    <a:p>
                      <a:pPr algn="l" fontAlgn="b"/>
                      <a:r>
                        <a:rPr lang="en-US" sz="1600" u="none" strike="noStrike" dirty="0">
                          <a:latin typeface="Avenir LT Std 45 Book" pitchFamily="34" charset="0"/>
                        </a:rPr>
                        <a:t>Relationship not specified</a:t>
                      </a:r>
                      <a:endParaRPr lang="en-US" sz="1600" b="0" i="0" u="none" strike="noStrike" dirty="0">
                        <a:solidFill>
                          <a:srgbClr val="000000"/>
                        </a:solidFill>
                        <a:latin typeface="Avenir LT Std 45 Book" pitchFamily="34" charset="0"/>
                      </a:endParaRPr>
                    </a:p>
                  </a:txBody>
                  <a:tcPr marL="0" marR="0" marT="0" marB="0" anchor="b">
                    <a:solidFill>
                      <a:srgbClr val="D593C7"/>
                    </a:solidFill>
                  </a:tcPr>
                </a:tc>
                <a:tc>
                  <a:txBody>
                    <a:bodyPr/>
                    <a:lstStyle/>
                    <a:p>
                      <a:pPr algn="r" fontAlgn="b"/>
                      <a:r>
                        <a:rPr lang="en-US" sz="1600" u="none" strike="noStrike" dirty="0">
                          <a:latin typeface="Avenir LT Std 45 Book" pitchFamily="34" charset="0"/>
                        </a:rPr>
                        <a:t>25</a:t>
                      </a:r>
                      <a:endParaRPr lang="en-US" sz="1600" b="0" i="0" u="none" strike="noStrike" dirty="0">
                        <a:solidFill>
                          <a:srgbClr val="000000"/>
                        </a:solidFill>
                        <a:latin typeface="Avenir LT Std 45 Book" pitchFamily="34" charset="0"/>
                      </a:endParaRPr>
                    </a:p>
                  </a:txBody>
                  <a:tcPr marL="0" marR="274320" marT="0" marB="0" anchor="b">
                    <a:solidFill>
                      <a:srgbClr val="D593C7"/>
                    </a:solidFill>
                  </a:tcPr>
                </a:tc>
                <a:tc>
                  <a:txBody>
                    <a:bodyPr/>
                    <a:lstStyle/>
                    <a:p>
                      <a:pPr algn="r" fontAlgn="b"/>
                      <a:r>
                        <a:rPr lang="en-US" sz="1600" u="none" strike="noStrike" dirty="0">
                          <a:latin typeface="Avenir LT Std 45 Book" pitchFamily="34" charset="0"/>
                        </a:rPr>
                        <a:t>1.3</a:t>
                      </a:r>
                      <a:endParaRPr lang="en-US" sz="1600" b="0" i="0" u="none" strike="noStrike" dirty="0">
                        <a:solidFill>
                          <a:srgbClr val="000000"/>
                        </a:solidFill>
                        <a:latin typeface="Avenir LT Std 45 Book" pitchFamily="34" charset="0"/>
                      </a:endParaRPr>
                    </a:p>
                  </a:txBody>
                  <a:tcPr marL="0" marT="0" marB="0" anchor="b">
                    <a:solidFill>
                      <a:srgbClr val="D593C7"/>
                    </a:solidFill>
                  </a:tcPr>
                </a:tc>
                <a:extLst>
                  <a:ext uri="{0D108BD9-81ED-4DB2-BD59-A6C34878D82A}">
                    <a16:rowId xmlns:a16="http://schemas.microsoft.com/office/drawing/2014/main" val="10008"/>
                  </a:ext>
                </a:extLst>
              </a:tr>
              <a:tr h="303655">
                <a:tc>
                  <a:txBody>
                    <a:bodyPr/>
                    <a:lstStyle/>
                    <a:p>
                      <a:pPr algn="l" fontAlgn="b"/>
                      <a:r>
                        <a:rPr lang="en-US" sz="1600" u="none" strike="noStrike" dirty="0">
                          <a:latin typeface="Avenir LT Std 45 Book" pitchFamily="34" charset="0"/>
                        </a:rPr>
                        <a:t>Stepfather/ stepmother</a:t>
                      </a:r>
                      <a:endParaRPr lang="en-US" sz="1600" b="0" i="0" u="none" strike="noStrike" dirty="0">
                        <a:solidFill>
                          <a:srgbClr val="000000"/>
                        </a:solidFill>
                        <a:latin typeface="Avenir LT Std 45 Book" pitchFamily="34" charset="0"/>
                      </a:endParaRPr>
                    </a:p>
                  </a:txBody>
                  <a:tcPr marL="0" marR="0" marT="0" marB="0" anchor="b">
                    <a:solidFill>
                      <a:srgbClr val="F4CEE5"/>
                    </a:solidFill>
                  </a:tcPr>
                </a:tc>
                <a:tc>
                  <a:txBody>
                    <a:bodyPr/>
                    <a:lstStyle/>
                    <a:p>
                      <a:pPr algn="r" fontAlgn="b"/>
                      <a:r>
                        <a:rPr lang="en-US" sz="1600" u="none" strike="noStrike" dirty="0">
                          <a:latin typeface="Avenir LT Std 45 Book" pitchFamily="34" charset="0"/>
                        </a:rPr>
                        <a:t>13</a:t>
                      </a:r>
                      <a:endParaRPr lang="en-US" sz="1600" b="0" i="0" u="none" strike="noStrike" dirty="0">
                        <a:solidFill>
                          <a:srgbClr val="000000"/>
                        </a:solidFill>
                        <a:latin typeface="Avenir LT Std 45 Book" pitchFamily="34" charset="0"/>
                      </a:endParaRPr>
                    </a:p>
                  </a:txBody>
                  <a:tcPr marL="0" marR="274320" marT="0" marB="0" anchor="b">
                    <a:solidFill>
                      <a:srgbClr val="F4CEE5"/>
                    </a:solidFill>
                  </a:tcPr>
                </a:tc>
                <a:tc>
                  <a:txBody>
                    <a:bodyPr/>
                    <a:lstStyle/>
                    <a:p>
                      <a:pPr algn="r" fontAlgn="b"/>
                      <a:r>
                        <a:rPr lang="en-US" sz="1600" u="none" strike="noStrike" dirty="0">
                          <a:latin typeface="Avenir LT Std 45 Book" pitchFamily="34" charset="0"/>
                        </a:rPr>
                        <a:t>0.7</a:t>
                      </a:r>
                      <a:endParaRPr lang="en-US" sz="1600" b="0" i="0" u="none" strike="noStrike" dirty="0">
                        <a:solidFill>
                          <a:srgbClr val="000000"/>
                        </a:solidFill>
                        <a:latin typeface="Avenir LT Std 45 Book" pitchFamily="34" charset="0"/>
                      </a:endParaRPr>
                    </a:p>
                  </a:txBody>
                  <a:tcPr marL="0" marT="0" marB="0" anchor="b">
                    <a:solidFill>
                      <a:srgbClr val="F4CEE5"/>
                    </a:solidFill>
                  </a:tcPr>
                </a:tc>
                <a:extLst>
                  <a:ext uri="{0D108BD9-81ED-4DB2-BD59-A6C34878D82A}">
                    <a16:rowId xmlns:a16="http://schemas.microsoft.com/office/drawing/2014/main" val="10009"/>
                  </a:ext>
                </a:extLst>
              </a:tr>
              <a:tr h="303655">
                <a:tc>
                  <a:txBody>
                    <a:bodyPr/>
                    <a:lstStyle/>
                    <a:p>
                      <a:pPr algn="l" fontAlgn="b"/>
                      <a:r>
                        <a:rPr lang="en-US" sz="1600" u="none" strike="noStrike" dirty="0">
                          <a:latin typeface="Avenir LT Std 45 Book" pitchFamily="34" charset="0"/>
                        </a:rPr>
                        <a:t>Total</a:t>
                      </a:r>
                      <a:endParaRPr lang="en-US" sz="1600" b="0" i="0" u="none" strike="noStrike" dirty="0">
                        <a:solidFill>
                          <a:srgbClr val="000000"/>
                        </a:solidFill>
                        <a:latin typeface="Avenir LT Std 45 Book" pitchFamily="34" charset="0"/>
                      </a:endParaRPr>
                    </a:p>
                  </a:txBody>
                  <a:tcPr marL="0" marR="0" marT="0" marB="0" anchor="b">
                    <a:solidFill>
                      <a:srgbClr val="D593C7"/>
                    </a:solidFill>
                  </a:tcPr>
                </a:tc>
                <a:tc>
                  <a:txBody>
                    <a:bodyPr/>
                    <a:lstStyle/>
                    <a:p>
                      <a:pPr algn="r" fontAlgn="b"/>
                      <a:r>
                        <a:rPr lang="en-US" sz="1600" u="none" strike="noStrike" dirty="0">
                          <a:latin typeface="Avenir LT Std 45 Book" pitchFamily="34" charset="0"/>
                        </a:rPr>
                        <a:t>1,968</a:t>
                      </a:r>
                      <a:endParaRPr lang="en-US" sz="1600" b="0" i="0" u="none" strike="noStrike" dirty="0">
                        <a:solidFill>
                          <a:srgbClr val="000000"/>
                        </a:solidFill>
                        <a:latin typeface="Avenir LT Std 45 Book" pitchFamily="34" charset="0"/>
                      </a:endParaRPr>
                    </a:p>
                  </a:txBody>
                  <a:tcPr marL="0" marR="274320" marT="0" marB="0" anchor="b">
                    <a:solidFill>
                      <a:srgbClr val="D593C7"/>
                    </a:solidFill>
                  </a:tcPr>
                </a:tc>
                <a:tc>
                  <a:txBody>
                    <a:bodyPr/>
                    <a:lstStyle/>
                    <a:p>
                      <a:pPr algn="r" fontAlgn="b"/>
                      <a:r>
                        <a:rPr lang="en-US" sz="1600" u="none" strike="noStrike" dirty="0">
                          <a:latin typeface="Avenir LT Std 45 Book" pitchFamily="34" charset="0"/>
                        </a:rPr>
                        <a:t>100</a:t>
                      </a:r>
                      <a:endParaRPr lang="en-US" sz="1600" b="0" i="0" u="none" strike="noStrike" dirty="0">
                        <a:solidFill>
                          <a:srgbClr val="000000"/>
                        </a:solidFill>
                        <a:latin typeface="Avenir LT Std 45 Book" pitchFamily="34" charset="0"/>
                      </a:endParaRPr>
                    </a:p>
                  </a:txBody>
                  <a:tcPr marL="0" marT="0" marB="0" anchor="b">
                    <a:solidFill>
                      <a:srgbClr val="D593C7"/>
                    </a:solidFill>
                  </a:tcPr>
                </a:tc>
                <a:extLst>
                  <a:ext uri="{0D108BD9-81ED-4DB2-BD59-A6C34878D82A}">
                    <a16:rowId xmlns:a16="http://schemas.microsoft.com/office/drawing/2014/main" val="10010"/>
                  </a:ext>
                </a:extLst>
              </a:tr>
            </a:tbl>
          </a:graphicData>
        </a:graphic>
      </p:graphicFrame>
      <p:graphicFrame>
        <p:nvGraphicFramePr>
          <p:cNvPr id="4" name="Chart 3"/>
          <p:cNvGraphicFramePr/>
          <p:nvPr>
            <p:extLst>
              <p:ext uri="{D42A27DB-BD31-4B8C-83A1-F6EECF244321}">
                <p14:modId xmlns:p14="http://schemas.microsoft.com/office/powerpoint/2010/main" val="3751791900"/>
              </p:ext>
            </p:extLst>
          </p:nvPr>
        </p:nvGraphicFramePr>
        <p:xfrm>
          <a:off x="5176410" y="1844195"/>
          <a:ext cx="7174369" cy="48271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91888" y="415740"/>
            <a:ext cx="7283530" cy="954107"/>
          </a:xfrm>
          <a:prstGeom prst="rect">
            <a:avLst/>
          </a:prstGeom>
        </p:spPr>
        <p:txBody>
          <a:bodyPr wrap="square">
            <a:spAutoFit/>
          </a:bodyPr>
          <a:lstStyle/>
          <a:p>
            <a:r>
              <a:rPr lang="en-US" sz="2800" dirty="0">
                <a:solidFill>
                  <a:srgbClr val="8F4180"/>
                </a:solidFill>
                <a:latin typeface="Avenir LT Std 45 Book"/>
              </a:rPr>
              <a:t>Children who were under a guardian at the time of institutionalization</a:t>
            </a:r>
          </a:p>
        </p:txBody>
      </p:sp>
      <p:sp>
        <p:nvSpPr>
          <p:cNvPr id="8" name="Rectangle 7"/>
          <p:cNvSpPr/>
          <p:nvPr/>
        </p:nvSpPr>
        <p:spPr>
          <a:xfrm>
            <a:off x="325780" y="2291465"/>
            <a:ext cx="5434149" cy="369332"/>
          </a:xfrm>
          <a:prstGeom prst="rect">
            <a:avLst/>
          </a:prstGeom>
        </p:spPr>
        <p:txBody>
          <a:bodyPr wrap="square">
            <a:spAutoFit/>
          </a:bodyPr>
          <a:lstStyle/>
          <a:p>
            <a:r>
              <a:rPr lang="en-US" dirty="0">
                <a:solidFill>
                  <a:srgbClr val="8F4180"/>
                </a:solidFill>
                <a:latin typeface="Avenir LT Std 45 Book"/>
              </a:rPr>
              <a:t>Relationship to the guardian</a:t>
            </a:r>
          </a:p>
        </p:txBody>
      </p:sp>
      <p:sp>
        <p:nvSpPr>
          <p:cNvPr id="9" name="Rectangle 8"/>
          <p:cNvSpPr/>
          <p:nvPr/>
        </p:nvSpPr>
        <p:spPr>
          <a:xfrm>
            <a:off x="6046521" y="1318988"/>
            <a:ext cx="5434149" cy="369332"/>
          </a:xfrm>
          <a:prstGeom prst="rect">
            <a:avLst/>
          </a:prstGeom>
        </p:spPr>
        <p:txBody>
          <a:bodyPr wrap="square">
            <a:spAutoFit/>
          </a:bodyPr>
          <a:lstStyle/>
          <a:p>
            <a:r>
              <a:rPr lang="en-US" dirty="0">
                <a:solidFill>
                  <a:srgbClr val="8F4180"/>
                </a:solidFill>
                <a:latin typeface="Avenir LT Std 45 Book"/>
              </a:rPr>
              <a:t>Type of residence of guardian</a:t>
            </a:r>
          </a:p>
        </p:txBody>
      </p:sp>
      <p:pic>
        <p:nvPicPr>
          <p:cNvPr id="11" name="Picture 2" descr="H:\Logo\DCS_blue_256.png"/>
          <p:cNvPicPr>
            <a:picLocks noChangeAspect="1" noChangeArrowheads="1"/>
          </p:cNvPicPr>
          <p:nvPr/>
        </p:nvPicPr>
        <p:blipFill>
          <a:blip r:embed="rId3" cstate="print"/>
          <a:srcRect/>
          <a:stretch>
            <a:fillRect/>
          </a:stretch>
        </p:blipFill>
        <p:spPr bwMode="auto">
          <a:xfrm>
            <a:off x="10929031" y="344034"/>
            <a:ext cx="782637" cy="420687"/>
          </a:xfrm>
          <a:prstGeom prst="rect">
            <a:avLst/>
          </a:prstGeom>
          <a:noFill/>
        </p:spPr>
      </p:pic>
      <p:sp>
        <p:nvSpPr>
          <p:cNvPr id="2" name="Oval 1"/>
          <p:cNvSpPr/>
          <p:nvPr/>
        </p:nvSpPr>
        <p:spPr>
          <a:xfrm>
            <a:off x="941696" y="1688320"/>
            <a:ext cx="1610435" cy="427083"/>
          </a:xfrm>
          <a:prstGeom prst="ellipse">
            <a:avLst/>
          </a:prstGeom>
          <a:noFill/>
          <a:ln w="28575">
            <a:solidFill>
              <a:srgbClr val="D50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LT Std 45 Book" pitchFamily="34" charset="0"/>
              </a:rPr>
              <a:t>1,968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2" grpId="0" animBg="1"/>
      <p:bldP spid="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98728888"/>
              </p:ext>
            </p:extLst>
          </p:nvPr>
        </p:nvGraphicFramePr>
        <p:xfrm>
          <a:off x="5111971" y="1613260"/>
          <a:ext cx="2086929" cy="4813666"/>
        </p:xfrm>
        <a:graphic>
          <a:graphicData uri="http://schemas.openxmlformats.org/drawingml/2006/chart">
            <c:chart xmlns:c="http://schemas.openxmlformats.org/drawingml/2006/chart" xmlns:r="http://schemas.openxmlformats.org/officeDocument/2006/relationships" r:id="rId2"/>
          </a:graphicData>
        </a:graphic>
      </p:graphicFrame>
      <p:sp>
        <p:nvSpPr>
          <p:cNvPr id="3" name="Pentagon 2"/>
          <p:cNvSpPr/>
          <p:nvPr/>
        </p:nvSpPr>
        <p:spPr>
          <a:xfrm>
            <a:off x="2354263" y="1881054"/>
            <a:ext cx="2534194" cy="352696"/>
          </a:xfrm>
          <a:prstGeom prst="homePlate">
            <a:avLst/>
          </a:prstGeom>
          <a:solidFill>
            <a:srgbClr val="F4CE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72325B"/>
                </a:solidFill>
                <a:latin typeface="Avenir LT Std 45 Book"/>
              </a:rPr>
              <a:t>Not specified</a:t>
            </a:r>
          </a:p>
        </p:txBody>
      </p:sp>
      <p:graphicFrame>
        <p:nvGraphicFramePr>
          <p:cNvPr id="5" name="Chart 4"/>
          <p:cNvGraphicFramePr/>
          <p:nvPr>
            <p:extLst>
              <p:ext uri="{D42A27DB-BD31-4B8C-83A1-F6EECF244321}">
                <p14:modId xmlns:p14="http://schemas.microsoft.com/office/powerpoint/2010/main" val="796845997"/>
              </p:ext>
            </p:extLst>
          </p:nvPr>
        </p:nvGraphicFramePr>
        <p:xfrm>
          <a:off x="9880827" y="1600199"/>
          <a:ext cx="2084751" cy="48267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973954392"/>
              </p:ext>
            </p:extLst>
          </p:nvPr>
        </p:nvGraphicFramePr>
        <p:xfrm>
          <a:off x="7621978" y="1600198"/>
          <a:ext cx="2155780" cy="4813665"/>
        </p:xfrm>
        <a:graphic>
          <a:graphicData uri="http://schemas.openxmlformats.org/drawingml/2006/chart">
            <c:chart xmlns:c="http://schemas.openxmlformats.org/drawingml/2006/chart" xmlns:r="http://schemas.openxmlformats.org/officeDocument/2006/relationships" r:id="rId4"/>
          </a:graphicData>
        </a:graphic>
      </p:graphicFrame>
      <p:sp>
        <p:nvSpPr>
          <p:cNvPr id="7" name="Pentagon 6"/>
          <p:cNvSpPr/>
          <p:nvPr/>
        </p:nvSpPr>
        <p:spPr>
          <a:xfrm>
            <a:off x="2336845" y="2529842"/>
            <a:ext cx="2534194" cy="352696"/>
          </a:xfrm>
          <a:prstGeom prst="homePlate">
            <a:avLst/>
          </a:prstGeom>
          <a:solidFill>
            <a:srgbClr val="F4CE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72325B"/>
                </a:solidFill>
                <a:latin typeface="Avenir LT Std 45 Book"/>
              </a:rPr>
              <a:t>Never visited</a:t>
            </a:r>
          </a:p>
        </p:txBody>
      </p:sp>
      <p:sp>
        <p:nvSpPr>
          <p:cNvPr id="8" name="Pentagon 7"/>
          <p:cNvSpPr/>
          <p:nvPr/>
        </p:nvSpPr>
        <p:spPr>
          <a:xfrm>
            <a:off x="2345554" y="3165567"/>
            <a:ext cx="2534194" cy="352696"/>
          </a:xfrm>
          <a:prstGeom prst="homePlate">
            <a:avLst/>
          </a:prstGeom>
          <a:solidFill>
            <a:srgbClr val="F4CE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72325B"/>
                </a:solidFill>
                <a:latin typeface="Avenir LT Std 45 Book"/>
              </a:rPr>
              <a:t>Only once so far</a:t>
            </a:r>
          </a:p>
        </p:txBody>
      </p:sp>
      <p:sp>
        <p:nvSpPr>
          <p:cNvPr id="9" name="Pentagon 8"/>
          <p:cNvSpPr/>
          <p:nvPr/>
        </p:nvSpPr>
        <p:spPr>
          <a:xfrm>
            <a:off x="2354262" y="3827419"/>
            <a:ext cx="2534194" cy="352696"/>
          </a:xfrm>
          <a:prstGeom prst="homePlate">
            <a:avLst/>
          </a:prstGeom>
          <a:solidFill>
            <a:srgbClr val="F4CE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72325B"/>
                </a:solidFill>
                <a:latin typeface="Avenir LT Std 45 Book"/>
              </a:rPr>
              <a:t>Once every few years</a:t>
            </a:r>
          </a:p>
        </p:txBody>
      </p:sp>
      <p:sp>
        <p:nvSpPr>
          <p:cNvPr id="10" name="Pentagon 9"/>
          <p:cNvSpPr/>
          <p:nvPr/>
        </p:nvSpPr>
        <p:spPr>
          <a:xfrm>
            <a:off x="2362971" y="4476208"/>
            <a:ext cx="2534194" cy="352696"/>
          </a:xfrm>
          <a:prstGeom prst="homePlate">
            <a:avLst/>
          </a:prstGeom>
          <a:solidFill>
            <a:srgbClr val="F4CE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72325B"/>
                </a:solidFill>
                <a:latin typeface="Avenir LT Std 45 Book"/>
              </a:rPr>
              <a:t>Several times a year</a:t>
            </a:r>
          </a:p>
        </p:txBody>
      </p:sp>
      <p:sp>
        <p:nvSpPr>
          <p:cNvPr id="11" name="Pentagon 10"/>
          <p:cNvSpPr/>
          <p:nvPr/>
        </p:nvSpPr>
        <p:spPr>
          <a:xfrm>
            <a:off x="2332491" y="5111933"/>
            <a:ext cx="2534194" cy="352696"/>
          </a:xfrm>
          <a:prstGeom prst="homePlate">
            <a:avLst/>
          </a:prstGeom>
          <a:solidFill>
            <a:srgbClr val="F4CE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72325B"/>
                </a:solidFill>
                <a:latin typeface="Avenir LT Std 45 Book"/>
              </a:rPr>
              <a:t> About once a month</a:t>
            </a:r>
          </a:p>
        </p:txBody>
      </p:sp>
      <p:sp>
        <p:nvSpPr>
          <p:cNvPr id="12" name="Pentagon 11"/>
          <p:cNvSpPr/>
          <p:nvPr/>
        </p:nvSpPr>
        <p:spPr>
          <a:xfrm>
            <a:off x="2354262" y="5747659"/>
            <a:ext cx="2534194" cy="352696"/>
          </a:xfrm>
          <a:prstGeom prst="homePlate">
            <a:avLst/>
          </a:prstGeom>
          <a:solidFill>
            <a:srgbClr val="F4CE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72325B"/>
                </a:solidFill>
                <a:latin typeface="Avenir LT Std 45 Book"/>
              </a:rPr>
              <a:t>Several times a month</a:t>
            </a:r>
          </a:p>
        </p:txBody>
      </p:sp>
      <p:grpSp>
        <p:nvGrpSpPr>
          <p:cNvPr id="4" name="Group 12"/>
          <p:cNvGrpSpPr/>
          <p:nvPr/>
        </p:nvGrpSpPr>
        <p:grpSpPr>
          <a:xfrm>
            <a:off x="2486255" y="287384"/>
            <a:ext cx="2386187" cy="1201782"/>
            <a:chOff x="3419851" y="1628907"/>
            <a:chExt cx="688055" cy="443706"/>
          </a:xfrm>
          <a:noFill/>
        </p:grpSpPr>
        <p:sp>
          <p:nvSpPr>
            <p:cNvPr id="14" name="Rounded Rectangle 13"/>
            <p:cNvSpPr/>
            <p:nvPr/>
          </p:nvSpPr>
          <p:spPr>
            <a:xfrm>
              <a:off x="3419851" y="1628907"/>
              <a:ext cx="688055" cy="44370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3432847" y="1641903"/>
              <a:ext cx="662063" cy="4177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8420" tIns="43815" rIns="58420" bIns="43815" numCol="1" spcCol="1270" anchor="ctr" anchorCtr="0">
              <a:noAutofit/>
            </a:bodyPr>
            <a:lstStyle/>
            <a:p>
              <a:pPr lvl="0" defTabSz="1022350">
                <a:lnSpc>
                  <a:spcPct val="90000"/>
                </a:lnSpc>
                <a:spcBef>
                  <a:spcPct val="0"/>
                </a:spcBef>
                <a:spcAft>
                  <a:spcPct val="35000"/>
                </a:spcAft>
              </a:pPr>
              <a:r>
                <a:rPr lang="en-US" sz="2000" b="1" dirty="0">
                  <a:solidFill>
                    <a:srgbClr val="8F4180"/>
                  </a:solidFill>
                  <a:latin typeface="Avenir LT Std 45 Book"/>
                </a:rPr>
                <a:t>Frequency of visiting</a:t>
              </a:r>
              <a:endParaRPr lang="en-US" sz="2000" b="1" kern="1200" dirty="0">
                <a:solidFill>
                  <a:srgbClr val="8F4180"/>
                </a:solidFill>
                <a:latin typeface="Avenir LT Std 45 Book"/>
              </a:endParaRPr>
            </a:p>
          </p:txBody>
        </p:sp>
      </p:grpSp>
      <p:grpSp>
        <p:nvGrpSpPr>
          <p:cNvPr id="13" name="Group 15"/>
          <p:cNvGrpSpPr/>
          <p:nvPr/>
        </p:nvGrpSpPr>
        <p:grpSpPr>
          <a:xfrm>
            <a:off x="5147993" y="313509"/>
            <a:ext cx="2050907" cy="1149531"/>
            <a:chOff x="3419851" y="1628907"/>
            <a:chExt cx="688055" cy="443706"/>
          </a:xfrm>
          <a:noFill/>
        </p:grpSpPr>
        <p:sp>
          <p:nvSpPr>
            <p:cNvPr id="17" name="Rounded Rectangle 16"/>
            <p:cNvSpPr/>
            <p:nvPr/>
          </p:nvSpPr>
          <p:spPr>
            <a:xfrm>
              <a:off x="3419851" y="1628907"/>
              <a:ext cx="688055" cy="44370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3432847" y="1641903"/>
              <a:ext cx="662063" cy="4177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8420" tIns="43815" rIns="58420" bIns="43815" numCol="1" spcCol="1270" anchor="ctr" anchorCtr="0">
              <a:noAutofit/>
            </a:bodyPr>
            <a:lstStyle/>
            <a:p>
              <a:pPr lvl="0" defTabSz="1022350">
                <a:lnSpc>
                  <a:spcPct val="90000"/>
                </a:lnSpc>
                <a:spcBef>
                  <a:spcPct val="0"/>
                </a:spcBef>
              </a:pPr>
              <a:r>
                <a:rPr lang="en-US" sz="2000" b="1" dirty="0">
                  <a:solidFill>
                    <a:srgbClr val="D18096"/>
                  </a:solidFill>
                  <a:latin typeface="Avenir LT Std 45 Book"/>
                </a:rPr>
                <a:t>Father </a:t>
              </a:r>
            </a:p>
            <a:p>
              <a:pPr lvl="0" defTabSz="1022350">
                <a:lnSpc>
                  <a:spcPct val="90000"/>
                </a:lnSpc>
                <a:spcBef>
                  <a:spcPct val="0"/>
                </a:spcBef>
              </a:pPr>
              <a:r>
                <a:rPr lang="en-US" sz="2000" b="1" dirty="0">
                  <a:solidFill>
                    <a:srgbClr val="D18096"/>
                  </a:solidFill>
                  <a:latin typeface="Avenir LT Std 45 Book"/>
                </a:rPr>
                <a:t>6,738 </a:t>
              </a:r>
            </a:p>
            <a:p>
              <a:pPr lvl="0" defTabSz="1022350">
                <a:lnSpc>
                  <a:spcPct val="90000"/>
                </a:lnSpc>
                <a:spcBef>
                  <a:spcPct val="0"/>
                </a:spcBef>
              </a:pPr>
              <a:r>
                <a:rPr lang="en-US" sz="2000" b="1" dirty="0">
                  <a:solidFill>
                    <a:srgbClr val="D18096"/>
                  </a:solidFill>
                  <a:latin typeface="Avenir LT Std 45 Book"/>
                </a:rPr>
                <a:t>(63.4%)</a:t>
              </a:r>
              <a:endParaRPr lang="en-US" sz="2000" b="1" kern="1200" dirty="0">
                <a:solidFill>
                  <a:srgbClr val="D18096"/>
                </a:solidFill>
                <a:latin typeface="Avenir LT Std 45 Book"/>
              </a:endParaRPr>
            </a:p>
          </p:txBody>
        </p:sp>
      </p:grpSp>
      <p:grpSp>
        <p:nvGrpSpPr>
          <p:cNvPr id="16" name="Group 18"/>
          <p:cNvGrpSpPr/>
          <p:nvPr/>
        </p:nvGrpSpPr>
        <p:grpSpPr>
          <a:xfrm>
            <a:off x="7644121" y="296091"/>
            <a:ext cx="2050907" cy="1149531"/>
            <a:chOff x="3419851" y="1628907"/>
            <a:chExt cx="688055" cy="443706"/>
          </a:xfrm>
          <a:noFill/>
        </p:grpSpPr>
        <p:sp>
          <p:nvSpPr>
            <p:cNvPr id="20" name="Rounded Rectangle 19"/>
            <p:cNvSpPr/>
            <p:nvPr/>
          </p:nvSpPr>
          <p:spPr>
            <a:xfrm>
              <a:off x="3419851" y="1628907"/>
              <a:ext cx="688055" cy="44370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3432847" y="1641903"/>
              <a:ext cx="662063" cy="4177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8420" tIns="43815" rIns="58420" bIns="43815" numCol="1" spcCol="1270" anchor="ctr" anchorCtr="0">
              <a:noAutofit/>
            </a:bodyPr>
            <a:lstStyle/>
            <a:p>
              <a:pPr lvl="0" defTabSz="1022350">
                <a:lnSpc>
                  <a:spcPct val="90000"/>
                </a:lnSpc>
                <a:spcBef>
                  <a:spcPct val="0"/>
                </a:spcBef>
              </a:pPr>
              <a:r>
                <a:rPr lang="en-US" sz="2000" b="1" dirty="0">
                  <a:solidFill>
                    <a:srgbClr val="D593C7"/>
                  </a:solidFill>
                  <a:latin typeface="Avenir LT Std 45 Book"/>
                </a:rPr>
                <a:t>Mother </a:t>
              </a:r>
            </a:p>
            <a:p>
              <a:pPr lvl="0" defTabSz="1022350">
                <a:lnSpc>
                  <a:spcPct val="90000"/>
                </a:lnSpc>
                <a:spcBef>
                  <a:spcPct val="0"/>
                </a:spcBef>
              </a:pPr>
              <a:r>
                <a:rPr lang="en-US" sz="2000" b="1" dirty="0">
                  <a:solidFill>
                    <a:srgbClr val="D593C7"/>
                  </a:solidFill>
                  <a:latin typeface="Avenir LT Std 45 Book"/>
                </a:rPr>
                <a:t>8,824 </a:t>
              </a:r>
            </a:p>
            <a:p>
              <a:pPr lvl="0" defTabSz="1022350">
                <a:lnSpc>
                  <a:spcPct val="90000"/>
                </a:lnSpc>
                <a:spcBef>
                  <a:spcPct val="0"/>
                </a:spcBef>
              </a:pPr>
              <a:r>
                <a:rPr lang="en-US" sz="2000" b="1" dirty="0">
                  <a:solidFill>
                    <a:srgbClr val="D593C7"/>
                  </a:solidFill>
                  <a:latin typeface="Avenir LT Std 45 Book"/>
                </a:rPr>
                <a:t>(83.0%)</a:t>
              </a:r>
              <a:endParaRPr lang="en-US" sz="2000" b="1" kern="1200" dirty="0">
                <a:solidFill>
                  <a:srgbClr val="D593C7"/>
                </a:solidFill>
                <a:latin typeface="Avenir LT Std 45 Book"/>
              </a:endParaRPr>
            </a:p>
          </p:txBody>
        </p:sp>
      </p:grpSp>
      <p:grpSp>
        <p:nvGrpSpPr>
          <p:cNvPr id="19" name="Group 21"/>
          <p:cNvGrpSpPr/>
          <p:nvPr/>
        </p:nvGrpSpPr>
        <p:grpSpPr>
          <a:xfrm>
            <a:off x="9853712" y="330926"/>
            <a:ext cx="2050907" cy="1149531"/>
            <a:chOff x="3419851" y="1628907"/>
            <a:chExt cx="688055" cy="443706"/>
          </a:xfrm>
          <a:noFill/>
        </p:grpSpPr>
        <p:sp>
          <p:nvSpPr>
            <p:cNvPr id="23" name="Rounded Rectangle 22"/>
            <p:cNvSpPr/>
            <p:nvPr/>
          </p:nvSpPr>
          <p:spPr>
            <a:xfrm>
              <a:off x="3419851" y="1628907"/>
              <a:ext cx="688055" cy="44370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3432847" y="1641903"/>
              <a:ext cx="662063" cy="4177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8420" tIns="43815" rIns="58420" bIns="43815" numCol="1" spcCol="1270" anchor="ctr" anchorCtr="0">
              <a:noAutofit/>
            </a:bodyPr>
            <a:lstStyle/>
            <a:p>
              <a:pPr lvl="0" defTabSz="1022350">
                <a:lnSpc>
                  <a:spcPct val="90000"/>
                </a:lnSpc>
                <a:spcBef>
                  <a:spcPct val="0"/>
                </a:spcBef>
              </a:pPr>
              <a:r>
                <a:rPr lang="en-US" sz="2000" b="1" dirty="0">
                  <a:solidFill>
                    <a:srgbClr val="C695DB"/>
                  </a:solidFill>
                  <a:latin typeface="Avenir LT Std 45 Book"/>
                </a:rPr>
                <a:t>Other guardian </a:t>
              </a:r>
            </a:p>
            <a:p>
              <a:pPr lvl="0" defTabSz="1022350">
                <a:lnSpc>
                  <a:spcPct val="90000"/>
                </a:lnSpc>
                <a:spcBef>
                  <a:spcPct val="0"/>
                </a:spcBef>
              </a:pPr>
              <a:r>
                <a:rPr lang="en-US" sz="2000" b="1" dirty="0">
                  <a:solidFill>
                    <a:srgbClr val="C695DB"/>
                  </a:solidFill>
                  <a:latin typeface="Avenir LT Std 45 Book"/>
                </a:rPr>
                <a:t>1,829 </a:t>
              </a:r>
            </a:p>
            <a:p>
              <a:pPr lvl="0" defTabSz="1022350">
                <a:lnSpc>
                  <a:spcPct val="90000"/>
                </a:lnSpc>
                <a:spcBef>
                  <a:spcPct val="0"/>
                </a:spcBef>
              </a:pPr>
              <a:r>
                <a:rPr lang="en-US" sz="2000" b="1" dirty="0">
                  <a:solidFill>
                    <a:srgbClr val="C695DB"/>
                  </a:solidFill>
                  <a:latin typeface="Avenir LT Std 45 Book"/>
                </a:rPr>
                <a:t>(17.2%)</a:t>
              </a:r>
              <a:endParaRPr lang="en-US" sz="2000" b="1" kern="1200" dirty="0">
                <a:solidFill>
                  <a:srgbClr val="C695DB"/>
                </a:solidFill>
                <a:latin typeface="Avenir LT Std 45 Book"/>
              </a:endParaRPr>
            </a:p>
          </p:txBody>
        </p:sp>
      </p:grpSp>
      <p:sp>
        <p:nvSpPr>
          <p:cNvPr id="25" name="Rectangle 24"/>
          <p:cNvSpPr/>
          <p:nvPr/>
        </p:nvSpPr>
        <p:spPr>
          <a:xfrm>
            <a:off x="195942" y="979716"/>
            <a:ext cx="2299062" cy="4524315"/>
          </a:xfrm>
          <a:prstGeom prst="rect">
            <a:avLst/>
          </a:prstGeom>
        </p:spPr>
        <p:txBody>
          <a:bodyPr wrap="square">
            <a:spAutoFit/>
          </a:bodyPr>
          <a:lstStyle/>
          <a:p>
            <a:r>
              <a:rPr lang="en-US" sz="3600" dirty="0">
                <a:solidFill>
                  <a:srgbClr val="8F4180"/>
                </a:solidFill>
                <a:latin typeface="Avenir LT Std 45 Book"/>
              </a:rPr>
              <a:t>Current guardian of the child and frequency of they visiting the child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9" y="375698"/>
            <a:ext cx="5434149" cy="707886"/>
          </a:xfrm>
          <a:prstGeom prst="rect">
            <a:avLst/>
          </a:prstGeom>
        </p:spPr>
        <p:txBody>
          <a:bodyPr wrap="square">
            <a:spAutoFit/>
          </a:bodyPr>
          <a:lstStyle/>
          <a:p>
            <a:r>
              <a:rPr lang="en-US" sz="4000" dirty="0">
                <a:solidFill>
                  <a:srgbClr val="8F4180"/>
                </a:solidFill>
                <a:latin typeface="Avenir LT Std 45 Book"/>
              </a:rPr>
              <a:t>Presence of siblings</a:t>
            </a:r>
          </a:p>
        </p:txBody>
      </p:sp>
      <p:graphicFrame>
        <p:nvGraphicFramePr>
          <p:cNvPr id="5" name="Diagram 4"/>
          <p:cNvGraphicFramePr/>
          <p:nvPr>
            <p:extLst>
              <p:ext uri="{D42A27DB-BD31-4B8C-83A1-F6EECF244321}">
                <p14:modId xmlns:p14="http://schemas.microsoft.com/office/powerpoint/2010/main" val="3807345394"/>
              </p:ext>
            </p:extLst>
          </p:nvPr>
        </p:nvGraphicFramePr>
        <p:xfrm>
          <a:off x="582022" y="1347894"/>
          <a:ext cx="4669247" cy="4047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ight Arrow 12"/>
          <p:cNvSpPr/>
          <p:nvPr/>
        </p:nvSpPr>
        <p:spPr>
          <a:xfrm>
            <a:off x="5316582" y="1632857"/>
            <a:ext cx="744583" cy="418011"/>
          </a:xfrm>
          <a:prstGeom prst="rightArrow">
            <a:avLst/>
          </a:prstGeom>
          <a:solidFill>
            <a:srgbClr val="F4CEE5"/>
          </a:solidFill>
          <a:ln>
            <a:solidFill>
              <a:srgbClr val="D1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274042" y="4554603"/>
            <a:ext cx="2938038" cy="779376"/>
            <a:chOff x="1963086" y="2145310"/>
            <a:chExt cx="3489930" cy="779376"/>
          </a:xfrm>
        </p:grpSpPr>
        <p:sp>
          <p:nvSpPr>
            <p:cNvPr id="15" name="Round Same Side Corner Rectangle 14"/>
            <p:cNvSpPr/>
            <p:nvPr/>
          </p:nvSpPr>
          <p:spPr>
            <a:xfrm rot="5400000">
              <a:off x="3318363" y="790033"/>
              <a:ext cx="779376" cy="3489930"/>
            </a:xfrm>
            <a:prstGeom prst="round2SameRect">
              <a:avLst/>
            </a:prstGeom>
            <a:solidFill>
              <a:srgbClr val="F4CEE5">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1963086" y="2183356"/>
              <a:ext cx="3451884" cy="7032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2800" kern="1200" dirty="0">
                  <a:solidFill>
                    <a:srgbClr val="72325B"/>
                  </a:solidFill>
                </a:rPr>
                <a:t>6 (0.1%)</a:t>
              </a:r>
            </a:p>
          </p:txBody>
        </p:sp>
      </p:grpSp>
      <p:graphicFrame>
        <p:nvGraphicFramePr>
          <p:cNvPr id="17" name="Chart 16"/>
          <p:cNvGraphicFramePr/>
          <p:nvPr>
            <p:extLst>
              <p:ext uri="{D42A27DB-BD31-4B8C-83A1-F6EECF244321}">
                <p14:modId xmlns:p14="http://schemas.microsoft.com/office/powerpoint/2010/main" val="4203435165"/>
              </p:ext>
            </p:extLst>
          </p:nvPr>
        </p:nvGraphicFramePr>
        <p:xfrm>
          <a:off x="6126478" y="1347894"/>
          <a:ext cx="5960274" cy="4466428"/>
        </p:xfrm>
        <a:graphic>
          <a:graphicData uri="http://schemas.openxmlformats.org/drawingml/2006/chart">
            <c:chart xmlns:c="http://schemas.openxmlformats.org/drawingml/2006/chart" xmlns:r="http://schemas.openxmlformats.org/officeDocument/2006/relationships" r:id="rId7"/>
          </a:graphicData>
        </a:graphic>
      </p:graphicFrame>
      <p:pic>
        <p:nvPicPr>
          <p:cNvPr id="18" name="Picture 2" descr="H:\Logo\DCS_blue_256.png"/>
          <p:cNvPicPr>
            <a:picLocks noChangeAspect="1" noChangeArrowheads="1"/>
          </p:cNvPicPr>
          <p:nvPr/>
        </p:nvPicPr>
        <p:blipFill>
          <a:blip r:embed="rId8" cstate="print"/>
          <a:srcRect/>
          <a:stretch>
            <a:fillRect/>
          </a:stretch>
        </p:blipFill>
        <p:spPr bwMode="auto">
          <a:xfrm>
            <a:off x="10929031" y="344034"/>
            <a:ext cx="782637" cy="420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1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14B5F4-5D88-4001-A82F-0EAE3B07F673}"/>
              </a:ext>
            </a:extLst>
          </p:cNvPr>
          <p:cNvPicPr>
            <a:picLocks noChangeAspect="1"/>
          </p:cNvPicPr>
          <p:nvPr/>
        </p:nvPicPr>
        <p:blipFill>
          <a:blip r:embed="rId2"/>
          <a:stretch>
            <a:fillRect/>
          </a:stretch>
        </p:blipFill>
        <p:spPr>
          <a:xfrm>
            <a:off x="838201" y="2030771"/>
            <a:ext cx="8340132" cy="2593260"/>
          </a:xfrm>
          <a:prstGeom prst="rect">
            <a:avLst/>
          </a:prstGeom>
          <a:ln>
            <a:solidFill>
              <a:schemeClr val="accent1"/>
            </a:solidFill>
          </a:ln>
        </p:spPr>
      </p:pic>
      <p:sp>
        <p:nvSpPr>
          <p:cNvPr id="5" name="Title 4">
            <a:extLst>
              <a:ext uri="{FF2B5EF4-FFF2-40B4-BE49-F238E27FC236}">
                <a16:creationId xmlns:a16="http://schemas.microsoft.com/office/drawing/2014/main" id="{46B7FECD-B927-4F7A-992A-CC135119BB3D}"/>
              </a:ext>
            </a:extLst>
          </p:cNvPr>
          <p:cNvSpPr>
            <a:spLocks noGrp="1"/>
          </p:cNvSpPr>
          <p:nvPr>
            <p:ph type="title"/>
          </p:nvPr>
        </p:nvSpPr>
        <p:spPr>
          <a:xfrm>
            <a:off x="838200" y="365125"/>
            <a:ext cx="10515600" cy="1615579"/>
          </a:xfrm>
        </p:spPr>
        <p:txBody>
          <a:bodyPr>
            <a:noAutofit/>
          </a:bodyPr>
          <a:lstStyle/>
          <a:p>
            <a:pPr marL="361942" indent="-271456"/>
            <a:r>
              <a:rPr lang="en-GB" sz="2800" dirty="0"/>
              <a:t>Observations of the “Committee on the Rights of the Child” </a:t>
            </a:r>
            <a:br>
              <a:rPr lang="en-GB" sz="2400" dirty="0"/>
            </a:br>
            <a:r>
              <a:rPr lang="en-GB" sz="2400" dirty="0"/>
              <a:t>- has a separate para on Data Collection and they continuously comment on the lack of data on children. </a:t>
            </a:r>
            <a:endParaRPr lang="en-US" sz="2400" dirty="0"/>
          </a:p>
        </p:txBody>
      </p:sp>
      <p:sp>
        <p:nvSpPr>
          <p:cNvPr id="6" name="Content Placeholder 5">
            <a:extLst>
              <a:ext uri="{FF2B5EF4-FFF2-40B4-BE49-F238E27FC236}">
                <a16:creationId xmlns:a16="http://schemas.microsoft.com/office/drawing/2014/main" id="{7483A1D8-D27F-448B-81FF-562B567DE6F1}"/>
              </a:ext>
            </a:extLst>
          </p:cNvPr>
          <p:cNvSpPr>
            <a:spLocks noGrp="1"/>
          </p:cNvSpPr>
          <p:nvPr>
            <p:ph idx="1"/>
          </p:nvPr>
        </p:nvSpPr>
        <p:spPr>
          <a:xfrm>
            <a:off x="737716" y="4674098"/>
            <a:ext cx="10515600" cy="580031"/>
          </a:xfrm>
        </p:spPr>
        <p:txBody>
          <a:bodyPr>
            <a:normAutofit/>
          </a:bodyPr>
          <a:lstStyle/>
          <a:p>
            <a:pPr marL="0" indent="0">
              <a:lnSpc>
                <a:spcPct val="110000"/>
              </a:lnSpc>
              <a:spcBef>
                <a:spcPct val="0"/>
              </a:spcBef>
              <a:buNone/>
              <a:tabLst>
                <a:tab pos="627047" algn="l"/>
              </a:tabLst>
            </a:pPr>
            <a:r>
              <a:rPr lang="en-GB" sz="1600" dirty="0">
                <a:latin typeface="+mj-lt"/>
                <a:ea typeface="+mj-ea"/>
                <a:cs typeface="+mj-cs"/>
              </a:rPr>
              <a:t>Committee on the Rights of the Child (concluding observations for 2</a:t>
            </a:r>
            <a:r>
              <a:rPr lang="en-GB" sz="1600" baseline="30000" dirty="0">
                <a:latin typeface="+mj-lt"/>
                <a:ea typeface="+mj-ea"/>
                <a:cs typeface="+mj-cs"/>
              </a:rPr>
              <a:t>nd</a:t>
            </a:r>
            <a:r>
              <a:rPr lang="en-GB" sz="1600" dirty="0">
                <a:latin typeface="+mj-lt"/>
                <a:ea typeface="+mj-ea"/>
                <a:cs typeface="+mj-cs"/>
              </a:rPr>
              <a:t> periodic report of Sri Lanka </a:t>
            </a:r>
            <a:endParaRPr lang="en-US" sz="1600" dirty="0">
              <a:latin typeface="+mj-lt"/>
              <a:ea typeface="+mj-ea"/>
              <a:cs typeface="+mj-cs"/>
            </a:endParaRPr>
          </a:p>
        </p:txBody>
      </p:sp>
    </p:spTree>
    <p:extLst>
      <p:ext uri="{BB962C8B-B14F-4D97-AF65-F5344CB8AC3E}">
        <p14:creationId xmlns:p14="http://schemas.microsoft.com/office/powerpoint/2010/main" val="3116378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3720135"/>
              </p:ext>
            </p:extLst>
          </p:nvPr>
        </p:nvGraphicFramePr>
        <p:xfrm>
          <a:off x="1169133" y="1371355"/>
          <a:ext cx="9243704" cy="5040181"/>
        </p:xfrm>
        <a:graphic>
          <a:graphicData uri="http://schemas.openxmlformats.org/drawingml/2006/table">
            <a:tbl>
              <a:tblPr/>
              <a:tblGrid>
                <a:gridCol w="7122995">
                  <a:extLst>
                    <a:ext uri="{9D8B030D-6E8A-4147-A177-3AD203B41FA5}">
                      <a16:colId xmlns:a16="http://schemas.microsoft.com/office/drawing/2014/main" val="20000"/>
                    </a:ext>
                  </a:extLst>
                </a:gridCol>
                <a:gridCol w="1084637">
                  <a:extLst>
                    <a:ext uri="{9D8B030D-6E8A-4147-A177-3AD203B41FA5}">
                      <a16:colId xmlns:a16="http://schemas.microsoft.com/office/drawing/2014/main" val="20001"/>
                    </a:ext>
                  </a:extLst>
                </a:gridCol>
                <a:gridCol w="1036072">
                  <a:extLst>
                    <a:ext uri="{9D8B030D-6E8A-4147-A177-3AD203B41FA5}">
                      <a16:colId xmlns:a16="http://schemas.microsoft.com/office/drawing/2014/main" val="20002"/>
                    </a:ext>
                  </a:extLst>
                </a:gridCol>
              </a:tblGrid>
              <a:tr h="667934">
                <a:tc>
                  <a:txBody>
                    <a:bodyPr/>
                    <a:lstStyle/>
                    <a:p>
                      <a:pPr algn="l" fontAlgn="ctr"/>
                      <a:r>
                        <a:rPr lang="en-US" sz="1600" b="0" i="0" u="none" strike="noStrike" dirty="0">
                          <a:solidFill>
                            <a:srgbClr val="000000"/>
                          </a:solidFill>
                          <a:latin typeface="Avenir LT Std 45 Book"/>
                        </a:rPr>
                        <a:t>Place of residence</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8096"/>
                    </a:solidFill>
                  </a:tcPr>
                </a:tc>
                <a:tc>
                  <a:txBody>
                    <a:bodyPr/>
                    <a:lstStyle/>
                    <a:p>
                      <a:pPr algn="ctr" fontAlgn="ctr"/>
                      <a:r>
                        <a:rPr lang="en-US" sz="1600" b="0" i="0" u="none" strike="noStrike" dirty="0">
                          <a:solidFill>
                            <a:srgbClr val="000000"/>
                          </a:solidFill>
                          <a:latin typeface="Avenir LT Std 45 Book"/>
                        </a:rPr>
                        <a:t>Number</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8096"/>
                    </a:solidFill>
                  </a:tcPr>
                </a:tc>
                <a:tc>
                  <a:txBody>
                    <a:bodyPr/>
                    <a:lstStyle/>
                    <a:p>
                      <a:pPr algn="ctr" fontAlgn="ctr"/>
                      <a:r>
                        <a:rPr lang="en-US" sz="1600" b="0" i="0" u="none" strike="noStrike" dirty="0">
                          <a:solidFill>
                            <a:srgbClr val="000000"/>
                          </a:solidFill>
                          <a:latin typeface="Avenir LT Std 45 Book"/>
                        </a:rPr>
                        <a:t>%</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8096"/>
                    </a:solidFill>
                  </a:tcPr>
                </a:tc>
                <a:extLst>
                  <a:ext uri="{0D108BD9-81ED-4DB2-BD59-A6C34878D82A}">
                    <a16:rowId xmlns:a16="http://schemas.microsoft.com/office/drawing/2014/main" val="10000"/>
                  </a:ext>
                </a:extLst>
              </a:tr>
              <a:tr h="453188">
                <a:tc>
                  <a:txBody>
                    <a:bodyPr/>
                    <a:lstStyle/>
                    <a:p>
                      <a:pPr algn="l" fontAlgn="b"/>
                      <a:r>
                        <a:rPr lang="en-US" sz="1600" b="0" i="0" u="none" strike="noStrike" dirty="0">
                          <a:solidFill>
                            <a:srgbClr val="000000"/>
                          </a:solidFill>
                          <a:latin typeface="Avenir LT Std 45 Book"/>
                        </a:rPr>
                        <a:t>All siblings in this institution </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593C7"/>
                    </a:solidFill>
                  </a:tcPr>
                </a:tc>
                <a:tc>
                  <a:txBody>
                    <a:bodyPr/>
                    <a:lstStyle/>
                    <a:p>
                      <a:pPr algn="r" fontAlgn="b"/>
                      <a:r>
                        <a:rPr lang="en-US" sz="1600" b="0" i="0" u="none" strike="noStrike" dirty="0">
                          <a:solidFill>
                            <a:srgbClr val="000000"/>
                          </a:solidFill>
                          <a:latin typeface="Avenir LT Std 45 Book"/>
                        </a:rPr>
                        <a:t>        1,411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593C7"/>
                    </a:solidFill>
                  </a:tcPr>
                </a:tc>
                <a:tc>
                  <a:txBody>
                    <a:bodyPr/>
                    <a:lstStyle/>
                    <a:p>
                      <a:pPr algn="r" fontAlgn="ctr"/>
                      <a:r>
                        <a:rPr lang="en-US" sz="1600" b="0" i="0" u="none" strike="noStrike" dirty="0">
                          <a:solidFill>
                            <a:srgbClr val="000000"/>
                          </a:solidFill>
                          <a:latin typeface="Avenir LT Std 45 Book"/>
                        </a:rPr>
                        <a:t>17.6</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593C7"/>
                    </a:solidFill>
                  </a:tcPr>
                </a:tc>
                <a:extLst>
                  <a:ext uri="{0D108BD9-81ED-4DB2-BD59-A6C34878D82A}">
                    <a16:rowId xmlns:a16="http://schemas.microsoft.com/office/drawing/2014/main" val="10001"/>
                  </a:ext>
                </a:extLst>
              </a:tr>
              <a:tr h="392902">
                <a:tc>
                  <a:txBody>
                    <a:bodyPr/>
                    <a:lstStyle/>
                    <a:p>
                      <a:pPr algn="l" fontAlgn="ctr"/>
                      <a:r>
                        <a:rPr lang="en-US" sz="1600" b="0" i="0" u="none" strike="noStrike" dirty="0">
                          <a:solidFill>
                            <a:srgbClr val="000000"/>
                          </a:solidFill>
                          <a:latin typeface="Avenir LT Std 45 Book"/>
                        </a:rPr>
                        <a:t>All siblings in other institutions</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b"/>
                      <a:r>
                        <a:rPr lang="en-US" sz="1600" b="0" i="0" u="none" strike="noStrike" dirty="0">
                          <a:solidFill>
                            <a:srgbClr val="000000"/>
                          </a:solidFill>
                          <a:latin typeface="Avenir LT Std 45 Book"/>
                        </a:rPr>
                        <a:t>           715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ctr"/>
                      <a:r>
                        <a:rPr lang="en-US" sz="1600" b="0" i="0" u="none" strike="noStrike" dirty="0">
                          <a:solidFill>
                            <a:srgbClr val="000000"/>
                          </a:solidFill>
                          <a:latin typeface="Avenir LT Std 45 Book"/>
                        </a:rPr>
                        <a:t>8.9</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extLst>
                  <a:ext uri="{0D108BD9-81ED-4DB2-BD59-A6C34878D82A}">
                    <a16:rowId xmlns:a16="http://schemas.microsoft.com/office/drawing/2014/main" val="10002"/>
                  </a:ext>
                </a:extLst>
              </a:tr>
              <a:tr h="392902">
                <a:tc>
                  <a:txBody>
                    <a:bodyPr/>
                    <a:lstStyle/>
                    <a:p>
                      <a:pPr algn="l" fontAlgn="ctr"/>
                      <a:r>
                        <a:rPr lang="en-US" sz="1600" b="0" i="0" u="none" strike="noStrike" dirty="0">
                          <a:solidFill>
                            <a:srgbClr val="000000"/>
                          </a:solidFill>
                          <a:latin typeface="Avenir LT Std 45 Book"/>
                        </a:rPr>
                        <a:t>All siblings living in this institution and other institution  </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tc>
                  <a:txBody>
                    <a:bodyPr/>
                    <a:lstStyle/>
                    <a:p>
                      <a:pPr algn="r" fontAlgn="b"/>
                      <a:r>
                        <a:rPr lang="en-US" sz="1600" b="0" i="0" u="none" strike="noStrike" dirty="0">
                          <a:solidFill>
                            <a:srgbClr val="000000"/>
                          </a:solidFill>
                          <a:latin typeface="Avenir LT Std 45 Book"/>
                        </a:rPr>
                        <a:t>           273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tc>
                  <a:txBody>
                    <a:bodyPr/>
                    <a:lstStyle/>
                    <a:p>
                      <a:pPr algn="r" fontAlgn="ctr"/>
                      <a:r>
                        <a:rPr lang="en-US" sz="1600" b="0" i="0" u="none" strike="noStrike" dirty="0">
                          <a:solidFill>
                            <a:srgbClr val="000000"/>
                          </a:solidFill>
                          <a:latin typeface="Avenir LT Std 45 Book"/>
                        </a:rPr>
                        <a:t>3.4</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extLst>
                  <a:ext uri="{0D108BD9-81ED-4DB2-BD59-A6C34878D82A}">
                    <a16:rowId xmlns:a16="http://schemas.microsoft.com/office/drawing/2014/main" val="10003"/>
                  </a:ext>
                </a:extLst>
              </a:tr>
              <a:tr h="435513">
                <a:tc>
                  <a:txBody>
                    <a:bodyPr/>
                    <a:lstStyle/>
                    <a:p>
                      <a:pPr algn="l" fontAlgn="ctr"/>
                      <a:r>
                        <a:rPr lang="en-US" sz="1600" b="0" i="0" u="none" strike="noStrike" dirty="0">
                          <a:solidFill>
                            <a:srgbClr val="000000"/>
                          </a:solidFill>
                          <a:latin typeface="Avenir LT Std 45 Book"/>
                        </a:rPr>
                        <a:t>All siblings living elsewhere</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b"/>
                      <a:r>
                        <a:rPr lang="en-US" sz="1600" b="0" i="0" u="none" strike="noStrike" dirty="0">
                          <a:solidFill>
                            <a:srgbClr val="000000"/>
                          </a:solidFill>
                          <a:latin typeface="Avenir LT Std 45 Book"/>
                        </a:rPr>
                        <a:t>       50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ctr"/>
                      <a:r>
                        <a:rPr lang="en-US" sz="1600" b="0" i="0" u="none" strike="noStrike" dirty="0">
                          <a:solidFill>
                            <a:srgbClr val="000000"/>
                          </a:solidFill>
                          <a:latin typeface="Avenir LT Std 45 Book"/>
                        </a:rPr>
                        <a:t>0.6</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extLst>
                  <a:ext uri="{0D108BD9-81ED-4DB2-BD59-A6C34878D82A}">
                    <a16:rowId xmlns:a16="http://schemas.microsoft.com/office/drawing/2014/main" val="10004"/>
                  </a:ext>
                </a:extLst>
              </a:tr>
              <a:tr h="392902">
                <a:tc>
                  <a:txBody>
                    <a:bodyPr/>
                    <a:lstStyle/>
                    <a:p>
                      <a:pPr algn="l" fontAlgn="ctr"/>
                      <a:r>
                        <a:rPr lang="en-US" sz="1600" b="0" i="0" u="none" strike="noStrike" dirty="0">
                          <a:solidFill>
                            <a:srgbClr val="000000"/>
                          </a:solidFill>
                          <a:latin typeface="Avenir LT Std 45 Book"/>
                        </a:rPr>
                        <a:t>At least one sibling living in this institution and/or other institution </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tc>
                  <a:txBody>
                    <a:bodyPr/>
                    <a:lstStyle/>
                    <a:p>
                      <a:pPr algn="r" fontAlgn="b"/>
                      <a:r>
                        <a:rPr lang="en-US" sz="1600" b="0" i="0" u="none" strike="noStrike" dirty="0">
                          <a:solidFill>
                            <a:srgbClr val="000000"/>
                          </a:solidFill>
                          <a:latin typeface="Avenir LT Std 45 Book"/>
                        </a:rPr>
                        <a:t>           869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tc>
                  <a:txBody>
                    <a:bodyPr/>
                    <a:lstStyle/>
                    <a:p>
                      <a:pPr algn="r" fontAlgn="ctr"/>
                      <a:r>
                        <a:rPr lang="en-US" sz="1600" b="0" i="0" u="none" strike="noStrike" dirty="0">
                          <a:solidFill>
                            <a:srgbClr val="000000"/>
                          </a:solidFill>
                          <a:latin typeface="Avenir LT Std 45 Book"/>
                        </a:rPr>
                        <a:t>10.8</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extLst>
                  <a:ext uri="{0D108BD9-81ED-4DB2-BD59-A6C34878D82A}">
                    <a16:rowId xmlns:a16="http://schemas.microsoft.com/office/drawing/2014/main" val="10005"/>
                  </a:ext>
                </a:extLst>
              </a:tr>
              <a:tr h="392902">
                <a:tc>
                  <a:txBody>
                    <a:bodyPr/>
                    <a:lstStyle/>
                    <a:p>
                      <a:pPr algn="l" fontAlgn="ctr"/>
                      <a:r>
                        <a:rPr lang="en-US" sz="1600" b="0" i="0" u="none" strike="noStrike" dirty="0">
                          <a:solidFill>
                            <a:srgbClr val="000000"/>
                          </a:solidFill>
                          <a:latin typeface="Avenir LT Std 45 Book"/>
                        </a:rPr>
                        <a:t>All siblings living with mother/ father/ guardian</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b"/>
                      <a:r>
                        <a:rPr lang="en-US" sz="1600" b="0" i="0" u="none" strike="noStrike" dirty="0">
                          <a:solidFill>
                            <a:srgbClr val="000000"/>
                          </a:solidFill>
                          <a:latin typeface="Avenir LT Std 45 Book"/>
                        </a:rPr>
                        <a:t>        2,927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ctr"/>
                      <a:r>
                        <a:rPr lang="en-US" sz="1600" b="0" i="0" u="none" strike="noStrike" dirty="0">
                          <a:solidFill>
                            <a:srgbClr val="000000"/>
                          </a:solidFill>
                          <a:latin typeface="Avenir LT Std 45 Book"/>
                        </a:rPr>
                        <a:t>36.5</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extLst>
                  <a:ext uri="{0D108BD9-81ED-4DB2-BD59-A6C34878D82A}">
                    <a16:rowId xmlns:a16="http://schemas.microsoft.com/office/drawing/2014/main" val="10007"/>
                  </a:ext>
                </a:extLst>
              </a:tr>
              <a:tr h="392902">
                <a:tc>
                  <a:txBody>
                    <a:bodyPr/>
                    <a:lstStyle/>
                    <a:p>
                      <a:pPr algn="l" fontAlgn="ctr"/>
                      <a:r>
                        <a:rPr lang="en-US" sz="1600" b="0" i="0" u="none" strike="noStrike" dirty="0">
                          <a:solidFill>
                            <a:srgbClr val="000000"/>
                          </a:solidFill>
                          <a:latin typeface="Avenir LT Std 45 Book"/>
                        </a:rPr>
                        <a:t>All siblings living in this institution and Mother/father/ guardian </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tc>
                  <a:txBody>
                    <a:bodyPr/>
                    <a:lstStyle/>
                    <a:p>
                      <a:pPr algn="r" fontAlgn="b"/>
                      <a:r>
                        <a:rPr lang="en-US" sz="1600" b="0" i="0" u="none" strike="noStrike" dirty="0">
                          <a:solidFill>
                            <a:srgbClr val="000000"/>
                          </a:solidFill>
                          <a:latin typeface="Avenir LT Std 45 Book"/>
                        </a:rPr>
                        <a:t>           870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tc>
                  <a:txBody>
                    <a:bodyPr/>
                    <a:lstStyle/>
                    <a:p>
                      <a:pPr algn="r" fontAlgn="ctr"/>
                      <a:r>
                        <a:rPr lang="en-US" sz="1600" b="0" i="0" u="none" strike="noStrike" dirty="0">
                          <a:solidFill>
                            <a:srgbClr val="000000"/>
                          </a:solidFill>
                          <a:latin typeface="Avenir LT Std 45 Book"/>
                        </a:rPr>
                        <a:t>10.9</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extLst>
                  <a:ext uri="{0D108BD9-81ED-4DB2-BD59-A6C34878D82A}">
                    <a16:rowId xmlns:a16="http://schemas.microsoft.com/office/drawing/2014/main" val="10006"/>
                  </a:ext>
                </a:extLst>
              </a:tr>
              <a:tr h="392902">
                <a:tc>
                  <a:txBody>
                    <a:bodyPr/>
                    <a:lstStyle/>
                    <a:p>
                      <a:pPr algn="l" fontAlgn="ctr"/>
                      <a:r>
                        <a:rPr lang="en-US" sz="1600" b="0" i="0" u="none" strike="noStrike" dirty="0">
                          <a:solidFill>
                            <a:srgbClr val="000000"/>
                          </a:solidFill>
                          <a:latin typeface="Avenir LT Std 45 Book"/>
                        </a:rPr>
                        <a:t>None of the siblings in institutions</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b"/>
                      <a:r>
                        <a:rPr lang="en-US" sz="1600" b="0" i="0" u="none" strike="noStrike" dirty="0">
                          <a:solidFill>
                            <a:srgbClr val="000000"/>
                          </a:solidFill>
                          <a:latin typeface="Avenir LT Std 45 Book"/>
                        </a:rPr>
                        <a:t>           202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ctr"/>
                      <a:r>
                        <a:rPr lang="en-US" sz="1600" b="0" i="0" u="none" strike="noStrike" dirty="0">
                          <a:solidFill>
                            <a:srgbClr val="000000"/>
                          </a:solidFill>
                          <a:latin typeface="Avenir LT Std 45 Book"/>
                        </a:rPr>
                        <a:t>2.5</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extLst>
                  <a:ext uri="{0D108BD9-81ED-4DB2-BD59-A6C34878D82A}">
                    <a16:rowId xmlns:a16="http://schemas.microsoft.com/office/drawing/2014/main" val="10008"/>
                  </a:ext>
                </a:extLst>
              </a:tr>
              <a:tr h="392902">
                <a:tc>
                  <a:txBody>
                    <a:bodyPr/>
                    <a:lstStyle/>
                    <a:p>
                      <a:pPr algn="l" fontAlgn="ctr"/>
                      <a:r>
                        <a:rPr lang="en-US" sz="1600" b="0" i="0" u="none" strike="noStrike" dirty="0">
                          <a:solidFill>
                            <a:srgbClr val="000000"/>
                          </a:solidFill>
                          <a:latin typeface="Avenir LT Std 45 Book"/>
                        </a:rPr>
                        <a:t>Whereabouts of all siblings are not known</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tc>
                  <a:txBody>
                    <a:bodyPr/>
                    <a:lstStyle/>
                    <a:p>
                      <a:pPr algn="r" fontAlgn="b"/>
                      <a:r>
                        <a:rPr lang="en-US" sz="1600" b="0" i="0" u="none" strike="noStrike" dirty="0">
                          <a:solidFill>
                            <a:srgbClr val="000000"/>
                          </a:solidFill>
                          <a:latin typeface="Avenir LT Std 45 Book"/>
                        </a:rPr>
                        <a:t>           689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tc>
                  <a:txBody>
                    <a:bodyPr/>
                    <a:lstStyle/>
                    <a:p>
                      <a:pPr algn="r" fontAlgn="ctr"/>
                      <a:r>
                        <a:rPr lang="en-US" sz="1600" b="0" i="0" u="none" strike="noStrike" dirty="0">
                          <a:solidFill>
                            <a:srgbClr val="000000"/>
                          </a:solidFill>
                          <a:latin typeface="Avenir LT Std 45 Book"/>
                        </a:rPr>
                        <a:t>8.6</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93C7"/>
                    </a:solidFill>
                  </a:tcPr>
                </a:tc>
                <a:extLst>
                  <a:ext uri="{0D108BD9-81ED-4DB2-BD59-A6C34878D82A}">
                    <a16:rowId xmlns:a16="http://schemas.microsoft.com/office/drawing/2014/main" val="10009"/>
                  </a:ext>
                </a:extLst>
              </a:tr>
              <a:tr h="340330">
                <a:tc>
                  <a:txBody>
                    <a:bodyPr/>
                    <a:lstStyle/>
                    <a:p>
                      <a:pPr algn="l" fontAlgn="ctr"/>
                      <a:r>
                        <a:rPr lang="en-US" sz="1600" b="0" i="0" u="none" strike="noStrike" dirty="0">
                          <a:solidFill>
                            <a:srgbClr val="000000"/>
                          </a:solidFill>
                          <a:latin typeface="Avenir LT Std 45 Book"/>
                        </a:rPr>
                        <a:t>Not specified</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b"/>
                      <a:r>
                        <a:rPr lang="en-US" sz="1600" b="0" i="0" u="none" strike="noStrike" dirty="0">
                          <a:solidFill>
                            <a:srgbClr val="000000"/>
                          </a:solidFill>
                          <a:latin typeface="Avenir LT Std 45 Book"/>
                        </a:rPr>
                        <a:t>               9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tc>
                  <a:txBody>
                    <a:bodyPr/>
                    <a:lstStyle/>
                    <a:p>
                      <a:pPr algn="r" fontAlgn="ctr"/>
                      <a:r>
                        <a:rPr lang="en-US" sz="1600" b="0" i="0" u="none" strike="noStrike" dirty="0">
                          <a:solidFill>
                            <a:srgbClr val="000000"/>
                          </a:solidFill>
                          <a:latin typeface="Avenir LT Std 45 Book"/>
                        </a:rPr>
                        <a:t>0.1</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CEE5"/>
                    </a:solidFill>
                  </a:tcPr>
                </a:tc>
                <a:extLst>
                  <a:ext uri="{0D108BD9-81ED-4DB2-BD59-A6C34878D82A}">
                    <a16:rowId xmlns:a16="http://schemas.microsoft.com/office/drawing/2014/main" val="10010"/>
                  </a:ext>
                </a:extLst>
              </a:tr>
              <a:tr h="392902">
                <a:tc>
                  <a:txBody>
                    <a:bodyPr/>
                    <a:lstStyle/>
                    <a:p>
                      <a:pPr algn="l" fontAlgn="ctr"/>
                      <a:r>
                        <a:rPr lang="en-US" sz="1600" b="0" i="0" u="none" strike="noStrike" dirty="0">
                          <a:solidFill>
                            <a:srgbClr val="000000"/>
                          </a:solidFill>
                          <a:latin typeface="Avenir LT Std 45 Book"/>
                        </a:rPr>
                        <a:t>Total</a:t>
                      </a:r>
                    </a:p>
                  </a:txBody>
                  <a:tcPr marL="16198" marR="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593C7"/>
                    </a:solidFill>
                  </a:tcPr>
                </a:tc>
                <a:tc>
                  <a:txBody>
                    <a:bodyPr/>
                    <a:lstStyle/>
                    <a:p>
                      <a:pPr algn="r" fontAlgn="ctr"/>
                      <a:r>
                        <a:rPr lang="en-US" sz="1600" b="0" i="0" u="none" strike="noStrike" dirty="0">
                          <a:solidFill>
                            <a:srgbClr val="000000"/>
                          </a:solidFill>
                          <a:latin typeface="Avenir LT Std 45 Book"/>
                        </a:rPr>
                        <a:t>        8,015 </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593C7"/>
                    </a:solidFill>
                  </a:tcPr>
                </a:tc>
                <a:tc>
                  <a:txBody>
                    <a:bodyPr/>
                    <a:lstStyle/>
                    <a:p>
                      <a:pPr algn="r" fontAlgn="ctr"/>
                      <a:r>
                        <a:rPr lang="en-US" sz="1600" b="0" i="0" u="none" strike="noStrike" dirty="0">
                          <a:solidFill>
                            <a:srgbClr val="000000"/>
                          </a:solidFill>
                          <a:latin typeface="Avenir LT Std 45 Book"/>
                        </a:rPr>
                        <a:t>100</a:t>
                      </a:r>
                    </a:p>
                  </a:txBody>
                  <a:tcPr marL="16198" marT="1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593C7"/>
                    </a:solidFill>
                  </a:tcPr>
                </a:tc>
                <a:extLst>
                  <a:ext uri="{0D108BD9-81ED-4DB2-BD59-A6C34878D82A}">
                    <a16:rowId xmlns:a16="http://schemas.microsoft.com/office/drawing/2014/main" val="10011"/>
                  </a:ext>
                </a:extLst>
              </a:tr>
            </a:tbl>
          </a:graphicData>
        </a:graphic>
      </p:graphicFrame>
      <p:pic>
        <p:nvPicPr>
          <p:cNvPr id="3" name="Picture 2" descr="H:\Logo\DCS_blue_256.png"/>
          <p:cNvPicPr>
            <a:picLocks noChangeAspect="1" noChangeArrowheads="1"/>
          </p:cNvPicPr>
          <p:nvPr/>
        </p:nvPicPr>
        <p:blipFill>
          <a:blip r:embed="rId2" cstate="print"/>
          <a:srcRect/>
          <a:stretch>
            <a:fillRect/>
          </a:stretch>
        </p:blipFill>
        <p:spPr bwMode="auto">
          <a:xfrm>
            <a:off x="10929031" y="344034"/>
            <a:ext cx="782637" cy="420687"/>
          </a:xfrm>
          <a:prstGeom prst="rect">
            <a:avLst/>
          </a:prstGeom>
          <a:noFill/>
        </p:spPr>
      </p:pic>
      <p:sp>
        <p:nvSpPr>
          <p:cNvPr id="4" name="Rectangle 3"/>
          <p:cNvSpPr/>
          <p:nvPr/>
        </p:nvSpPr>
        <p:spPr>
          <a:xfrm>
            <a:off x="682640" y="344034"/>
            <a:ext cx="7591206" cy="707886"/>
          </a:xfrm>
          <a:prstGeom prst="rect">
            <a:avLst/>
          </a:prstGeom>
        </p:spPr>
        <p:txBody>
          <a:bodyPr wrap="square">
            <a:spAutoFit/>
          </a:bodyPr>
          <a:lstStyle/>
          <a:p>
            <a:r>
              <a:rPr lang="en-US" sz="4000" dirty="0">
                <a:solidFill>
                  <a:srgbClr val="8F4180"/>
                </a:solidFill>
                <a:latin typeface="Avenir LT Std 45 Book"/>
              </a:rPr>
              <a:t>Living place of siblings</a:t>
            </a:r>
          </a:p>
        </p:txBody>
      </p:sp>
      <p:sp>
        <p:nvSpPr>
          <p:cNvPr id="5" name="Right Brace 4"/>
          <p:cNvSpPr/>
          <p:nvPr/>
        </p:nvSpPr>
        <p:spPr>
          <a:xfrm>
            <a:off x="6217921" y="2138289"/>
            <a:ext cx="161778" cy="157558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6872064" y="2518115"/>
            <a:ext cx="1167617" cy="8159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LT Std 45 Book" pitchFamily="34" charset="0"/>
              </a:rPr>
              <a:t>2,449 (30%)</a:t>
            </a:r>
          </a:p>
        </p:txBody>
      </p:sp>
      <p:sp>
        <p:nvSpPr>
          <p:cNvPr id="7" name="Oval 6"/>
          <p:cNvSpPr/>
          <p:nvPr/>
        </p:nvSpPr>
        <p:spPr>
          <a:xfrm>
            <a:off x="8707902" y="4121834"/>
            <a:ext cx="633046" cy="36576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735198" y="5297815"/>
            <a:ext cx="633046" cy="3657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6" presetClass="emph" presetSubtype="0" fill="hold" grpId="1" nodeType="afterEffect">
                                  <p:stCondLst>
                                    <p:cond delay="0"/>
                                  </p:stCondLst>
                                  <p:childTnLst>
                                    <p:animScale>
                                      <p:cBhvr>
                                        <p:cTn id="13" dur="2000" fill="hold"/>
                                        <p:tgtEl>
                                          <p:spTgt spid="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19918" y="853434"/>
            <a:ext cx="4439572" cy="5124480"/>
          </a:xfrm>
          <a:prstGeom prst="rect">
            <a:avLst/>
          </a:prstGeom>
          <a:solidFill>
            <a:srgbClr val="F4CEE5"/>
          </a:solidFill>
          <a:ln>
            <a:solidFill>
              <a:srgbClr val="D18096"/>
            </a:solidFill>
          </a:ln>
        </p:spPr>
        <p:txBody>
          <a:bodyPr wrap="square">
            <a:spAutoFit/>
          </a:bodyPr>
          <a:lstStyle/>
          <a:p>
            <a:pPr marL="346075" indent="-346075">
              <a:spcAft>
                <a:spcPts val="1800"/>
              </a:spcAft>
              <a:buClr>
                <a:srgbClr val="D18096"/>
              </a:buClr>
            </a:pPr>
            <a:r>
              <a:rPr lang="en-US" sz="2400" dirty="0">
                <a:solidFill>
                  <a:srgbClr val="8F4180"/>
                </a:solidFill>
              </a:rPr>
              <a:t>Efforts been made </a:t>
            </a:r>
            <a:endParaRPr lang="en-US" sz="2400" dirty="0">
              <a:solidFill>
                <a:srgbClr val="8F4180"/>
              </a:solidFill>
              <a:latin typeface="Avenir LT Std 45 Book"/>
            </a:endParaRPr>
          </a:p>
          <a:p>
            <a:pPr marL="346075" indent="-346075">
              <a:spcAft>
                <a:spcPts val="1800"/>
              </a:spcAft>
              <a:buClr>
                <a:srgbClr val="D18096"/>
              </a:buClr>
              <a:buFont typeface="Wingdings" pitchFamily="2" charset="2"/>
              <a:buChar char="Ø"/>
            </a:pPr>
            <a:r>
              <a:rPr lang="en-US" dirty="0">
                <a:solidFill>
                  <a:srgbClr val="8F4180"/>
                </a:solidFill>
                <a:latin typeface="Avenir LT Std 45 Book"/>
              </a:rPr>
              <a:t>Handover the child back to the mother/ father</a:t>
            </a:r>
          </a:p>
          <a:p>
            <a:pPr marL="346075" indent="-346075">
              <a:spcAft>
                <a:spcPts val="1800"/>
              </a:spcAft>
              <a:buClr>
                <a:srgbClr val="D18096"/>
              </a:buClr>
              <a:buFont typeface="Wingdings" pitchFamily="2" charset="2"/>
              <a:buChar char="Ø"/>
            </a:pPr>
            <a:r>
              <a:rPr lang="en-US" dirty="0">
                <a:solidFill>
                  <a:srgbClr val="8F4180"/>
                </a:solidFill>
                <a:latin typeface="Avenir LT Std 45 Book"/>
              </a:rPr>
              <a:t>Handover the child to a relative/ fit person</a:t>
            </a:r>
          </a:p>
          <a:p>
            <a:pPr marL="346075" indent="-346075">
              <a:spcAft>
                <a:spcPts val="1800"/>
              </a:spcAft>
              <a:buClr>
                <a:srgbClr val="D18096"/>
              </a:buClr>
              <a:buFont typeface="Wingdings" pitchFamily="2" charset="2"/>
              <a:buChar char="Ø"/>
            </a:pPr>
            <a:r>
              <a:rPr lang="en-US" dirty="0">
                <a:solidFill>
                  <a:srgbClr val="8F4180"/>
                </a:solidFill>
                <a:latin typeface="Avenir LT Std 45 Book"/>
              </a:rPr>
              <a:t>Place the child for local adoption</a:t>
            </a:r>
          </a:p>
          <a:p>
            <a:pPr marL="346075" indent="-346075">
              <a:spcAft>
                <a:spcPts val="1800"/>
              </a:spcAft>
              <a:buClr>
                <a:srgbClr val="D18096"/>
              </a:buClr>
              <a:buFont typeface="Wingdings" pitchFamily="2" charset="2"/>
              <a:buChar char="Ø"/>
            </a:pPr>
            <a:r>
              <a:rPr lang="en-US" dirty="0">
                <a:solidFill>
                  <a:srgbClr val="8F4180"/>
                </a:solidFill>
                <a:latin typeface="Avenir LT Std 45 Book"/>
              </a:rPr>
              <a:t>Place the child for foreign adoption</a:t>
            </a:r>
          </a:p>
          <a:p>
            <a:pPr marL="346075" indent="-346075">
              <a:spcAft>
                <a:spcPts val="1800"/>
              </a:spcAft>
              <a:buClr>
                <a:srgbClr val="D18096"/>
              </a:buClr>
              <a:buFont typeface="Wingdings" pitchFamily="2" charset="2"/>
              <a:buChar char="Ø"/>
            </a:pPr>
            <a:r>
              <a:rPr lang="en-US" dirty="0">
                <a:solidFill>
                  <a:srgbClr val="8F4180"/>
                </a:solidFill>
                <a:latin typeface="Avenir LT Std 45 Book"/>
              </a:rPr>
              <a:t>Direct the child to an in-service training</a:t>
            </a:r>
          </a:p>
          <a:p>
            <a:pPr marL="346075" indent="-346075">
              <a:spcAft>
                <a:spcPts val="1800"/>
              </a:spcAft>
              <a:buClr>
                <a:srgbClr val="D18096"/>
              </a:buClr>
              <a:buFont typeface="Wingdings" pitchFamily="2" charset="2"/>
              <a:buChar char="Ø"/>
            </a:pPr>
            <a:r>
              <a:rPr lang="en-US" dirty="0">
                <a:solidFill>
                  <a:srgbClr val="8F4180"/>
                </a:solidFill>
                <a:latin typeface="Avenir LT Std 45 Book"/>
              </a:rPr>
              <a:t>Direct the child to an employment/ self-employment</a:t>
            </a:r>
          </a:p>
          <a:p>
            <a:pPr marL="346075" indent="-346075">
              <a:spcAft>
                <a:spcPts val="1800"/>
              </a:spcAft>
              <a:buClr>
                <a:srgbClr val="D18096"/>
              </a:buClr>
              <a:buFont typeface="Wingdings" pitchFamily="2" charset="2"/>
              <a:buChar char="Ø"/>
            </a:pPr>
            <a:r>
              <a:rPr lang="en-US" dirty="0">
                <a:solidFill>
                  <a:srgbClr val="8F4180"/>
                </a:solidFill>
                <a:latin typeface="Avenir LT Std 45 Book"/>
              </a:rPr>
              <a:t>Enter the child into marriage</a:t>
            </a:r>
          </a:p>
        </p:txBody>
      </p:sp>
      <p:graphicFrame>
        <p:nvGraphicFramePr>
          <p:cNvPr id="4" name="Diagram 3"/>
          <p:cNvGraphicFramePr/>
          <p:nvPr/>
        </p:nvGraphicFramePr>
        <p:xfrm>
          <a:off x="623455" y="456429"/>
          <a:ext cx="6040581" cy="6110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Elbow Connector 8"/>
          <p:cNvCxnSpPr/>
          <p:nvPr/>
        </p:nvCxnSpPr>
        <p:spPr>
          <a:xfrm>
            <a:off x="6664036" y="1510145"/>
            <a:ext cx="734291" cy="581891"/>
          </a:xfrm>
          <a:prstGeom prst="bentConnector3">
            <a:avLst>
              <a:gd name="adj1" fmla="val 50000"/>
            </a:avLst>
          </a:prstGeom>
          <a:ln w="28575">
            <a:solidFill>
              <a:srgbClr val="D18096"/>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83570" y="473568"/>
            <a:ext cx="3592997" cy="1685100"/>
            <a:chOff x="2623648" y="5021147"/>
            <a:chExt cx="3592997" cy="1164231"/>
          </a:xfrm>
        </p:grpSpPr>
        <p:sp>
          <p:nvSpPr>
            <p:cNvPr id="11" name="Rounded Rectangle 10"/>
            <p:cNvSpPr/>
            <p:nvPr/>
          </p:nvSpPr>
          <p:spPr>
            <a:xfrm>
              <a:off x="2623648" y="5021147"/>
              <a:ext cx="3416932" cy="1089478"/>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2863533" y="5159720"/>
              <a:ext cx="3353112" cy="1025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3200" kern="1200" dirty="0">
                  <a:solidFill>
                    <a:srgbClr val="8F4180"/>
                  </a:solidFill>
                </a:rPr>
                <a:t>Whether efforts been made at any time to reintegrate the child into the society</a:t>
              </a:r>
            </a:p>
          </p:txBody>
        </p:sp>
      </p:grpSp>
      <p:pic>
        <p:nvPicPr>
          <p:cNvPr id="14" name="Picture 2" descr="H:\Logo\DCS_blue_256.png"/>
          <p:cNvPicPr>
            <a:picLocks noChangeAspect="1" noChangeArrowheads="1"/>
          </p:cNvPicPr>
          <p:nvPr/>
        </p:nvPicPr>
        <p:blipFill>
          <a:blip r:embed="rId7" cstate="print"/>
          <a:srcRect/>
          <a:stretch>
            <a:fillRect/>
          </a:stretch>
        </p:blipFill>
        <p:spPr bwMode="auto">
          <a:xfrm>
            <a:off x="11053722" y="191634"/>
            <a:ext cx="782637" cy="420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92209" y="787565"/>
            <a:ext cx="4439572" cy="5904180"/>
          </a:xfrm>
          <a:prstGeom prst="rect">
            <a:avLst/>
          </a:prstGeom>
          <a:solidFill>
            <a:srgbClr val="F4CEE5"/>
          </a:solidFill>
          <a:ln>
            <a:solidFill>
              <a:srgbClr val="D18096"/>
            </a:solidFill>
          </a:ln>
        </p:spPr>
        <p:txBody>
          <a:bodyPr wrap="square">
            <a:spAutoFit/>
          </a:bodyPr>
          <a:lstStyle/>
          <a:p>
            <a:pPr marL="346075" indent="-346075">
              <a:spcAft>
                <a:spcPts val="600"/>
              </a:spcAft>
              <a:buClr>
                <a:srgbClr val="8F4180"/>
              </a:buClr>
            </a:pPr>
            <a:r>
              <a:rPr lang="en-US" dirty="0">
                <a:solidFill>
                  <a:srgbClr val="8F4180"/>
                </a:solidFill>
                <a:latin typeface="Avenir LT Std 45 Book"/>
              </a:rPr>
              <a:t>Reason for not attempting </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The time period approved/ ordered for institutionalization has not ended (17%)</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A sufficient time period has not passed since the institutionalization to initiate the reintegration process.(14%)</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searching for information about the mother and father (4%)</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Consent of the mother/ father/ guardian has not been given (21%)</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Health issues of the child (1%)</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Health issues of the mother/ father/ guardian (2%)</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Legal barriers (10%)</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Administrative reasons (4%)</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This institution being the safest place for the child (40%)</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Child still in education (4%)</a:t>
            </a:r>
          </a:p>
          <a:p>
            <a:pPr marL="346075" indent="-346075">
              <a:spcAft>
                <a:spcPts val="800"/>
              </a:spcAft>
              <a:buClr>
                <a:srgbClr val="8F4180"/>
              </a:buClr>
              <a:buFont typeface="Wingdings" pitchFamily="2" charset="2"/>
              <a:buChar char="Ø"/>
            </a:pPr>
            <a:r>
              <a:rPr lang="en-US" sz="1600" dirty="0">
                <a:solidFill>
                  <a:srgbClr val="8F4180"/>
                </a:solidFill>
                <a:latin typeface="Avenir LT Std 45 Book"/>
              </a:rPr>
              <a:t>No one to take on the child (1%)</a:t>
            </a:r>
          </a:p>
        </p:txBody>
      </p:sp>
      <p:graphicFrame>
        <p:nvGraphicFramePr>
          <p:cNvPr id="4" name="Diagram 3"/>
          <p:cNvGraphicFramePr/>
          <p:nvPr/>
        </p:nvGraphicFramePr>
        <p:xfrm>
          <a:off x="623455" y="456429"/>
          <a:ext cx="6040581" cy="6110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Elbow Connector 8"/>
          <p:cNvCxnSpPr/>
          <p:nvPr/>
        </p:nvCxnSpPr>
        <p:spPr>
          <a:xfrm>
            <a:off x="6664036" y="2646218"/>
            <a:ext cx="775855" cy="568037"/>
          </a:xfrm>
          <a:prstGeom prst="bentConnector3">
            <a:avLst>
              <a:gd name="adj1" fmla="val 50000"/>
            </a:avLst>
          </a:prstGeom>
          <a:ln w="28575">
            <a:solidFill>
              <a:srgbClr val="D18096"/>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9"/>
          <p:cNvGrpSpPr/>
          <p:nvPr/>
        </p:nvGrpSpPr>
        <p:grpSpPr>
          <a:xfrm>
            <a:off x="369715" y="432006"/>
            <a:ext cx="3606852" cy="1670043"/>
            <a:chOff x="2623648" y="5021147"/>
            <a:chExt cx="3606852" cy="1153828"/>
          </a:xfrm>
        </p:grpSpPr>
        <p:sp>
          <p:nvSpPr>
            <p:cNvPr id="11" name="Rounded Rectangle 10"/>
            <p:cNvSpPr/>
            <p:nvPr/>
          </p:nvSpPr>
          <p:spPr>
            <a:xfrm>
              <a:off x="2623648" y="5021147"/>
              <a:ext cx="3416932" cy="1089478"/>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2877388" y="5149317"/>
              <a:ext cx="3353112" cy="1025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3200" kern="1200" dirty="0">
                  <a:solidFill>
                    <a:srgbClr val="8F4180"/>
                  </a:solidFill>
                </a:rPr>
                <a:t>Whether efforts been made at any time to reintegrate the child into the society</a:t>
              </a:r>
            </a:p>
          </p:txBody>
        </p:sp>
      </p:grpSp>
      <p:pic>
        <p:nvPicPr>
          <p:cNvPr id="10" name="Picture 2" descr="H:\Logo\DCS_blue_256.png"/>
          <p:cNvPicPr>
            <a:picLocks noChangeAspect="1" noChangeArrowheads="1"/>
          </p:cNvPicPr>
          <p:nvPr/>
        </p:nvPicPr>
        <p:blipFill>
          <a:blip r:embed="rId7" cstate="print"/>
          <a:srcRect/>
          <a:stretch>
            <a:fillRect/>
          </a:stretch>
        </p:blipFill>
        <p:spPr bwMode="auto">
          <a:xfrm>
            <a:off x="11053722" y="177780"/>
            <a:ext cx="782637" cy="420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9" end="9"/>
                                            </p:txEl>
                                          </p:spTgt>
                                        </p:tgtEl>
                                        <p:attrNameLst>
                                          <p:attrName>r</p:attrName>
                                        </p:attrNameLst>
                                      </p:cBhvr>
                                    </p:animRot>
                                    <p:animRot by="-240000">
                                      <p:cBhvr>
                                        <p:cTn id="7" dur="200" fill="hold">
                                          <p:stCondLst>
                                            <p:cond delay="200"/>
                                          </p:stCondLst>
                                        </p:cTn>
                                        <p:tgtEl>
                                          <p:spTgt spid="3">
                                            <p:txEl>
                                              <p:pRg st="9" end="9"/>
                                            </p:txEl>
                                          </p:spTgt>
                                        </p:tgtEl>
                                        <p:attrNameLst>
                                          <p:attrName>r</p:attrName>
                                        </p:attrNameLst>
                                      </p:cBhvr>
                                    </p:animRot>
                                    <p:animRot by="240000">
                                      <p:cBhvr>
                                        <p:cTn id="8" dur="200" fill="hold">
                                          <p:stCondLst>
                                            <p:cond delay="400"/>
                                          </p:stCondLst>
                                        </p:cTn>
                                        <p:tgtEl>
                                          <p:spTgt spid="3">
                                            <p:txEl>
                                              <p:pRg st="9" end="9"/>
                                            </p:txEl>
                                          </p:spTgt>
                                        </p:tgtEl>
                                        <p:attrNameLst>
                                          <p:attrName>r</p:attrName>
                                        </p:attrNameLst>
                                      </p:cBhvr>
                                    </p:animRot>
                                    <p:animRot by="-240000">
                                      <p:cBhvr>
                                        <p:cTn id="9" dur="200" fill="hold">
                                          <p:stCondLst>
                                            <p:cond delay="600"/>
                                          </p:stCondLst>
                                        </p:cTn>
                                        <p:tgtEl>
                                          <p:spTgt spid="3">
                                            <p:txEl>
                                              <p:pRg st="9" end="9"/>
                                            </p:txEl>
                                          </p:spTgt>
                                        </p:tgtEl>
                                        <p:attrNameLst>
                                          <p:attrName>r</p:attrName>
                                        </p:attrNameLst>
                                      </p:cBhvr>
                                    </p:animRot>
                                    <p:animRot by="120000">
                                      <p:cBhvr>
                                        <p:cTn id="10" dur="200" fill="hold">
                                          <p:stCondLst>
                                            <p:cond delay="800"/>
                                          </p:stCondLst>
                                        </p:cTn>
                                        <p:tgtEl>
                                          <p:spTgt spid="3">
                                            <p:txEl>
                                              <p:pRg st="9" end="9"/>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4" end="4"/>
                                            </p:txEl>
                                          </p:spTgt>
                                        </p:tgtEl>
                                        <p:attrNameLst>
                                          <p:attrName>r</p:attrName>
                                        </p:attrNameLst>
                                      </p:cBhvr>
                                    </p:animRot>
                                    <p:animRot by="-240000">
                                      <p:cBhvr>
                                        <p:cTn id="15" dur="200" fill="hold">
                                          <p:stCondLst>
                                            <p:cond delay="200"/>
                                          </p:stCondLst>
                                        </p:cTn>
                                        <p:tgtEl>
                                          <p:spTgt spid="3">
                                            <p:txEl>
                                              <p:pRg st="4" end="4"/>
                                            </p:txEl>
                                          </p:spTgt>
                                        </p:tgtEl>
                                        <p:attrNameLst>
                                          <p:attrName>r</p:attrName>
                                        </p:attrNameLst>
                                      </p:cBhvr>
                                    </p:animRot>
                                    <p:animRot by="240000">
                                      <p:cBhvr>
                                        <p:cTn id="16" dur="200" fill="hold">
                                          <p:stCondLst>
                                            <p:cond delay="400"/>
                                          </p:stCondLst>
                                        </p:cTn>
                                        <p:tgtEl>
                                          <p:spTgt spid="3">
                                            <p:txEl>
                                              <p:pRg st="4" end="4"/>
                                            </p:txEl>
                                          </p:spTgt>
                                        </p:tgtEl>
                                        <p:attrNameLst>
                                          <p:attrName>r</p:attrName>
                                        </p:attrNameLst>
                                      </p:cBhvr>
                                    </p:animRot>
                                    <p:animRot by="-240000">
                                      <p:cBhvr>
                                        <p:cTn id="17" dur="200" fill="hold">
                                          <p:stCondLst>
                                            <p:cond delay="600"/>
                                          </p:stCondLst>
                                        </p:cTn>
                                        <p:tgtEl>
                                          <p:spTgt spid="3">
                                            <p:txEl>
                                              <p:pRg st="4" end="4"/>
                                            </p:txEl>
                                          </p:spTgt>
                                        </p:tgtEl>
                                        <p:attrNameLst>
                                          <p:attrName>r</p:attrName>
                                        </p:attrNameLst>
                                      </p:cBhvr>
                                    </p:animRot>
                                    <p:animRot by="120000">
                                      <p:cBhvr>
                                        <p:cTn id="18" dur="200" fill="hold">
                                          <p:stCondLst>
                                            <p:cond delay="800"/>
                                          </p:stCondLst>
                                        </p:cTn>
                                        <p:tgtEl>
                                          <p:spTgt spid="3">
                                            <p:txEl>
                                              <p:pRg st="4" end="4"/>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3">
                                            <p:txEl>
                                              <p:pRg st="1" end="1"/>
                                            </p:txEl>
                                          </p:spTgt>
                                        </p:tgtEl>
                                        <p:attrNameLst>
                                          <p:attrName>r</p:attrName>
                                        </p:attrNameLst>
                                      </p:cBhvr>
                                    </p:animRot>
                                    <p:animRot by="-240000">
                                      <p:cBhvr>
                                        <p:cTn id="23" dur="200" fill="hold">
                                          <p:stCondLst>
                                            <p:cond delay="200"/>
                                          </p:stCondLst>
                                        </p:cTn>
                                        <p:tgtEl>
                                          <p:spTgt spid="3">
                                            <p:txEl>
                                              <p:pRg st="1" end="1"/>
                                            </p:txEl>
                                          </p:spTgt>
                                        </p:tgtEl>
                                        <p:attrNameLst>
                                          <p:attrName>r</p:attrName>
                                        </p:attrNameLst>
                                      </p:cBhvr>
                                    </p:animRot>
                                    <p:animRot by="240000">
                                      <p:cBhvr>
                                        <p:cTn id="24" dur="200" fill="hold">
                                          <p:stCondLst>
                                            <p:cond delay="400"/>
                                          </p:stCondLst>
                                        </p:cTn>
                                        <p:tgtEl>
                                          <p:spTgt spid="3">
                                            <p:txEl>
                                              <p:pRg st="1" end="1"/>
                                            </p:txEl>
                                          </p:spTgt>
                                        </p:tgtEl>
                                        <p:attrNameLst>
                                          <p:attrName>r</p:attrName>
                                        </p:attrNameLst>
                                      </p:cBhvr>
                                    </p:animRot>
                                    <p:animRot by="-240000">
                                      <p:cBhvr>
                                        <p:cTn id="25" dur="200" fill="hold">
                                          <p:stCondLst>
                                            <p:cond delay="600"/>
                                          </p:stCondLst>
                                        </p:cTn>
                                        <p:tgtEl>
                                          <p:spTgt spid="3">
                                            <p:txEl>
                                              <p:pRg st="1" end="1"/>
                                            </p:txEl>
                                          </p:spTgt>
                                        </p:tgtEl>
                                        <p:attrNameLst>
                                          <p:attrName>r</p:attrName>
                                        </p:attrNameLst>
                                      </p:cBhvr>
                                    </p:animRot>
                                    <p:animRot by="120000">
                                      <p:cBhvr>
                                        <p:cTn id="26" dur="200" fill="hold">
                                          <p:stCondLst>
                                            <p:cond delay="800"/>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
                                            <p:txEl>
                                              <p:pRg st="2" end="2"/>
                                            </p:txEl>
                                          </p:spTgt>
                                        </p:tgtEl>
                                        <p:attrNameLst>
                                          <p:attrName>r</p:attrName>
                                        </p:attrNameLst>
                                      </p:cBhvr>
                                    </p:animRot>
                                    <p:animRot by="-240000">
                                      <p:cBhvr>
                                        <p:cTn id="31" dur="200" fill="hold">
                                          <p:stCondLst>
                                            <p:cond delay="200"/>
                                          </p:stCondLst>
                                        </p:cTn>
                                        <p:tgtEl>
                                          <p:spTgt spid="3">
                                            <p:txEl>
                                              <p:pRg st="2" end="2"/>
                                            </p:txEl>
                                          </p:spTgt>
                                        </p:tgtEl>
                                        <p:attrNameLst>
                                          <p:attrName>r</p:attrName>
                                        </p:attrNameLst>
                                      </p:cBhvr>
                                    </p:animRot>
                                    <p:animRot by="240000">
                                      <p:cBhvr>
                                        <p:cTn id="32" dur="200" fill="hold">
                                          <p:stCondLst>
                                            <p:cond delay="400"/>
                                          </p:stCondLst>
                                        </p:cTn>
                                        <p:tgtEl>
                                          <p:spTgt spid="3">
                                            <p:txEl>
                                              <p:pRg st="2" end="2"/>
                                            </p:txEl>
                                          </p:spTgt>
                                        </p:tgtEl>
                                        <p:attrNameLst>
                                          <p:attrName>r</p:attrName>
                                        </p:attrNameLst>
                                      </p:cBhvr>
                                    </p:animRot>
                                    <p:animRot by="-240000">
                                      <p:cBhvr>
                                        <p:cTn id="33" dur="200" fill="hold">
                                          <p:stCondLst>
                                            <p:cond delay="600"/>
                                          </p:stCondLst>
                                        </p:cTn>
                                        <p:tgtEl>
                                          <p:spTgt spid="3">
                                            <p:txEl>
                                              <p:pRg st="2" end="2"/>
                                            </p:txEl>
                                          </p:spTgt>
                                        </p:tgtEl>
                                        <p:attrNameLst>
                                          <p:attrName>r</p:attrName>
                                        </p:attrNameLst>
                                      </p:cBhvr>
                                    </p:animRot>
                                    <p:animRot by="120000">
                                      <p:cBhvr>
                                        <p:cTn id="34" dur="200" fill="hold">
                                          <p:stCondLst>
                                            <p:cond delay="800"/>
                                          </p:stCondLst>
                                        </p:cTn>
                                        <p:tgtEl>
                                          <p:spTgt spid="3">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3">
                                            <p:txEl>
                                              <p:pRg st="7" end="7"/>
                                            </p:txEl>
                                          </p:spTgt>
                                        </p:tgtEl>
                                        <p:attrNameLst>
                                          <p:attrName>r</p:attrName>
                                        </p:attrNameLst>
                                      </p:cBhvr>
                                    </p:animRot>
                                    <p:animRot by="-240000">
                                      <p:cBhvr>
                                        <p:cTn id="39" dur="200" fill="hold">
                                          <p:stCondLst>
                                            <p:cond delay="200"/>
                                          </p:stCondLst>
                                        </p:cTn>
                                        <p:tgtEl>
                                          <p:spTgt spid="3">
                                            <p:txEl>
                                              <p:pRg st="7" end="7"/>
                                            </p:txEl>
                                          </p:spTgt>
                                        </p:tgtEl>
                                        <p:attrNameLst>
                                          <p:attrName>r</p:attrName>
                                        </p:attrNameLst>
                                      </p:cBhvr>
                                    </p:animRot>
                                    <p:animRot by="240000">
                                      <p:cBhvr>
                                        <p:cTn id="40" dur="200" fill="hold">
                                          <p:stCondLst>
                                            <p:cond delay="400"/>
                                          </p:stCondLst>
                                        </p:cTn>
                                        <p:tgtEl>
                                          <p:spTgt spid="3">
                                            <p:txEl>
                                              <p:pRg st="7" end="7"/>
                                            </p:txEl>
                                          </p:spTgt>
                                        </p:tgtEl>
                                        <p:attrNameLst>
                                          <p:attrName>r</p:attrName>
                                        </p:attrNameLst>
                                      </p:cBhvr>
                                    </p:animRot>
                                    <p:animRot by="-240000">
                                      <p:cBhvr>
                                        <p:cTn id="41" dur="200" fill="hold">
                                          <p:stCondLst>
                                            <p:cond delay="600"/>
                                          </p:stCondLst>
                                        </p:cTn>
                                        <p:tgtEl>
                                          <p:spTgt spid="3">
                                            <p:txEl>
                                              <p:pRg st="7" end="7"/>
                                            </p:txEl>
                                          </p:spTgt>
                                        </p:tgtEl>
                                        <p:attrNameLst>
                                          <p:attrName>r</p:attrName>
                                        </p:attrNameLst>
                                      </p:cBhvr>
                                    </p:animRot>
                                    <p:animRot by="120000">
                                      <p:cBhvr>
                                        <p:cTn id="42" dur="200" fill="hold">
                                          <p:stCondLst>
                                            <p:cond delay="80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323" y="2589760"/>
            <a:ext cx="4722421" cy="1384995"/>
          </a:xfrm>
          <a:prstGeom prst="rect">
            <a:avLst/>
          </a:prstGeom>
        </p:spPr>
        <p:txBody>
          <a:bodyPr wrap="square">
            <a:spAutoFit/>
          </a:bodyPr>
          <a:lstStyle/>
          <a:p>
            <a:r>
              <a:rPr lang="en-US" sz="2800" dirty="0">
                <a:solidFill>
                  <a:srgbClr val="8F4180"/>
                </a:solidFill>
                <a:latin typeface="Avenir LT Std 45 Book"/>
              </a:rPr>
              <a:t>Children who are currently placed for foreign/ local adoption is </a:t>
            </a:r>
            <a:r>
              <a:rPr lang="en-US" sz="2800" b="1" dirty="0">
                <a:solidFill>
                  <a:srgbClr val="8F4180"/>
                </a:solidFill>
                <a:latin typeface="Avenir LT Std 45 Book"/>
              </a:rPr>
              <a:t>174</a:t>
            </a:r>
          </a:p>
        </p:txBody>
      </p:sp>
      <p:sp>
        <p:nvSpPr>
          <p:cNvPr id="10" name="Rectangle 9"/>
          <p:cNvSpPr/>
          <p:nvPr/>
        </p:nvSpPr>
        <p:spPr>
          <a:xfrm>
            <a:off x="405323" y="344034"/>
            <a:ext cx="5345877" cy="1323439"/>
          </a:xfrm>
          <a:prstGeom prst="rect">
            <a:avLst/>
          </a:prstGeom>
        </p:spPr>
        <p:txBody>
          <a:bodyPr wrap="square">
            <a:spAutoFit/>
          </a:bodyPr>
          <a:lstStyle/>
          <a:p>
            <a:r>
              <a:rPr lang="en-US" sz="4000" dirty="0">
                <a:solidFill>
                  <a:srgbClr val="8F4180"/>
                </a:solidFill>
                <a:latin typeface="Avenir LT Std 45 Book"/>
              </a:rPr>
              <a:t>Foreign/ local adoption (</a:t>
            </a:r>
            <a:r>
              <a:rPr lang="si-LK" sz="4000" dirty="0">
                <a:solidFill>
                  <a:srgbClr val="8F4180"/>
                </a:solidFill>
                <a:latin typeface="Avenir LT Std 45 Book"/>
              </a:rPr>
              <a:t>කුලවැද්දීම)</a:t>
            </a:r>
            <a:endParaRPr lang="en-US" sz="4000" dirty="0">
              <a:solidFill>
                <a:srgbClr val="8F4180"/>
              </a:solidFill>
              <a:latin typeface="Avenir LT Std 45 Book"/>
            </a:endParaRPr>
          </a:p>
        </p:txBody>
      </p:sp>
      <p:graphicFrame>
        <p:nvGraphicFramePr>
          <p:cNvPr id="11" name="Chart 10"/>
          <p:cNvGraphicFramePr/>
          <p:nvPr>
            <p:extLst>
              <p:ext uri="{D42A27DB-BD31-4B8C-83A1-F6EECF244321}">
                <p14:modId xmlns:p14="http://schemas.microsoft.com/office/powerpoint/2010/main" val="179091703"/>
              </p:ext>
            </p:extLst>
          </p:nvPr>
        </p:nvGraphicFramePr>
        <p:xfrm>
          <a:off x="5190201" y="1547172"/>
          <a:ext cx="6913914" cy="4868376"/>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5573659" y="1147062"/>
            <a:ext cx="2741221" cy="400110"/>
          </a:xfrm>
          <a:prstGeom prst="rect">
            <a:avLst/>
          </a:prstGeom>
        </p:spPr>
        <p:txBody>
          <a:bodyPr wrap="square">
            <a:spAutoFit/>
          </a:bodyPr>
          <a:lstStyle/>
          <a:p>
            <a:r>
              <a:rPr lang="en-US" sz="2000" dirty="0">
                <a:solidFill>
                  <a:srgbClr val="8F4180"/>
                </a:solidFill>
                <a:latin typeface="Avenir LT Std 45 Book"/>
              </a:rPr>
              <a:t>By sex and age group</a:t>
            </a:r>
            <a:endParaRPr lang="en-US" sz="2000" b="1" dirty="0">
              <a:solidFill>
                <a:srgbClr val="8F4180"/>
              </a:solidFill>
              <a:latin typeface="Avenir LT Std 45 Book"/>
            </a:endParaRPr>
          </a:p>
        </p:txBody>
      </p:sp>
      <p:pic>
        <p:nvPicPr>
          <p:cNvPr id="14" name="Picture 2" descr="H:\Logo\DCS_blue_256.png"/>
          <p:cNvPicPr>
            <a:picLocks noChangeAspect="1" noChangeArrowheads="1"/>
          </p:cNvPicPr>
          <p:nvPr/>
        </p:nvPicPr>
        <p:blipFill>
          <a:blip r:embed="rId3" cstate="print"/>
          <a:srcRect/>
          <a:stretch>
            <a:fillRect/>
          </a:stretch>
        </p:blipFill>
        <p:spPr bwMode="auto">
          <a:xfrm>
            <a:off x="10929031" y="344034"/>
            <a:ext cx="782637" cy="420687"/>
          </a:xfrm>
          <a:prstGeom prst="rect">
            <a:avLst/>
          </a:prstGeom>
          <a:noFill/>
        </p:spPr>
      </p:pic>
      <p:sp>
        <p:nvSpPr>
          <p:cNvPr id="2" name="Oval 1"/>
          <p:cNvSpPr/>
          <p:nvPr/>
        </p:nvSpPr>
        <p:spPr>
          <a:xfrm>
            <a:off x="2107359" y="3486092"/>
            <a:ext cx="731196" cy="422010"/>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1" y="445854"/>
            <a:ext cx="4270328" cy="1200329"/>
          </a:xfrm>
          <a:prstGeom prst="rect">
            <a:avLst/>
          </a:prstGeom>
        </p:spPr>
        <p:txBody>
          <a:bodyPr wrap="square">
            <a:spAutoFit/>
          </a:bodyPr>
          <a:lstStyle/>
          <a:p>
            <a:r>
              <a:rPr lang="en-US" dirty="0">
                <a:solidFill>
                  <a:srgbClr val="8F4180"/>
                </a:solidFill>
                <a:latin typeface="Avenir LT Std 45 Book"/>
              </a:rPr>
              <a:t>Children who have been placed for foreign/ local adoption by actions taken/ being taken in relation to the</a:t>
            </a:r>
          </a:p>
          <a:p>
            <a:r>
              <a:rPr lang="en-US" dirty="0">
                <a:solidFill>
                  <a:srgbClr val="8F4180"/>
                </a:solidFill>
                <a:latin typeface="Avenir LT Std 45 Book"/>
              </a:rPr>
              <a:t>adoption</a:t>
            </a:r>
          </a:p>
        </p:txBody>
      </p:sp>
      <p:sp>
        <p:nvSpPr>
          <p:cNvPr id="4" name="Rectangle 3"/>
          <p:cNvSpPr/>
          <p:nvPr/>
        </p:nvSpPr>
        <p:spPr>
          <a:xfrm>
            <a:off x="6702712" y="517401"/>
            <a:ext cx="3871881" cy="923330"/>
          </a:xfrm>
          <a:prstGeom prst="rect">
            <a:avLst/>
          </a:prstGeom>
        </p:spPr>
        <p:txBody>
          <a:bodyPr wrap="square">
            <a:spAutoFit/>
          </a:bodyPr>
          <a:lstStyle/>
          <a:p>
            <a:r>
              <a:rPr lang="en-US" dirty="0">
                <a:solidFill>
                  <a:srgbClr val="8F4180"/>
                </a:solidFill>
                <a:latin typeface="Avenir LT Std 45 Book"/>
              </a:rPr>
              <a:t>Children who haven't been placed for foreign/ local adoption by reason</a:t>
            </a:r>
          </a:p>
        </p:txBody>
      </p:sp>
      <p:pic>
        <p:nvPicPr>
          <p:cNvPr id="6" name="Picture 2" descr="H:\Logo\DCS_blue_256.png"/>
          <p:cNvPicPr>
            <a:picLocks noChangeAspect="1" noChangeArrowheads="1"/>
          </p:cNvPicPr>
          <p:nvPr/>
        </p:nvPicPr>
        <p:blipFill>
          <a:blip r:embed="rId2" cstate="print"/>
          <a:srcRect/>
          <a:stretch>
            <a:fillRect/>
          </a:stretch>
        </p:blipFill>
        <p:spPr bwMode="auto">
          <a:xfrm>
            <a:off x="10929031" y="344034"/>
            <a:ext cx="782637" cy="420687"/>
          </a:xfrm>
          <a:prstGeom prst="rect">
            <a:avLst/>
          </a:prstGeom>
          <a:noFill/>
        </p:spPr>
      </p:pic>
      <p:sp>
        <p:nvSpPr>
          <p:cNvPr id="7" name="Down Arrow 6"/>
          <p:cNvSpPr/>
          <p:nvPr/>
        </p:nvSpPr>
        <p:spPr>
          <a:xfrm>
            <a:off x="2566219" y="1996706"/>
            <a:ext cx="294968" cy="307033"/>
          </a:xfrm>
          <a:prstGeom prst="downArrow">
            <a:avLst/>
          </a:prstGeom>
          <a:solidFill>
            <a:srgbClr val="D593C7"/>
          </a:solidFill>
          <a:ln>
            <a:solidFill>
              <a:srgbClr val="7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8091072" y="1772502"/>
            <a:ext cx="294968" cy="307033"/>
          </a:xfrm>
          <a:prstGeom prst="downArrow">
            <a:avLst/>
          </a:prstGeom>
          <a:solidFill>
            <a:srgbClr val="D593C7"/>
          </a:solidFill>
          <a:ln>
            <a:solidFill>
              <a:srgbClr val="7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062157887"/>
              </p:ext>
            </p:extLst>
          </p:nvPr>
        </p:nvGraphicFramePr>
        <p:xfrm>
          <a:off x="6599111" y="2091816"/>
          <a:ext cx="5211031" cy="4439402"/>
        </p:xfrm>
        <a:graphic>
          <a:graphicData uri="http://schemas.openxmlformats.org/drawingml/2006/table">
            <a:tbl>
              <a:tblPr>
                <a:tableStyleId>{5C22544A-7EE6-4342-B048-85BDC9FD1C3A}</a:tableStyleId>
              </a:tblPr>
              <a:tblGrid>
                <a:gridCol w="4386453">
                  <a:extLst>
                    <a:ext uri="{9D8B030D-6E8A-4147-A177-3AD203B41FA5}">
                      <a16:colId xmlns:a16="http://schemas.microsoft.com/office/drawing/2014/main" val="104985113"/>
                    </a:ext>
                  </a:extLst>
                </a:gridCol>
                <a:gridCol w="824578">
                  <a:extLst>
                    <a:ext uri="{9D8B030D-6E8A-4147-A177-3AD203B41FA5}">
                      <a16:colId xmlns:a16="http://schemas.microsoft.com/office/drawing/2014/main" val="1565027753"/>
                    </a:ext>
                  </a:extLst>
                </a:gridCol>
              </a:tblGrid>
              <a:tr h="371393">
                <a:tc>
                  <a:txBody>
                    <a:bodyPr/>
                    <a:lstStyle/>
                    <a:p>
                      <a:pPr algn="l" fontAlgn="ctr"/>
                      <a:r>
                        <a:rPr lang="en-US" sz="1600" u="none" strike="noStrike" dirty="0">
                          <a:effectLst/>
                          <a:latin typeface="Avenir LT Std 45 Book" panose="020B0502020203020204" pitchFamily="34" charset="0"/>
                        </a:rPr>
                        <a:t>Reason</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18096"/>
                    </a:solidFill>
                  </a:tcPr>
                </a:tc>
                <a:tc>
                  <a:txBody>
                    <a:bodyPr/>
                    <a:lstStyle/>
                    <a:p>
                      <a:pPr algn="ctr" fontAlgn="ctr"/>
                      <a:r>
                        <a:rPr lang="en-US" sz="1600" u="none" strike="noStrike" dirty="0">
                          <a:effectLst/>
                          <a:latin typeface="Avenir LT Std 45 Book" panose="020B0502020203020204" pitchFamily="34" charset="0"/>
                        </a:rPr>
                        <a:t>Number</a:t>
                      </a:r>
                      <a:endParaRPr lang="en-US" sz="1600" b="0" i="0" u="none" strike="noStrike" dirty="0">
                        <a:solidFill>
                          <a:srgbClr val="000000"/>
                        </a:solidFill>
                        <a:effectLst/>
                        <a:latin typeface="Avenir LT Std 45 Book" panose="020B0502020203020204" pitchFamily="34" charset="0"/>
                      </a:endParaRPr>
                    </a:p>
                  </a:txBody>
                  <a:tcPr marL="9525" marR="9525" marT="9525" marB="0" anchor="ctr">
                    <a:solidFill>
                      <a:srgbClr val="D18096"/>
                    </a:solidFill>
                  </a:tcPr>
                </a:tc>
                <a:extLst>
                  <a:ext uri="{0D108BD9-81ED-4DB2-BD59-A6C34878D82A}">
                    <a16:rowId xmlns:a16="http://schemas.microsoft.com/office/drawing/2014/main" val="1008945345"/>
                  </a:ext>
                </a:extLst>
              </a:tr>
              <a:tr h="279673">
                <a:tc>
                  <a:txBody>
                    <a:bodyPr/>
                    <a:lstStyle/>
                    <a:p>
                      <a:pPr algn="l" fontAlgn="ctr"/>
                      <a:r>
                        <a:rPr lang="en-US" sz="1600" u="none" strike="noStrike" dirty="0">
                          <a:effectLst/>
                          <a:latin typeface="Avenir LT Std 45 Book" panose="020B0502020203020204" pitchFamily="34" charset="0"/>
                        </a:rPr>
                        <a:t>Disapproval of the father/ mother/ guardian</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593C7"/>
                    </a:solidFill>
                  </a:tcPr>
                </a:tc>
                <a:tc>
                  <a:txBody>
                    <a:bodyPr/>
                    <a:lstStyle/>
                    <a:p>
                      <a:pPr algn="l" fontAlgn="b"/>
                      <a:r>
                        <a:rPr lang="en-US" sz="1600" u="none" strike="noStrike" dirty="0">
                          <a:effectLst/>
                          <a:latin typeface="Avenir LT Std 45 Book" panose="020B0502020203020204" pitchFamily="34" charset="0"/>
                        </a:rPr>
                        <a:t>      953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10001"/>
                  </a:ext>
                </a:extLst>
              </a:tr>
              <a:tr h="279673">
                <a:tc>
                  <a:txBody>
                    <a:bodyPr/>
                    <a:lstStyle/>
                    <a:p>
                      <a:pPr algn="l" fontAlgn="ctr"/>
                      <a:r>
                        <a:rPr lang="en-US" sz="1600" u="none" strike="noStrike" dirty="0">
                          <a:effectLst/>
                          <a:latin typeface="Avenir LT Std 45 Book" panose="020B0502020203020204" pitchFamily="34" charset="0"/>
                        </a:rPr>
                        <a:t>Child not being eligible for an adoption</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593C7"/>
                    </a:solidFill>
                  </a:tcPr>
                </a:tc>
                <a:tc>
                  <a:txBody>
                    <a:bodyPr/>
                    <a:lstStyle/>
                    <a:p>
                      <a:pPr algn="l" fontAlgn="b"/>
                      <a:r>
                        <a:rPr lang="en-US" sz="1600" u="none" strike="noStrike" dirty="0">
                          <a:effectLst/>
                          <a:latin typeface="Avenir LT Std 45 Book" panose="020B0502020203020204" pitchFamily="34" charset="0"/>
                        </a:rPr>
                        <a:t>      329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3845518649"/>
                  </a:ext>
                </a:extLst>
              </a:tr>
              <a:tr h="279673">
                <a:tc>
                  <a:txBody>
                    <a:bodyPr/>
                    <a:lstStyle/>
                    <a:p>
                      <a:pPr algn="l" fontAlgn="ctr"/>
                      <a:r>
                        <a:rPr lang="en-US" sz="1600" u="none" strike="noStrike" dirty="0">
                          <a:effectLst/>
                          <a:latin typeface="Avenir LT Std 45 Book" panose="020B0502020203020204" pitchFamily="34" charset="0"/>
                        </a:rPr>
                        <a:t>Yet to receive the consent of the father/ mother/ guardian</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F4CEE5"/>
                    </a:solidFill>
                  </a:tcPr>
                </a:tc>
                <a:tc>
                  <a:txBody>
                    <a:bodyPr/>
                    <a:lstStyle/>
                    <a:p>
                      <a:pPr algn="l" fontAlgn="b"/>
                      <a:r>
                        <a:rPr lang="en-US" sz="1600" u="none" strike="noStrike" dirty="0">
                          <a:effectLst/>
                          <a:latin typeface="Avenir LT Std 45 Book" panose="020B0502020203020204" pitchFamily="34" charset="0"/>
                        </a:rPr>
                        <a:t>      249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2151643394"/>
                  </a:ext>
                </a:extLst>
              </a:tr>
              <a:tr h="548831">
                <a:tc>
                  <a:txBody>
                    <a:bodyPr/>
                    <a:lstStyle/>
                    <a:p>
                      <a:pPr algn="l" fontAlgn="ctr"/>
                      <a:r>
                        <a:rPr lang="en-US" sz="1600" u="none" strike="noStrike" dirty="0">
                          <a:effectLst/>
                          <a:latin typeface="Avenir LT Std 45 Book" panose="020B0502020203020204" pitchFamily="34" charset="0"/>
                        </a:rPr>
                        <a:t>Order for the adoption of the child has not been issued by the court</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593C7"/>
                    </a:solidFill>
                  </a:tcPr>
                </a:tc>
                <a:tc>
                  <a:txBody>
                    <a:bodyPr/>
                    <a:lstStyle/>
                    <a:p>
                      <a:pPr algn="l" fontAlgn="b"/>
                      <a:r>
                        <a:rPr lang="en-US" sz="1600" u="none" strike="noStrike" dirty="0">
                          <a:effectLst/>
                          <a:latin typeface="Avenir LT Std 45 Book" panose="020B0502020203020204" pitchFamily="34" charset="0"/>
                        </a:rPr>
                        <a:t>        76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3547980906"/>
                  </a:ext>
                </a:extLst>
              </a:tr>
              <a:tr h="548831">
                <a:tc>
                  <a:txBody>
                    <a:bodyPr/>
                    <a:lstStyle/>
                    <a:p>
                      <a:pPr algn="l" fontAlgn="b"/>
                      <a:r>
                        <a:rPr lang="en-US" sz="1600" u="none" strike="noStrike" dirty="0">
                          <a:effectLst/>
                          <a:latin typeface="Avenir LT Std 45 Book" panose="020B0502020203020204" pitchFamily="34" charset="0"/>
                        </a:rPr>
                        <a:t>Processing to handover the child to mother/ father/ relative/ non relative</a:t>
                      </a:r>
                      <a:endParaRPr lang="en-US" sz="1600" b="0" i="0" u="none" strike="noStrike" dirty="0">
                        <a:solidFill>
                          <a:srgbClr val="000000"/>
                        </a:solidFill>
                        <a:effectLst/>
                        <a:latin typeface="Avenir LT Std 45 Book" panose="020B0502020203020204" pitchFamily="34" charset="0"/>
                      </a:endParaRPr>
                    </a:p>
                  </a:txBody>
                  <a:tcPr marR="9525" marT="9525" marB="0" anchor="b">
                    <a:solidFill>
                      <a:srgbClr val="D593C7"/>
                    </a:solidFill>
                  </a:tcPr>
                </a:tc>
                <a:tc>
                  <a:txBody>
                    <a:bodyPr/>
                    <a:lstStyle/>
                    <a:p>
                      <a:pPr algn="l" fontAlgn="b"/>
                      <a:r>
                        <a:rPr lang="en-US" sz="1600" u="none" strike="noStrike" dirty="0">
                          <a:effectLst/>
                          <a:latin typeface="Avenir LT Std 45 Book" panose="020B0502020203020204" pitchFamily="34" charset="0"/>
                        </a:rPr>
                        <a:t>        38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3783700674"/>
                  </a:ext>
                </a:extLst>
              </a:tr>
              <a:tr h="548831">
                <a:tc>
                  <a:txBody>
                    <a:bodyPr/>
                    <a:lstStyle/>
                    <a:p>
                      <a:pPr algn="l" fontAlgn="ctr"/>
                      <a:r>
                        <a:rPr lang="en-US" sz="1600" u="none" strike="noStrike" dirty="0">
                          <a:effectLst/>
                          <a:latin typeface="Avenir LT Std 45 Book" panose="020B0502020203020204" pitchFamily="34" charset="0"/>
                        </a:rPr>
                        <a:t>Failure of previous attempts for adoption of the  child  </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F4CEE5"/>
                    </a:solidFill>
                  </a:tcPr>
                </a:tc>
                <a:tc>
                  <a:txBody>
                    <a:bodyPr/>
                    <a:lstStyle/>
                    <a:p>
                      <a:pPr algn="l" fontAlgn="b"/>
                      <a:r>
                        <a:rPr lang="en-US" sz="1600" u="none" strike="noStrike" dirty="0">
                          <a:effectLst/>
                          <a:latin typeface="Avenir LT Std 45 Book" panose="020B0502020203020204" pitchFamily="34" charset="0"/>
                        </a:rPr>
                        <a:t>        22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2031200534"/>
                  </a:ext>
                </a:extLst>
              </a:tr>
              <a:tr h="353893">
                <a:tc>
                  <a:txBody>
                    <a:bodyPr/>
                    <a:lstStyle/>
                    <a:p>
                      <a:pPr algn="l" fontAlgn="ctr"/>
                      <a:r>
                        <a:rPr lang="en-US" sz="1600" u="none" strike="noStrike" dirty="0">
                          <a:effectLst/>
                          <a:latin typeface="Avenir LT Std 45 Book" panose="020B0502020203020204" pitchFamily="34" charset="0"/>
                        </a:rPr>
                        <a:t>Child exceeded the adoption age </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593C7"/>
                    </a:solidFill>
                  </a:tcPr>
                </a:tc>
                <a:tc>
                  <a:txBody>
                    <a:bodyPr/>
                    <a:lstStyle/>
                    <a:p>
                      <a:pPr algn="l" fontAlgn="b"/>
                      <a:r>
                        <a:rPr lang="en-US" sz="1600" u="none" strike="noStrike" dirty="0">
                          <a:effectLst/>
                          <a:latin typeface="Avenir LT Std 45 Book" panose="020B0502020203020204" pitchFamily="34" charset="0"/>
                        </a:rPr>
                        <a:t>        19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1976625139"/>
                  </a:ext>
                </a:extLst>
              </a:tr>
              <a:tr h="333695">
                <a:tc>
                  <a:txBody>
                    <a:bodyPr/>
                    <a:lstStyle/>
                    <a:p>
                      <a:pPr algn="l" fontAlgn="ctr"/>
                      <a:r>
                        <a:rPr lang="en-US" sz="1600" u="none" strike="noStrike" dirty="0">
                          <a:effectLst/>
                          <a:latin typeface="Avenir LT Std 45 Book" panose="020B0502020203020204" pitchFamily="34" charset="0"/>
                        </a:rPr>
                        <a:t>Health issues of the child</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F4CEE5"/>
                    </a:solidFill>
                  </a:tcPr>
                </a:tc>
                <a:tc>
                  <a:txBody>
                    <a:bodyPr/>
                    <a:lstStyle/>
                    <a:p>
                      <a:pPr algn="l" fontAlgn="b"/>
                      <a:r>
                        <a:rPr lang="en-US" sz="1600" u="none" strike="noStrike" dirty="0">
                          <a:effectLst/>
                          <a:latin typeface="Avenir LT Std 45 Book" panose="020B0502020203020204" pitchFamily="34" charset="0"/>
                        </a:rPr>
                        <a:t>          8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344638760"/>
                  </a:ext>
                </a:extLst>
              </a:tr>
              <a:tr h="365569">
                <a:tc>
                  <a:txBody>
                    <a:bodyPr/>
                    <a:lstStyle/>
                    <a:p>
                      <a:pPr algn="l" fontAlgn="ctr"/>
                      <a:r>
                        <a:rPr lang="en-US" sz="1600" u="none" strike="noStrike" dirty="0">
                          <a:effectLst/>
                          <a:latin typeface="Avenir LT Std 45 Book" panose="020B0502020203020204" pitchFamily="34" charset="0"/>
                        </a:rPr>
                        <a:t>Other reasons</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593C7"/>
                    </a:solidFill>
                  </a:tcPr>
                </a:tc>
                <a:tc>
                  <a:txBody>
                    <a:bodyPr/>
                    <a:lstStyle/>
                    <a:p>
                      <a:pPr algn="l" fontAlgn="b"/>
                      <a:r>
                        <a:rPr lang="en-US" sz="1600" u="none" strike="noStrike" dirty="0">
                          <a:effectLst/>
                          <a:latin typeface="Avenir LT Std 45 Book" panose="020B0502020203020204" pitchFamily="34" charset="0"/>
                        </a:rPr>
                        <a:t>          6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2993908600"/>
                  </a:ext>
                </a:extLst>
              </a:tr>
              <a:tr h="311808">
                <a:tc>
                  <a:txBody>
                    <a:bodyPr/>
                    <a:lstStyle/>
                    <a:p>
                      <a:pPr algn="l" fontAlgn="ctr"/>
                      <a:r>
                        <a:rPr lang="en-US" sz="1600" u="none" strike="noStrike" dirty="0">
                          <a:effectLst/>
                          <a:latin typeface="Avenir LT Std 45 Book" panose="020B0502020203020204" pitchFamily="34" charset="0"/>
                        </a:rPr>
                        <a:t>Not specified</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F4CEE5"/>
                    </a:solidFill>
                  </a:tcPr>
                </a:tc>
                <a:tc>
                  <a:txBody>
                    <a:bodyPr/>
                    <a:lstStyle/>
                    <a:p>
                      <a:pPr algn="l" fontAlgn="b"/>
                      <a:r>
                        <a:rPr lang="en-US" sz="1600" u="none" strike="noStrike" dirty="0">
                          <a:effectLst/>
                          <a:latin typeface="Avenir LT Std 45 Book" panose="020B0502020203020204" pitchFamily="34" charset="0"/>
                        </a:rPr>
                        <a:t>        15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34248135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40436000"/>
              </p:ext>
            </p:extLst>
          </p:nvPr>
        </p:nvGraphicFramePr>
        <p:xfrm>
          <a:off x="996888" y="2332346"/>
          <a:ext cx="4609541" cy="4114800"/>
        </p:xfrm>
        <a:graphic>
          <a:graphicData uri="http://schemas.openxmlformats.org/drawingml/2006/table">
            <a:tbl>
              <a:tblPr>
                <a:tableStyleId>{5C22544A-7EE6-4342-B048-85BDC9FD1C3A}</a:tableStyleId>
              </a:tblPr>
              <a:tblGrid>
                <a:gridCol w="3763082">
                  <a:extLst>
                    <a:ext uri="{9D8B030D-6E8A-4147-A177-3AD203B41FA5}">
                      <a16:colId xmlns:a16="http://schemas.microsoft.com/office/drawing/2014/main" val="1780888832"/>
                    </a:ext>
                  </a:extLst>
                </a:gridCol>
                <a:gridCol w="846459">
                  <a:extLst>
                    <a:ext uri="{9D8B030D-6E8A-4147-A177-3AD203B41FA5}">
                      <a16:colId xmlns:a16="http://schemas.microsoft.com/office/drawing/2014/main" val="1984151777"/>
                    </a:ext>
                  </a:extLst>
                </a:gridCol>
              </a:tblGrid>
              <a:tr h="390525">
                <a:tc>
                  <a:txBody>
                    <a:bodyPr/>
                    <a:lstStyle/>
                    <a:p>
                      <a:pPr algn="ctr" fontAlgn="ctr"/>
                      <a:r>
                        <a:rPr lang="en-US" sz="1600" u="none" strike="noStrike" dirty="0">
                          <a:effectLst/>
                          <a:latin typeface="Avenir LT Std 45 Book" panose="020B0502020203020204" pitchFamily="34" charset="0"/>
                        </a:rPr>
                        <a:t>Action </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18096"/>
                    </a:solidFill>
                  </a:tcPr>
                </a:tc>
                <a:tc>
                  <a:txBody>
                    <a:bodyPr/>
                    <a:lstStyle/>
                    <a:p>
                      <a:pPr algn="ctr" fontAlgn="ctr"/>
                      <a:r>
                        <a:rPr lang="en-US" sz="1600" u="none" strike="noStrike" dirty="0">
                          <a:effectLst/>
                          <a:latin typeface="Avenir LT Std 45 Book" panose="020B0502020203020204" pitchFamily="34" charset="0"/>
                        </a:rPr>
                        <a:t>Number</a:t>
                      </a:r>
                      <a:endParaRPr lang="en-US" sz="1600" b="0" i="0" u="none" strike="noStrike" dirty="0">
                        <a:solidFill>
                          <a:srgbClr val="000000"/>
                        </a:solidFill>
                        <a:effectLst/>
                        <a:latin typeface="Avenir LT Std 45 Book" panose="020B0502020203020204" pitchFamily="34" charset="0"/>
                      </a:endParaRPr>
                    </a:p>
                  </a:txBody>
                  <a:tcPr marL="9525" marR="9525" marT="9525" marB="0" anchor="ctr">
                    <a:solidFill>
                      <a:srgbClr val="D18096"/>
                    </a:solidFill>
                  </a:tcPr>
                </a:tc>
                <a:extLst>
                  <a:ext uri="{0D108BD9-81ED-4DB2-BD59-A6C34878D82A}">
                    <a16:rowId xmlns:a16="http://schemas.microsoft.com/office/drawing/2014/main" val="2672844287"/>
                  </a:ext>
                </a:extLst>
              </a:tr>
              <a:tr h="381000">
                <a:tc>
                  <a:txBody>
                    <a:bodyPr/>
                    <a:lstStyle/>
                    <a:p>
                      <a:pPr algn="l" fontAlgn="b"/>
                      <a:r>
                        <a:rPr lang="en-US" sz="1600" u="none" strike="noStrike" dirty="0">
                          <a:effectLst/>
                          <a:latin typeface="Avenir LT Std 45 Book" panose="020B0502020203020204" pitchFamily="34" charset="0"/>
                        </a:rPr>
                        <a:t>Obtained the consent/affidavits of the mother/ father/ guardian</a:t>
                      </a:r>
                      <a:endParaRPr lang="en-US" sz="1600" b="0" i="0" u="none" strike="noStrike" dirty="0">
                        <a:solidFill>
                          <a:srgbClr val="000000"/>
                        </a:solidFill>
                        <a:effectLst/>
                        <a:latin typeface="Avenir LT Std 45 Book" panose="020B0502020203020204" pitchFamily="34" charset="0"/>
                      </a:endParaRPr>
                    </a:p>
                  </a:txBody>
                  <a:tcPr marR="9525" marT="9525" marB="0" anchor="b">
                    <a:solidFill>
                      <a:srgbClr val="D593C7"/>
                    </a:solidFill>
                  </a:tcPr>
                </a:tc>
                <a:tc>
                  <a:txBody>
                    <a:bodyPr/>
                    <a:lstStyle/>
                    <a:p>
                      <a:pPr algn="r" fontAlgn="b"/>
                      <a:r>
                        <a:rPr lang="en-US" sz="1600" u="none" strike="noStrike" dirty="0">
                          <a:effectLst/>
                          <a:latin typeface="Avenir LT Std 45 Book" panose="020B0502020203020204" pitchFamily="34" charset="0"/>
                        </a:rPr>
                        <a:t>              53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690626601"/>
                  </a:ext>
                </a:extLst>
              </a:tr>
              <a:tr h="381000">
                <a:tc>
                  <a:txBody>
                    <a:bodyPr/>
                    <a:lstStyle/>
                    <a:p>
                      <a:pPr algn="l" fontAlgn="ctr"/>
                      <a:r>
                        <a:rPr lang="en-US" sz="1600" u="none" strike="noStrike" dirty="0">
                          <a:effectLst/>
                          <a:latin typeface="Avenir LT Std 45 Book" panose="020B0502020203020204" pitchFamily="34" charset="0"/>
                        </a:rPr>
                        <a:t>Obtained recommendations for the adoption from the Placement Committee/ Adoption Committee</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F4CEE5"/>
                    </a:solidFill>
                  </a:tcPr>
                </a:tc>
                <a:tc>
                  <a:txBody>
                    <a:bodyPr/>
                    <a:lstStyle/>
                    <a:p>
                      <a:pPr algn="r" fontAlgn="b"/>
                      <a:r>
                        <a:rPr lang="en-US" sz="1600" u="none" strike="noStrike" dirty="0">
                          <a:effectLst/>
                          <a:latin typeface="Avenir LT Std 45 Book" panose="020B0502020203020204" pitchFamily="34" charset="0"/>
                        </a:rPr>
                        <a:t>              75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4004622646"/>
                  </a:ext>
                </a:extLst>
              </a:tr>
              <a:tr h="190500">
                <a:tc>
                  <a:txBody>
                    <a:bodyPr/>
                    <a:lstStyle/>
                    <a:p>
                      <a:pPr algn="l" fontAlgn="ctr"/>
                      <a:r>
                        <a:rPr lang="en-US" sz="1600" u="none" strike="noStrike" dirty="0">
                          <a:effectLst/>
                          <a:latin typeface="Avenir LT Std 45 Book" panose="020B0502020203020204" pitchFamily="34" charset="0"/>
                        </a:rPr>
                        <a:t>Obtained the court order for the adoption</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593C7"/>
                    </a:solidFill>
                  </a:tcPr>
                </a:tc>
                <a:tc>
                  <a:txBody>
                    <a:bodyPr/>
                    <a:lstStyle/>
                    <a:p>
                      <a:pPr algn="r" fontAlgn="b"/>
                      <a:r>
                        <a:rPr lang="en-US" sz="1600" u="none" strike="noStrike" dirty="0">
                          <a:effectLst/>
                          <a:latin typeface="Avenir LT Std 45 Book" panose="020B0502020203020204" pitchFamily="34" charset="0"/>
                        </a:rPr>
                        <a:t>              49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3459231865"/>
                  </a:ext>
                </a:extLst>
              </a:tr>
              <a:tr h="190500">
                <a:tc>
                  <a:txBody>
                    <a:bodyPr/>
                    <a:lstStyle/>
                    <a:p>
                      <a:pPr algn="l" fontAlgn="ctr"/>
                      <a:r>
                        <a:rPr lang="en-US" sz="1600" u="none" strike="noStrike" dirty="0">
                          <a:effectLst/>
                          <a:latin typeface="Avenir LT Std 45 Book" panose="020B0502020203020204" pitchFamily="34" charset="0"/>
                        </a:rPr>
                        <a:t>Entered the name into the Adoption Register</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F4CEE5"/>
                    </a:solidFill>
                  </a:tcPr>
                </a:tc>
                <a:tc>
                  <a:txBody>
                    <a:bodyPr/>
                    <a:lstStyle/>
                    <a:p>
                      <a:pPr algn="r" fontAlgn="b"/>
                      <a:r>
                        <a:rPr lang="en-US" sz="1600" u="none" strike="noStrike" dirty="0">
                          <a:effectLst/>
                          <a:latin typeface="Avenir LT Std 45 Book" panose="020B0502020203020204" pitchFamily="34" charset="0"/>
                        </a:rPr>
                        <a:t>              62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614608728"/>
                  </a:ext>
                </a:extLst>
              </a:tr>
              <a:tr h="190500">
                <a:tc>
                  <a:txBody>
                    <a:bodyPr/>
                    <a:lstStyle/>
                    <a:p>
                      <a:pPr algn="l" fontAlgn="ctr"/>
                      <a:r>
                        <a:rPr lang="en-US" sz="1600" u="none" strike="noStrike" dirty="0">
                          <a:effectLst/>
                          <a:latin typeface="Avenir LT Std 45 Book" panose="020B0502020203020204" pitchFamily="34" charset="0"/>
                        </a:rPr>
                        <a:t>Publicized the name for the adoption</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593C7"/>
                    </a:solidFill>
                  </a:tcPr>
                </a:tc>
                <a:tc>
                  <a:txBody>
                    <a:bodyPr/>
                    <a:lstStyle/>
                    <a:p>
                      <a:pPr algn="r" fontAlgn="b"/>
                      <a:r>
                        <a:rPr lang="en-US" sz="1600" u="none" strike="noStrike" dirty="0">
                          <a:effectLst/>
                          <a:latin typeface="Avenir LT Std 45 Book" panose="020B0502020203020204" pitchFamily="34" charset="0"/>
                        </a:rPr>
                        <a:t>              30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4203354723"/>
                  </a:ext>
                </a:extLst>
              </a:tr>
              <a:tr h="190500">
                <a:tc>
                  <a:txBody>
                    <a:bodyPr/>
                    <a:lstStyle/>
                    <a:p>
                      <a:pPr algn="l" fontAlgn="ctr"/>
                      <a:r>
                        <a:rPr lang="en-US" sz="1600" u="none" strike="noStrike" dirty="0">
                          <a:effectLst/>
                          <a:latin typeface="Avenir LT Std 45 Book" panose="020B0502020203020204" pitchFamily="34" charset="0"/>
                        </a:rPr>
                        <a:t>Identified a suitable applicant for adoption</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F4CEE5"/>
                    </a:solidFill>
                  </a:tcPr>
                </a:tc>
                <a:tc>
                  <a:txBody>
                    <a:bodyPr/>
                    <a:lstStyle/>
                    <a:p>
                      <a:pPr algn="r" fontAlgn="b"/>
                      <a:r>
                        <a:rPr lang="en-US" sz="1600" u="none" strike="noStrike" dirty="0">
                          <a:effectLst/>
                          <a:latin typeface="Avenir LT Std 45 Book" panose="020B0502020203020204" pitchFamily="34" charset="0"/>
                        </a:rPr>
                        <a:t>              40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F4CEE5"/>
                    </a:solidFill>
                  </a:tcPr>
                </a:tc>
                <a:extLst>
                  <a:ext uri="{0D108BD9-81ED-4DB2-BD59-A6C34878D82A}">
                    <a16:rowId xmlns:a16="http://schemas.microsoft.com/office/drawing/2014/main" val="1990444232"/>
                  </a:ext>
                </a:extLst>
              </a:tr>
              <a:tr h="190500">
                <a:tc>
                  <a:txBody>
                    <a:bodyPr/>
                    <a:lstStyle/>
                    <a:p>
                      <a:pPr algn="l" fontAlgn="ctr"/>
                      <a:r>
                        <a:rPr lang="en-US" sz="1600" u="none" strike="noStrike" dirty="0">
                          <a:effectLst/>
                          <a:latin typeface="Avenir LT Std 45 Book" panose="020B0502020203020204" pitchFamily="34" charset="0"/>
                        </a:rPr>
                        <a:t>Filed the adoption case/ the case is in progress</a:t>
                      </a:r>
                      <a:endParaRPr lang="en-US" sz="1600" b="0" i="0" u="none" strike="noStrike" dirty="0">
                        <a:solidFill>
                          <a:srgbClr val="000000"/>
                        </a:solidFill>
                        <a:effectLst/>
                        <a:latin typeface="Avenir LT Std 45 Book" panose="020B0502020203020204" pitchFamily="34" charset="0"/>
                      </a:endParaRPr>
                    </a:p>
                  </a:txBody>
                  <a:tcPr marR="9525" marT="9525" marB="0" anchor="ctr">
                    <a:solidFill>
                      <a:srgbClr val="D593C7"/>
                    </a:solidFill>
                  </a:tcPr>
                </a:tc>
                <a:tc>
                  <a:txBody>
                    <a:bodyPr/>
                    <a:lstStyle/>
                    <a:p>
                      <a:pPr algn="r" fontAlgn="b"/>
                      <a:r>
                        <a:rPr lang="en-US" sz="1600" u="none" strike="noStrike" dirty="0">
                          <a:effectLst/>
                          <a:latin typeface="Avenir LT Std 45 Book" panose="020B0502020203020204" pitchFamily="34" charset="0"/>
                        </a:rPr>
                        <a:t>              24 </a:t>
                      </a:r>
                      <a:endParaRPr lang="en-US" sz="1600" b="0" i="0" u="none" strike="noStrike" dirty="0">
                        <a:solidFill>
                          <a:srgbClr val="000000"/>
                        </a:solidFill>
                        <a:effectLst/>
                        <a:latin typeface="Avenir LT Std 45 Book" panose="020B0502020203020204" pitchFamily="34" charset="0"/>
                      </a:endParaRPr>
                    </a:p>
                  </a:txBody>
                  <a:tcPr marL="9525" marT="9525" marB="0" anchor="b">
                    <a:solidFill>
                      <a:srgbClr val="D593C7"/>
                    </a:solidFill>
                  </a:tcPr>
                </a:tc>
                <a:extLst>
                  <a:ext uri="{0D108BD9-81ED-4DB2-BD59-A6C34878D82A}">
                    <a16:rowId xmlns:a16="http://schemas.microsoft.com/office/drawing/2014/main" val="1994219019"/>
                  </a:ext>
                </a:extLst>
              </a:tr>
            </a:tbl>
          </a:graphicData>
        </a:graphic>
      </p:graphicFrame>
      <p:sp>
        <p:nvSpPr>
          <p:cNvPr id="3" name="TextBox 2"/>
          <p:cNvSpPr txBox="1"/>
          <p:nvPr/>
        </p:nvSpPr>
        <p:spPr>
          <a:xfrm>
            <a:off x="2459122" y="1598891"/>
            <a:ext cx="608036" cy="369332"/>
          </a:xfrm>
          <a:prstGeom prst="rect">
            <a:avLst/>
          </a:prstGeom>
          <a:solidFill>
            <a:srgbClr val="D593C7"/>
          </a:solidFill>
        </p:spPr>
        <p:txBody>
          <a:bodyPr wrap="square" rtlCol="0">
            <a:spAutoFit/>
          </a:bodyPr>
          <a:lstStyle/>
          <a:p>
            <a:r>
              <a:rPr lang="en-US" dirty="0">
                <a:latin typeface="Avenir LT Std 45 Book" pitchFamily="34" charset="0"/>
              </a:rPr>
              <a:t>174</a:t>
            </a:r>
          </a:p>
        </p:txBody>
      </p:sp>
      <p:sp>
        <p:nvSpPr>
          <p:cNvPr id="10" name="TextBox 9"/>
          <p:cNvSpPr txBox="1"/>
          <p:nvPr/>
        </p:nvSpPr>
        <p:spPr>
          <a:xfrm>
            <a:off x="7879782" y="1343885"/>
            <a:ext cx="758870" cy="369332"/>
          </a:xfrm>
          <a:prstGeom prst="rect">
            <a:avLst/>
          </a:prstGeom>
          <a:solidFill>
            <a:srgbClr val="D593C7"/>
          </a:solidFill>
        </p:spPr>
        <p:txBody>
          <a:bodyPr wrap="square" rtlCol="0">
            <a:spAutoFit/>
          </a:bodyPr>
          <a:lstStyle/>
          <a:p>
            <a:r>
              <a:rPr lang="en-US" dirty="0">
                <a:latin typeface="Avenir LT Std 45 Book" pitchFamily="34" charset="0"/>
              </a:rPr>
              <a:t>1,928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6138FE-C5A5-4A1A-8527-928564DE6BE5}"/>
              </a:ext>
            </a:extLst>
          </p:cNvPr>
          <p:cNvSpPr>
            <a:spLocks noGrp="1"/>
          </p:cNvSpPr>
          <p:nvPr>
            <p:ph type="ctrTitle"/>
          </p:nvPr>
        </p:nvSpPr>
        <p:spPr>
          <a:xfrm>
            <a:off x="1524000" y="2548467"/>
            <a:ext cx="9144000" cy="961496"/>
          </a:xfrm>
        </p:spPr>
        <p:txBody>
          <a:bodyPr>
            <a:normAutofit/>
          </a:bodyPr>
          <a:lstStyle/>
          <a:p>
            <a:r>
              <a:rPr lang="en-GB" sz="4800" b="1" dirty="0">
                <a:solidFill>
                  <a:schemeClr val="tx2">
                    <a:lumMod val="60000"/>
                    <a:lumOff val="40000"/>
                  </a:schemeClr>
                </a:solidFill>
              </a:rPr>
              <a:t>Policy Interventions</a:t>
            </a:r>
            <a:endParaRPr lang="en-US" sz="4800" b="1" dirty="0">
              <a:solidFill>
                <a:schemeClr val="tx2">
                  <a:lumMod val="60000"/>
                  <a:lumOff val="40000"/>
                </a:schemeClr>
              </a:solidFill>
            </a:endParaRPr>
          </a:p>
        </p:txBody>
      </p:sp>
    </p:spTree>
    <p:extLst>
      <p:ext uri="{BB962C8B-B14F-4D97-AF65-F5344CB8AC3E}">
        <p14:creationId xmlns:p14="http://schemas.microsoft.com/office/powerpoint/2010/main" val="29845853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D95B-FD25-45B2-8803-A73A5A5543E2}"/>
              </a:ext>
            </a:extLst>
          </p:cNvPr>
          <p:cNvSpPr>
            <a:spLocks noGrp="1"/>
          </p:cNvSpPr>
          <p:nvPr>
            <p:ph type="title"/>
          </p:nvPr>
        </p:nvSpPr>
        <p:spPr>
          <a:xfrm>
            <a:off x="609600" y="274640"/>
            <a:ext cx="10972800" cy="817561"/>
          </a:xfrm>
        </p:spPr>
        <p:txBody>
          <a:bodyPr>
            <a:normAutofit/>
          </a:bodyPr>
          <a:lstStyle/>
          <a:p>
            <a:r>
              <a:rPr lang="en-GB" sz="3200" dirty="0">
                <a:solidFill>
                  <a:schemeClr val="tx2">
                    <a:lumMod val="75000"/>
                  </a:schemeClr>
                </a:solidFill>
              </a:rPr>
              <a:t>Interventions recommended</a:t>
            </a:r>
            <a:endParaRPr lang="en-US" sz="3200" dirty="0">
              <a:solidFill>
                <a:schemeClr val="tx2">
                  <a:lumMod val="75000"/>
                </a:schemeClr>
              </a:solidFill>
            </a:endParaRPr>
          </a:p>
        </p:txBody>
      </p:sp>
      <p:sp>
        <p:nvSpPr>
          <p:cNvPr id="3" name="Content Placeholder 2">
            <a:extLst>
              <a:ext uri="{FF2B5EF4-FFF2-40B4-BE49-F238E27FC236}">
                <a16:creationId xmlns:a16="http://schemas.microsoft.com/office/drawing/2014/main" id="{8AE7C267-4C9D-498B-A828-94937953A133}"/>
              </a:ext>
            </a:extLst>
          </p:cNvPr>
          <p:cNvSpPr>
            <a:spLocks noGrp="1"/>
          </p:cNvSpPr>
          <p:nvPr>
            <p:ph idx="1"/>
          </p:nvPr>
        </p:nvSpPr>
        <p:spPr>
          <a:xfrm>
            <a:off x="609600" y="1166019"/>
            <a:ext cx="10972800" cy="4525963"/>
          </a:xfrm>
        </p:spPr>
        <p:txBody>
          <a:bodyPr>
            <a:normAutofit fontScale="92500"/>
          </a:bodyPr>
          <a:lstStyle/>
          <a:p>
            <a:pPr marL="609585" indent="-609585">
              <a:buFont typeface="+mj-lt"/>
              <a:buAutoNum type="arabicPeriod"/>
            </a:pPr>
            <a:r>
              <a:rPr lang="en-GB" sz="3200" dirty="0"/>
              <a:t>All government and private Child Care Institutions are effectively regulated and monitored.</a:t>
            </a:r>
          </a:p>
          <a:p>
            <a:pPr marL="1073124" indent="0">
              <a:buNone/>
            </a:pPr>
            <a:r>
              <a:rPr lang="en-US" sz="2667" dirty="0">
                <a:solidFill>
                  <a:schemeClr val="accent1">
                    <a:lumMod val="75000"/>
                  </a:schemeClr>
                </a:solidFill>
              </a:rPr>
              <a:t>Probation and Child Care Services come under the devolved government. National Child Protection Authority (NCPA) has mandatory powers under Act No.50 of 1998 to monitor Child Care should be strengthened.  </a:t>
            </a:r>
          </a:p>
          <a:p>
            <a:pPr marL="609585" indent="-609585">
              <a:buFont typeface="+mj-lt"/>
              <a:buAutoNum type="arabicPeriod" startAt="2"/>
            </a:pPr>
            <a:r>
              <a:rPr lang="en-US" sz="3200" dirty="0"/>
              <a:t>Increasing the funding allocated for Probation and Child Care Services by respective Provincial Councils</a:t>
            </a:r>
          </a:p>
          <a:p>
            <a:pPr marL="1073124" indent="0">
              <a:buNone/>
            </a:pPr>
            <a:r>
              <a:rPr lang="en-US" sz="2800" dirty="0">
                <a:solidFill>
                  <a:schemeClr val="accent1">
                    <a:lumMod val="75000"/>
                  </a:schemeClr>
                </a:solidFill>
              </a:rPr>
              <a:t>UN Committee on the Rights of the child frequently comments on the lack of qualified staff, lack of training and inadequate monitoring and supervision</a:t>
            </a:r>
          </a:p>
          <a:p>
            <a:endParaRPr lang="en-US" sz="3200" dirty="0"/>
          </a:p>
        </p:txBody>
      </p:sp>
    </p:spTree>
    <p:extLst>
      <p:ext uri="{BB962C8B-B14F-4D97-AF65-F5344CB8AC3E}">
        <p14:creationId xmlns:p14="http://schemas.microsoft.com/office/powerpoint/2010/main" val="2948577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D95B-FD25-45B2-8803-A73A5A5543E2}"/>
              </a:ext>
            </a:extLst>
          </p:cNvPr>
          <p:cNvSpPr>
            <a:spLocks noGrp="1"/>
          </p:cNvSpPr>
          <p:nvPr>
            <p:ph type="title"/>
          </p:nvPr>
        </p:nvSpPr>
        <p:spPr>
          <a:xfrm>
            <a:off x="609600" y="274640"/>
            <a:ext cx="10972800" cy="817561"/>
          </a:xfrm>
        </p:spPr>
        <p:txBody>
          <a:bodyPr>
            <a:normAutofit/>
          </a:bodyPr>
          <a:lstStyle/>
          <a:p>
            <a:r>
              <a:rPr lang="en-GB" sz="3200" dirty="0">
                <a:solidFill>
                  <a:schemeClr val="tx2">
                    <a:lumMod val="75000"/>
                  </a:schemeClr>
                </a:solidFill>
              </a:rPr>
              <a:t>Interventions recommended</a:t>
            </a:r>
            <a:endParaRPr lang="en-US" sz="3200" dirty="0">
              <a:solidFill>
                <a:schemeClr val="tx2">
                  <a:lumMod val="75000"/>
                </a:schemeClr>
              </a:solidFill>
            </a:endParaRPr>
          </a:p>
        </p:txBody>
      </p:sp>
      <p:sp>
        <p:nvSpPr>
          <p:cNvPr id="3" name="Content Placeholder 2">
            <a:extLst>
              <a:ext uri="{FF2B5EF4-FFF2-40B4-BE49-F238E27FC236}">
                <a16:creationId xmlns:a16="http://schemas.microsoft.com/office/drawing/2014/main" id="{8AE7C267-4C9D-498B-A828-94937953A133}"/>
              </a:ext>
            </a:extLst>
          </p:cNvPr>
          <p:cNvSpPr>
            <a:spLocks noGrp="1"/>
          </p:cNvSpPr>
          <p:nvPr>
            <p:ph idx="1"/>
          </p:nvPr>
        </p:nvSpPr>
        <p:spPr>
          <a:xfrm>
            <a:off x="609600" y="1166018"/>
            <a:ext cx="10972800" cy="5417343"/>
          </a:xfrm>
        </p:spPr>
        <p:txBody>
          <a:bodyPr>
            <a:normAutofit/>
          </a:bodyPr>
          <a:lstStyle/>
          <a:p>
            <a:pPr marL="609585" indent="-609585">
              <a:buFont typeface="+mj-lt"/>
              <a:buAutoNum type="arabicPeriod" startAt="3"/>
            </a:pPr>
            <a:r>
              <a:rPr lang="en-US" sz="2933" dirty="0"/>
              <a:t>Implement proper system for providing counselling, psychosocial support, arranging home visits by social workers to provide guidance for vulnerable families. </a:t>
            </a:r>
          </a:p>
          <a:p>
            <a:pPr marL="1193770" indent="0">
              <a:buNone/>
            </a:pPr>
            <a:r>
              <a:rPr lang="en-US" sz="2533" dirty="0">
                <a:solidFill>
                  <a:schemeClr val="accent1">
                    <a:lumMod val="75000"/>
                  </a:schemeClr>
                </a:solidFill>
              </a:rPr>
              <a:t>92% of the children in institutions have one or both parents alive at the time of institutionalization. Most families are trapped in poverty, surviving on irregular income or suffering other major obstacles in caring for their children. </a:t>
            </a:r>
          </a:p>
          <a:p>
            <a:pPr marL="609585" indent="-609585">
              <a:buFont typeface="+mj-lt"/>
              <a:buAutoNum type="arabicPeriod" startAt="4"/>
            </a:pPr>
            <a:r>
              <a:rPr lang="en-US" sz="2933" dirty="0"/>
              <a:t>Reintegration plans are established for each individual child and a central authority to monitor and follow up on their well-being even after they have left the institution</a:t>
            </a:r>
          </a:p>
          <a:p>
            <a:pPr marL="1193770" indent="0">
              <a:buNone/>
            </a:pPr>
            <a:r>
              <a:rPr lang="en-US" sz="2533" dirty="0">
                <a:solidFill>
                  <a:schemeClr val="accent1">
                    <a:lumMod val="75000"/>
                  </a:schemeClr>
                </a:solidFill>
              </a:rPr>
              <a:t>Some children fall prey to sex and drug exploitation after leaving institutions</a:t>
            </a:r>
            <a:endParaRPr lang="en-GB" sz="2533" dirty="0">
              <a:solidFill>
                <a:schemeClr val="accent1">
                  <a:lumMod val="75000"/>
                </a:schemeClr>
              </a:solidFill>
            </a:endParaRPr>
          </a:p>
          <a:p>
            <a:pPr marL="1193770" indent="0">
              <a:buNone/>
            </a:pPr>
            <a:endParaRPr lang="en-US" sz="2800" dirty="0"/>
          </a:p>
          <a:p>
            <a:endParaRPr lang="en-US" sz="3200" dirty="0"/>
          </a:p>
        </p:txBody>
      </p:sp>
    </p:spTree>
    <p:extLst>
      <p:ext uri="{BB962C8B-B14F-4D97-AF65-F5344CB8AC3E}">
        <p14:creationId xmlns:p14="http://schemas.microsoft.com/office/powerpoint/2010/main" val="27224698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D95B-FD25-45B2-8803-A73A5A5543E2}"/>
              </a:ext>
            </a:extLst>
          </p:cNvPr>
          <p:cNvSpPr>
            <a:spLocks noGrp="1"/>
          </p:cNvSpPr>
          <p:nvPr>
            <p:ph type="title"/>
          </p:nvPr>
        </p:nvSpPr>
        <p:spPr>
          <a:xfrm>
            <a:off x="609600" y="274640"/>
            <a:ext cx="10972800" cy="817561"/>
          </a:xfrm>
        </p:spPr>
        <p:txBody>
          <a:bodyPr>
            <a:normAutofit/>
          </a:bodyPr>
          <a:lstStyle/>
          <a:p>
            <a:r>
              <a:rPr lang="en-GB" sz="3200" dirty="0">
                <a:solidFill>
                  <a:schemeClr val="tx2">
                    <a:lumMod val="75000"/>
                  </a:schemeClr>
                </a:solidFill>
              </a:rPr>
              <a:t>Interventions recommended</a:t>
            </a:r>
            <a:endParaRPr lang="en-US" sz="3200" dirty="0">
              <a:solidFill>
                <a:schemeClr val="tx2">
                  <a:lumMod val="75000"/>
                </a:schemeClr>
              </a:solidFill>
            </a:endParaRPr>
          </a:p>
        </p:txBody>
      </p:sp>
      <p:sp>
        <p:nvSpPr>
          <p:cNvPr id="3" name="Content Placeholder 2">
            <a:extLst>
              <a:ext uri="{FF2B5EF4-FFF2-40B4-BE49-F238E27FC236}">
                <a16:creationId xmlns:a16="http://schemas.microsoft.com/office/drawing/2014/main" id="{8AE7C267-4C9D-498B-A828-94937953A133}"/>
              </a:ext>
            </a:extLst>
          </p:cNvPr>
          <p:cNvSpPr>
            <a:spLocks noGrp="1"/>
          </p:cNvSpPr>
          <p:nvPr>
            <p:ph idx="1"/>
          </p:nvPr>
        </p:nvSpPr>
        <p:spPr>
          <a:xfrm>
            <a:off x="609600" y="1166019"/>
            <a:ext cx="10972800" cy="4525963"/>
          </a:xfrm>
        </p:spPr>
        <p:txBody>
          <a:bodyPr>
            <a:normAutofit/>
          </a:bodyPr>
          <a:lstStyle/>
          <a:p>
            <a:pPr marL="685783" indent="-685783">
              <a:buFont typeface="+mj-lt"/>
              <a:buAutoNum type="arabicPeriod" startAt="5"/>
            </a:pPr>
            <a:r>
              <a:rPr lang="en-US" sz="3200" dirty="0"/>
              <a:t>Implementation of the Alternative Care Policy </a:t>
            </a:r>
          </a:p>
          <a:p>
            <a:pPr marL="1073124" indent="0">
              <a:buNone/>
            </a:pPr>
            <a:r>
              <a:rPr lang="en-US" sz="2800" dirty="0">
                <a:solidFill>
                  <a:schemeClr val="accent1">
                    <a:lumMod val="75000"/>
                  </a:schemeClr>
                </a:solidFill>
              </a:rPr>
              <a:t>development of high-quality alternative care options such as kinship care, fostering and national adoption (reforming the current care system, retraining care and social work staff, reallocating the care budget, recruiting family-based </a:t>
            </a:r>
            <a:r>
              <a:rPr lang="en-US" sz="2800" dirty="0" err="1">
                <a:solidFill>
                  <a:schemeClr val="accent1">
                    <a:lumMod val="75000"/>
                  </a:schemeClr>
                </a:solidFill>
              </a:rPr>
              <a:t>carers</a:t>
            </a:r>
            <a:r>
              <a:rPr lang="en-US" sz="2800" dirty="0">
                <a:solidFill>
                  <a:schemeClr val="accent1">
                    <a:lumMod val="75000"/>
                  </a:schemeClr>
                </a:solidFill>
              </a:rPr>
              <a:t> and appointment.) </a:t>
            </a:r>
          </a:p>
          <a:p>
            <a:pPr marL="685783" indent="-685783">
              <a:buFont typeface="+mj-lt"/>
              <a:buAutoNum type="arabicPeriod" startAt="6"/>
            </a:pPr>
            <a:r>
              <a:rPr lang="en-US" sz="3200" dirty="0"/>
              <a:t>Update existing policies and laws</a:t>
            </a:r>
          </a:p>
          <a:p>
            <a:pPr marL="1073124" indent="0">
              <a:buNone/>
            </a:pPr>
            <a:r>
              <a:rPr lang="en-US" sz="2800" dirty="0">
                <a:solidFill>
                  <a:schemeClr val="accent1">
                    <a:lumMod val="75000"/>
                  </a:schemeClr>
                </a:solidFill>
              </a:rPr>
              <a:t>Most of the extremely importance policies and laws are stagnant for a long time in one place without moving forward. </a:t>
            </a:r>
          </a:p>
          <a:p>
            <a:endParaRPr lang="en-US" sz="3200" dirty="0"/>
          </a:p>
        </p:txBody>
      </p:sp>
    </p:spTree>
    <p:extLst>
      <p:ext uri="{BB962C8B-B14F-4D97-AF65-F5344CB8AC3E}">
        <p14:creationId xmlns:p14="http://schemas.microsoft.com/office/powerpoint/2010/main" val="28332468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D95B-FD25-45B2-8803-A73A5A5543E2}"/>
              </a:ext>
            </a:extLst>
          </p:cNvPr>
          <p:cNvSpPr>
            <a:spLocks noGrp="1"/>
          </p:cNvSpPr>
          <p:nvPr>
            <p:ph type="title"/>
          </p:nvPr>
        </p:nvSpPr>
        <p:spPr>
          <a:xfrm>
            <a:off x="609600" y="274640"/>
            <a:ext cx="10972800" cy="817561"/>
          </a:xfrm>
        </p:spPr>
        <p:txBody>
          <a:bodyPr>
            <a:normAutofit/>
          </a:bodyPr>
          <a:lstStyle/>
          <a:p>
            <a:r>
              <a:rPr lang="en-GB" sz="3200" dirty="0">
                <a:solidFill>
                  <a:schemeClr val="tx2">
                    <a:lumMod val="75000"/>
                  </a:schemeClr>
                </a:solidFill>
              </a:rPr>
              <a:t>Interventions recommended</a:t>
            </a:r>
            <a:endParaRPr lang="en-US" sz="3200" dirty="0">
              <a:solidFill>
                <a:schemeClr val="tx2">
                  <a:lumMod val="75000"/>
                </a:schemeClr>
              </a:solidFill>
            </a:endParaRPr>
          </a:p>
        </p:txBody>
      </p:sp>
      <p:sp>
        <p:nvSpPr>
          <p:cNvPr id="3" name="Content Placeholder 2">
            <a:extLst>
              <a:ext uri="{FF2B5EF4-FFF2-40B4-BE49-F238E27FC236}">
                <a16:creationId xmlns:a16="http://schemas.microsoft.com/office/drawing/2014/main" id="{8AE7C267-4C9D-498B-A828-94937953A133}"/>
              </a:ext>
            </a:extLst>
          </p:cNvPr>
          <p:cNvSpPr>
            <a:spLocks noGrp="1"/>
          </p:cNvSpPr>
          <p:nvPr>
            <p:ph idx="1"/>
          </p:nvPr>
        </p:nvSpPr>
        <p:spPr>
          <a:xfrm>
            <a:off x="609600" y="1166019"/>
            <a:ext cx="10972800" cy="4525963"/>
          </a:xfrm>
        </p:spPr>
        <p:txBody>
          <a:bodyPr>
            <a:normAutofit/>
          </a:bodyPr>
          <a:lstStyle/>
          <a:p>
            <a:pPr marL="685783" indent="-685783">
              <a:buFont typeface="+mj-lt"/>
              <a:buAutoNum type="arabicPeriod" startAt="7"/>
            </a:pPr>
            <a:r>
              <a:rPr lang="en-US" sz="3200" dirty="0"/>
              <a:t>Youth Justice through a Restorative Justice System </a:t>
            </a:r>
          </a:p>
          <a:p>
            <a:pPr marL="1073124" indent="0">
              <a:buNone/>
            </a:pPr>
            <a:r>
              <a:rPr lang="en-US" sz="2800" dirty="0">
                <a:solidFill>
                  <a:schemeClr val="accent1">
                    <a:lumMod val="75000"/>
                  </a:schemeClr>
                </a:solidFill>
              </a:rPr>
              <a:t>When a child (above 12) is accused of offence, according to the current systems in place, the child is treated like an adult who has committed a crime. </a:t>
            </a:r>
          </a:p>
          <a:p>
            <a:pPr marL="1073124" indent="0">
              <a:buNone/>
            </a:pPr>
            <a:r>
              <a:rPr lang="en-US" sz="2800" dirty="0">
                <a:solidFill>
                  <a:schemeClr val="accent1">
                    <a:lumMod val="75000"/>
                  </a:schemeClr>
                </a:solidFill>
              </a:rPr>
              <a:t>Restorative rehabilitative system instead of Retributive criminal justice </a:t>
            </a:r>
          </a:p>
          <a:p>
            <a:endParaRPr lang="en-US" sz="3200" dirty="0"/>
          </a:p>
        </p:txBody>
      </p:sp>
    </p:spTree>
    <p:extLst>
      <p:ext uri="{BB962C8B-B14F-4D97-AF65-F5344CB8AC3E}">
        <p14:creationId xmlns:p14="http://schemas.microsoft.com/office/powerpoint/2010/main" val="228697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88C715-E224-4051-9354-2B0E3EC53B61}"/>
              </a:ext>
            </a:extLst>
          </p:cNvPr>
          <p:cNvSpPr>
            <a:spLocks noGrp="1"/>
          </p:cNvSpPr>
          <p:nvPr>
            <p:ph type="title"/>
          </p:nvPr>
        </p:nvSpPr>
        <p:spPr>
          <a:xfrm>
            <a:off x="652212" y="2460330"/>
            <a:ext cx="10515600" cy="376237"/>
          </a:xfrm>
        </p:spPr>
        <p:txBody>
          <a:bodyPr>
            <a:noAutofit/>
          </a:bodyPr>
          <a:lstStyle/>
          <a:p>
            <a:pPr algn="l">
              <a:tabLst>
                <a:tab pos="627047" algn="l"/>
              </a:tabLst>
            </a:pPr>
            <a:r>
              <a:rPr lang="en-GB" sz="1600" dirty="0"/>
              <a:t>Committee on the Rights of the Child (concluding observations for 3rd/ 4th combined periodic reports of Sri Lanka </a:t>
            </a:r>
            <a:endParaRPr lang="en-US" sz="1600" dirty="0"/>
          </a:p>
        </p:txBody>
      </p:sp>
      <p:pic>
        <p:nvPicPr>
          <p:cNvPr id="5" name="Content Placeholder 4">
            <a:extLst>
              <a:ext uri="{FF2B5EF4-FFF2-40B4-BE49-F238E27FC236}">
                <a16:creationId xmlns:a16="http://schemas.microsoft.com/office/drawing/2014/main" id="{EB0D6527-8B2C-4622-8C2B-6B08E31AC8C8}"/>
              </a:ext>
            </a:extLst>
          </p:cNvPr>
          <p:cNvPicPr>
            <a:picLocks noGrp="1" noChangeAspect="1"/>
          </p:cNvPicPr>
          <p:nvPr>
            <p:ph idx="1"/>
          </p:nvPr>
        </p:nvPicPr>
        <p:blipFill>
          <a:blip r:embed="rId2"/>
          <a:stretch>
            <a:fillRect/>
          </a:stretch>
        </p:blipFill>
        <p:spPr>
          <a:xfrm>
            <a:off x="741335" y="294081"/>
            <a:ext cx="8322733" cy="2209507"/>
          </a:xfrm>
          <a:prstGeom prst="rect">
            <a:avLst/>
          </a:prstGeom>
          <a:ln>
            <a:solidFill>
              <a:schemeClr val="accent1"/>
            </a:solidFill>
          </a:ln>
        </p:spPr>
      </p:pic>
      <p:pic>
        <p:nvPicPr>
          <p:cNvPr id="7" name="Picture 6">
            <a:extLst>
              <a:ext uri="{FF2B5EF4-FFF2-40B4-BE49-F238E27FC236}">
                <a16:creationId xmlns:a16="http://schemas.microsoft.com/office/drawing/2014/main" id="{73140DC7-1A7B-4E61-8B27-B4763A77B2F8}"/>
              </a:ext>
            </a:extLst>
          </p:cNvPr>
          <p:cNvPicPr>
            <a:picLocks noChangeAspect="1"/>
          </p:cNvPicPr>
          <p:nvPr/>
        </p:nvPicPr>
        <p:blipFill>
          <a:blip r:embed="rId3"/>
          <a:stretch>
            <a:fillRect/>
          </a:stretch>
        </p:blipFill>
        <p:spPr>
          <a:xfrm>
            <a:off x="741334" y="2971800"/>
            <a:ext cx="8349193" cy="3338565"/>
          </a:xfrm>
          <a:prstGeom prst="rect">
            <a:avLst/>
          </a:prstGeom>
          <a:ln>
            <a:solidFill>
              <a:schemeClr val="accent1"/>
            </a:solidFill>
          </a:ln>
        </p:spPr>
      </p:pic>
      <p:sp>
        <p:nvSpPr>
          <p:cNvPr id="8" name="Title 5">
            <a:extLst>
              <a:ext uri="{FF2B5EF4-FFF2-40B4-BE49-F238E27FC236}">
                <a16:creationId xmlns:a16="http://schemas.microsoft.com/office/drawing/2014/main" id="{9BDF8D04-2E73-47F6-91FC-DECCBC3CD204}"/>
              </a:ext>
            </a:extLst>
          </p:cNvPr>
          <p:cNvSpPr txBox="1">
            <a:spLocks/>
          </p:cNvSpPr>
          <p:nvPr/>
        </p:nvSpPr>
        <p:spPr>
          <a:xfrm>
            <a:off x="652212" y="6223847"/>
            <a:ext cx="10515600" cy="376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a:tabLst>
                <a:tab pos="627047" algn="l"/>
              </a:tabLst>
            </a:pPr>
            <a:r>
              <a:rPr lang="en-GB" sz="1600" dirty="0">
                <a:solidFill>
                  <a:prstClr val="black"/>
                </a:solidFill>
                <a:latin typeface="Calibri"/>
              </a:rPr>
              <a:t>Committee on the Rights of the Child (concluding observations for 5th/ 6th combined periodic reports of Sri Lanka </a:t>
            </a:r>
            <a:endParaRPr lang="en-US" sz="1600" dirty="0">
              <a:solidFill>
                <a:prstClr val="black"/>
              </a:solidFill>
              <a:latin typeface="Calibri"/>
            </a:endParaRPr>
          </a:p>
        </p:txBody>
      </p:sp>
    </p:spTree>
    <p:extLst>
      <p:ext uri="{BB962C8B-B14F-4D97-AF65-F5344CB8AC3E}">
        <p14:creationId xmlns:p14="http://schemas.microsoft.com/office/powerpoint/2010/main" val="2651141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a:endParaRPr>
          </a:p>
        </p:txBody>
      </p:sp>
      <p:pic>
        <p:nvPicPr>
          <p:cNvPr id="4" name="Content Placeholder 8">
            <a:extLst>
              <a:ext uri="{FF2B5EF4-FFF2-40B4-BE49-F238E27FC236}">
                <a16:creationId xmlns:a16="http://schemas.microsoft.com/office/drawing/2014/main" id="{783DC56B-15F3-4D25-89CB-1388DCF97DEB}"/>
              </a:ext>
            </a:extLst>
          </p:cNvPr>
          <p:cNvPicPr>
            <a:picLocks noGrp="1" noChangeAspect="1"/>
          </p:cNvPicPr>
          <p:nvPr>
            <p:ph idx="1"/>
          </p:nvPr>
        </p:nvPicPr>
        <p:blipFill rotWithShape="1">
          <a:blip r:embed="rId2"/>
          <a:srcRect b="15110"/>
          <a:stretch/>
        </p:blipFill>
        <p:spPr>
          <a:xfrm>
            <a:off x="432407" y="889001"/>
            <a:ext cx="10927380" cy="5588000"/>
          </a:xfrm>
          <a:prstGeom prst="rect">
            <a:avLst/>
          </a:prstGeom>
        </p:spPr>
      </p:pic>
    </p:spTree>
    <p:extLst>
      <p:ext uri="{BB962C8B-B14F-4D97-AF65-F5344CB8AC3E}">
        <p14:creationId xmlns:p14="http://schemas.microsoft.com/office/powerpoint/2010/main" val="23615320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40AC9-CDD7-4C1F-9025-03E94E2155D2}"/>
              </a:ext>
            </a:extLst>
          </p:cNvPr>
          <p:cNvSpPr/>
          <p:nvPr/>
        </p:nvSpPr>
        <p:spPr>
          <a:xfrm>
            <a:off x="3096986" y="3429000"/>
            <a:ext cx="7704364" cy="2308324"/>
          </a:xfrm>
          <a:prstGeom prst="rect">
            <a:avLst/>
          </a:prstGeom>
        </p:spPr>
        <p:txBody>
          <a:bodyPr wrap="square">
            <a:spAutoFit/>
          </a:bodyPr>
          <a:lstStyle/>
          <a:p>
            <a:r>
              <a:rPr lang="en-US" sz="2400" dirty="0">
                <a:solidFill>
                  <a:schemeClr val="tx2">
                    <a:lumMod val="60000"/>
                    <a:lumOff val="40000"/>
                  </a:schemeClr>
                </a:solidFill>
              </a:rPr>
              <a:t>Conducted by:</a:t>
            </a:r>
          </a:p>
          <a:p>
            <a:pPr marL="628650"/>
            <a:r>
              <a:rPr lang="en-US" sz="2400" dirty="0">
                <a:solidFill>
                  <a:schemeClr val="tx2">
                    <a:lumMod val="60000"/>
                    <a:lumOff val="40000"/>
                  </a:schemeClr>
                </a:solidFill>
              </a:rPr>
              <a:t>Research and Special Studies Division</a:t>
            </a:r>
          </a:p>
          <a:p>
            <a:pPr marL="628650"/>
            <a:r>
              <a:rPr lang="en-GB" sz="2400" dirty="0">
                <a:solidFill>
                  <a:schemeClr val="tx2">
                    <a:lumMod val="60000"/>
                    <a:lumOff val="40000"/>
                  </a:schemeClr>
                </a:solidFill>
              </a:rPr>
              <a:t>Department of Census and Statistics</a:t>
            </a:r>
          </a:p>
          <a:p>
            <a:endParaRPr lang="en-GB" sz="2400" dirty="0">
              <a:solidFill>
                <a:schemeClr val="tx2">
                  <a:lumMod val="60000"/>
                  <a:lumOff val="40000"/>
                </a:schemeClr>
              </a:solidFill>
            </a:endParaRPr>
          </a:p>
          <a:p>
            <a:endParaRPr lang="en-GB" sz="2400" dirty="0">
              <a:solidFill>
                <a:schemeClr val="tx2">
                  <a:lumMod val="60000"/>
                  <a:lumOff val="40000"/>
                </a:schemeClr>
              </a:solidFill>
            </a:endParaRPr>
          </a:p>
          <a:p>
            <a:r>
              <a:rPr lang="en-GB" sz="2400" dirty="0">
                <a:solidFill>
                  <a:schemeClr val="tx2">
                    <a:lumMod val="60000"/>
                    <a:lumOff val="40000"/>
                  </a:schemeClr>
                </a:solidFill>
              </a:rPr>
              <a:t>25 October 2021</a:t>
            </a:r>
            <a:endParaRPr lang="en-US" sz="2400" dirty="0">
              <a:solidFill>
                <a:schemeClr val="tx2">
                  <a:lumMod val="60000"/>
                  <a:lumOff val="40000"/>
                </a:schemeClr>
              </a:solidFill>
            </a:endParaRPr>
          </a:p>
        </p:txBody>
      </p:sp>
    </p:spTree>
    <p:extLst>
      <p:ext uri="{BB962C8B-B14F-4D97-AF65-F5344CB8AC3E}">
        <p14:creationId xmlns:p14="http://schemas.microsoft.com/office/powerpoint/2010/main" val="248489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9E24D3-376A-4FFA-9DD3-9ABA6CB7AEA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dirty="0"/>
              <a:t>Alternative Care of Children</a:t>
            </a:r>
          </a:p>
        </p:txBody>
      </p:sp>
      <p:sp>
        <p:nvSpPr>
          <p:cNvPr id="6" name="Content Placeholder 5">
            <a:extLst>
              <a:ext uri="{FF2B5EF4-FFF2-40B4-BE49-F238E27FC236}">
                <a16:creationId xmlns:a16="http://schemas.microsoft.com/office/drawing/2014/main" id="{8E6CD149-7549-4B04-A526-1181955B540B}"/>
              </a:ext>
            </a:extLst>
          </p:cNvPr>
          <p:cNvSpPr>
            <a:spLocks noGrp="1"/>
          </p:cNvSpPr>
          <p:nvPr>
            <p:ph sz="half" idx="2"/>
          </p:nvPr>
        </p:nvSpPr>
        <p:spPr>
          <a:xfrm>
            <a:off x="630936" y="2807208"/>
            <a:ext cx="3429000" cy="3410712"/>
          </a:xfrm>
        </p:spPr>
        <p:txBody>
          <a:bodyPr vert="horz" lIns="91440" tIns="45720" rIns="91440" bIns="45720" rtlCol="0" anchor="t">
            <a:normAutofit lnSpcReduction="10000"/>
          </a:bodyPr>
          <a:lstStyle/>
          <a:p>
            <a:r>
              <a:rPr lang="en-US" sz="2200" dirty="0"/>
              <a:t>In 2010, UN General Assembly adopted the resolution “64/152 Guidelines for the Alternative Care of Children” (10 Feb 2010)</a:t>
            </a:r>
          </a:p>
          <a:p>
            <a:r>
              <a:rPr lang="en-GB" sz="2200" dirty="0"/>
              <a:t>T</a:t>
            </a:r>
            <a:r>
              <a:rPr lang="en-US" sz="2200" dirty="0"/>
              <a:t>he National Alternative Care Policy was approved by the Cabinet in March 2019.</a:t>
            </a:r>
          </a:p>
        </p:txBody>
      </p:sp>
      <p:pic>
        <p:nvPicPr>
          <p:cNvPr id="9" name="Picture 8">
            <a:extLst>
              <a:ext uri="{FF2B5EF4-FFF2-40B4-BE49-F238E27FC236}">
                <a16:creationId xmlns:a16="http://schemas.microsoft.com/office/drawing/2014/main" id="{C3B6AC00-4237-4096-82D4-44DA6DCA1D17}"/>
              </a:ext>
            </a:extLst>
          </p:cNvPr>
          <p:cNvPicPr>
            <a:picLocks noChangeAspect="1"/>
          </p:cNvPicPr>
          <p:nvPr/>
        </p:nvPicPr>
        <p:blipFill>
          <a:blip r:embed="rId2"/>
          <a:stretch>
            <a:fillRect/>
          </a:stretch>
        </p:blipFill>
        <p:spPr>
          <a:xfrm>
            <a:off x="4333836" y="844961"/>
            <a:ext cx="7526861" cy="5155899"/>
          </a:xfrm>
          <a:prstGeom prst="rect">
            <a:avLst/>
          </a:prstGeom>
        </p:spPr>
      </p:pic>
    </p:spTree>
    <p:extLst>
      <p:ext uri="{BB962C8B-B14F-4D97-AF65-F5344CB8AC3E}">
        <p14:creationId xmlns:p14="http://schemas.microsoft.com/office/powerpoint/2010/main" val="237120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6400" y="2130428"/>
            <a:ext cx="11379200" cy="1470025"/>
          </a:xfrm>
        </p:spPr>
        <p:txBody>
          <a:bodyPr>
            <a:noAutofit/>
          </a:bodyPr>
          <a:lstStyle/>
          <a:p>
            <a:r>
              <a:rPr lang="en-US" sz="4267" dirty="0">
                <a:solidFill>
                  <a:schemeClr val="tx2">
                    <a:lumMod val="60000"/>
                    <a:lumOff val="40000"/>
                  </a:schemeClr>
                </a:solidFill>
              </a:rPr>
              <a:t>Census of Children in Child Care Institutions 2019</a:t>
            </a:r>
          </a:p>
        </p:txBody>
      </p:sp>
      <p:sp>
        <p:nvSpPr>
          <p:cNvPr id="2" name="Slide Number Placeholder 1"/>
          <p:cNvSpPr>
            <a:spLocks noGrp="1"/>
          </p:cNvSpPr>
          <p:nvPr>
            <p:ph type="sldNum" sz="quarter" idx="12"/>
          </p:nvPr>
        </p:nvSpPr>
        <p:spPr/>
        <p:txBody>
          <a:bodyPr/>
          <a:lstStyle/>
          <a:p>
            <a:pPr defTabSz="1219170"/>
            <a:fld id="{517A06B9-B1B0-45DA-8942-35EB58C06F8B}" type="slidenum">
              <a:rPr lang="en-US">
                <a:solidFill>
                  <a:prstClr val="black">
                    <a:tint val="75000"/>
                  </a:prstClr>
                </a:solidFill>
                <a:latin typeface="Calibri"/>
              </a:rPr>
              <a:pPr defTabSz="1219170"/>
              <a:t>9</a:t>
            </a:fld>
            <a:endParaRPr lang="en-US">
              <a:solidFill>
                <a:prstClr val="black">
                  <a:tint val="75000"/>
                </a:prstClr>
              </a:solidFill>
              <a:latin typeface="Calibri"/>
            </a:endParaRPr>
          </a:p>
        </p:txBody>
      </p:sp>
    </p:spTree>
    <p:extLst>
      <p:ext uri="{BB962C8B-B14F-4D97-AF65-F5344CB8AC3E}">
        <p14:creationId xmlns:p14="http://schemas.microsoft.com/office/powerpoint/2010/main" val="9626397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CS_Demography_2">
    <a:dk1>
      <a:srgbClr val="000000"/>
    </a:dk1>
    <a:lt1>
      <a:srgbClr val="FFFFFF"/>
    </a:lt1>
    <a:dk2>
      <a:srgbClr val="44546A"/>
    </a:dk2>
    <a:lt2>
      <a:srgbClr val="E7E6E6"/>
    </a:lt2>
    <a:accent1>
      <a:srgbClr val="B06588"/>
    </a:accent1>
    <a:accent2>
      <a:srgbClr val="C695DB"/>
    </a:accent2>
    <a:accent3>
      <a:srgbClr val="D18096"/>
    </a:accent3>
    <a:accent4>
      <a:srgbClr val="D5C7C4"/>
    </a:accent4>
    <a:accent5>
      <a:srgbClr val="BDA0B0"/>
    </a:accent5>
    <a:accent6>
      <a:srgbClr val="FFADCF"/>
    </a:accent6>
    <a:hlink>
      <a:srgbClr val="CC2977"/>
    </a:hlink>
    <a:folHlink>
      <a:srgbClr val="E2817A"/>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CS_Demography_2">
    <a:dk1>
      <a:srgbClr val="000000"/>
    </a:dk1>
    <a:lt1>
      <a:srgbClr val="FFFFFF"/>
    </a:lt1>
    <a:dk2>
      <a:srgbClr val="44546A"/>
    </a:dk2>
    <a:lt2>
      <a:srgbClr val="E7E6E6"/>
    </a:lt2>
    <a:accent1>
      <a:srgbClr val="B06588"/>
    </a:accent1>
    <a:accent2>
      <a:srgbClr val="C695DB"/>
    </a:accent2>
    <a:accent3>
      <a:srgbClr val="D18096"/>
    </a:accent3>
    <a:accent4>
      <a:srgbClr val="D5C7C4"/>
    </a:accent4>
    <a:accent5>
      <a:srgbClr val="BDA0B0"/>
    </a:accent5>
    <a:accent6>
      <a:srgbClr val="FFADCF"/>
    </a:accent6>
    <a:hlink>
      <a:srgbClr val="CC2977"/>
    </a:hlink>
    <a:folHlink>
      <a:srgbClr val="E2817A"/>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CS_Demography_2">
    <a:dk1>
      <a:srgbClr val="000000"/>
    </a:dk1>
    <a:lt1>
      <a:srgbClr val="FFFFFF"/>
    </a:lt1>
    <a:dk2>
      <a:srgbClr val="44546A"/>
    </a:dk2>
    <a:lt2>
      <a:srgbClr val="E7E6E6"/>
    </a:lt2>
    <a:accent1>
      <a:srgbClr val="B06588"/>
    </a:accent1>
    <a:accent2>
      <a:srgbClr val="C695DB"/>
    </a:accent2>
    <a:accent3>
      <a:srgbClr val="D18096"/>
    </a:accent3>
    <a:accent4>
      <a:srgbClr val="D5C7C4"/>
    </a:accent4>
    <a:accent5>
      <a:srgbClr val="BDA0B0"/>
    </a:accent5>
    <a:accent6>
      <a:srgbClr val="FFADCF"/>
    </a:accent6>
    <a:hlink>
      <a:srgbClr val="CC2977"/>
    </a:hlink>
    <a:folHlink>
      <a:srgbClr val="E2817A"/>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2017</TotalTime>
  <Words>4798</Words>
  <Application>Microsoft Office PowerPoint</Application>
  <PresentationFormat>Widescreen</PresentationFormat>
  <Paragraphs>1442</Paragraphs>
  <Slides>71</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82" baseType="lpstr">
      <vt:lpstr>Arial</vt:lpstr>
      <vt:lpstr>Avenir LT Std 45 Book</vt:lpstr>
      <vt:lpstr>Calibri</vt:lpstr>
      <vt:lpstr>Calibri Light</vt:lpstr>
      <vt:lpstr>Courier New</vt:lpstr>
      <vt:lpstr>Iskoola Pota</vt:lpstr>
      <vt:lpstr>Latha</vt:lpstr>
      <vt:lpstr>Wingdings</vt:lpstr>
      <vt:lpstr>Office Theme</vt:lpstr>
      <vt:lpstr>1_Office Theme</vt:lpstr>
      <vt:lpstr>Acrobat Document</vt:lpstr>
      <vt:lpstr>PowerPoint Presentation</vt:lpstr>
      <vt:lpstr>PowerPoint Presentation</vt:lpstr>
      <vt:lpstr>Convention on the Rights of the Child (ළමා අයිතිවාසිකම් පිළිබඳ සම්මුතිය) Adopted and opened for signature, ratification and accession by General Assembly resolution 44/25 of 20 November 1989 Entry into force 2 September 1990, in accordance with article 49</vt:lpstr>
      <vt:lpstr>“Periodic State Reports” under Article 44 in CRC</vt:lpstr>
      <vt:lpstr>PowerPoint Presentation</vt:lpstr>
      <vt:lpstr>Observations of the “Committee on the Rights of the Child”  - has a separate para on Data Collection and they continuously comment on the lack of data on children. </vt:lpstr>
      <vt:lpstr>Committee on the Rights of the Child (concluding observations for 3rd/ 4th combined periodic reports of Sri Lanka </vt:lpstr>
      <vt:lpstr>Alternative Care of Children</vt:lpstr>
      <vt:lpstr>Census of Children in Child Care Institutions 2019</vt:lpstr>
      <vt:lpstr>Institutionalization of Children</vt:lpstr>
      <vt:lpstr>Steps in the Census Process</vt:lpstr>
      <vt:lpstr>Census Questionnaires</vt:lpstr>
      <vt:lpstr>Number of Child Care Institutions  and Number of Children</vt:lpstr>
      <vt:lpstr>Information on Child Care Institutions</vt:lpstr>
      <vt:lpstr>PowerPoint Presentation</vt:lpstr>
      <vt:lpstr>Table 1:  Child Care Institutions by type of institution</vt:lpstr>
      <vt:lpstr>Table 2:  Number of Child Care Institutions by province</vt:lpstr>
      <vt:lpstr>Figure 1: Number of Child Care Institutions by district</vt:lpstr>
      <vt:lpstr>Figure 2: Child Care Institutions by source of funding</vt:lpstr>
      <vt:lpstr>Table 3:  Child Care Institutions by major source of funding and type of institution</vt:lpstr>
      <vt:lpstr>Figure 3: Child care Institutions by number of children currently accommodated</vt:lpstr>
      <vt:lpstr>Table 4:  Child care Institutions by number of children currently accommodated</vt:lpstr>
      <vt:lpstr>Table 5:  Child Care Institutions accommodating excess number of children by type of institution  </vt:lpstr>
      <vt:lpstr>Table 6:  Child Care Institutions by education related facilities/ services provided</vt:lpstr>
      <vt:lpstr>Cont.….. Table 6:  Child Care Institutions by education related facilities/ services provided</vt:lpstr>
      <vt:lpstr>Table 7:  Child Care Institutions by health-related facilities/ services provided</vt:lpstr>
      <vt:lpstr>Table 8: Child Care Institutions by special program conducted for children during 2019</vt:lpstr>
      <vt:lpstr>Table 9:  Child Care Institutions with library facilities and additional reading materials </vt:lpstr>
      <vt:lpstr>Table 10: Child Care Institutions by currently accommodated children per toilet ratio</vt:lpstr>
      <vt:lpstr>Table 11:  Child Care Institutions by adequacy of beds for children</vt:lpstr>
      <vt:lpstr>Table 12:  Child Care Institutions by facilities provided for children</vt:lpstr>
      <vt:lpstr>Table 13:  Number of Institutions which conduct  placement committee/ warrant committee/ case committee meetings  by type of institution</vt:lpstr>
      <vt:lpstr>Table 14:  Child Care Institutions which conducted committee meetings during 2019   by number of meetings held</vt:lpstr>
      <vt:lpstr>Employees of Child Care Institutions</vt:lpstr>
      <vt:lpstr>Table 15:  Number of employees in Child Care Institutions by type of institution</vt:lpstr>
      <vt:lpstr>Table 16:  Employees in Child Care Institutions by service period </vt:lpstr>
      <vt:lpstr>Table 17:  Employees in Child Care Institutions by nature of the appointment and sex</vt:lpstr>
      <vt:lpstr>Table 18:  Employees in Child Care Institutions by nature of the employment and sex</vt:lpstr>
      <vt:lpstr>Figure 4:  Employees in Child Care Institutions by highest level of education </vt:lpstr>
      <vt:lpstr>Table 19:  Employees in Child Care Institutions by highest level of education &amp; sex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Interventions</vt:lpstr>
      <vt:lpstr>Interventions recommended</vt:lpstr>
      <vt:lpstr>Interventions recommended</vt:lpstr>
      <vt:lpstr>Interventions recommended</vt:lpstr>
      <vt:lpstr>Interventions recommended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of children in child care institutions</dc:title>
  <dc:creator>K.K.C. Shiromali</dc:creator>
  <cp:lastModifiedBy>ASUS</cp:lastModifiedBy>
  <cp:revision>430</cp:revision>
  <dcterms:created xsi:type="dcterms:W3CDTF">2021-10-18T10:47:25Z</dcterms:created>
  <dcterms:modified xsi:type="dcterms:W3CDTF">2021-10-25T05:23:02Z</dcterms:modified>
</cp:coreProperties>
</file>