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43" r:id="rId3"/>
    <p:sldId id="344" r:id="rId4"/>
    <p:sldId id="346" r:id="rId5"/>
    <p:sldId id="347" r:id="rId6"/>
    <p:sldId id="348" r:id="rId7"/>
    <p:sldId id="378" r:id="rId8"/>
    <p:sldId id="349" r:id="rId9"/>
    <p:sldId id="350" r:id="rId10"/>
    <p:sldId id="351" r:id="rId11"/>
    <p:sldId id="352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8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9" r:id="rId38"/>
    <p:sldId id="340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 userDrawn="1">
          <p15:clr>
            <a:srgbClr val="A4A3A4"/>
          </p15:clr>
        </p15:guide>
        <p15:guide id="2" pos="2929" userDrawn="1">
          <p15:clr>
            <a:srgbClr val="A4A3A4"/>
          </p15:clr>
        </p15:guide>
        <p15:guide id="3" orient="horz" pos="2929" userDrawn="1">
          <p15:clr>
            <a:srgbClr val="A4A3A4"/>
          </p15:clr>
        </p15:guide>
        <p15:guide id="4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9900"/>
    <a:srgbClr val="FFCC00"/>
    <a:srgbClr val="CC00CC"/>
    <a:srgbClr val="CC3399"/>
    <a:srgbClr val="F8A764"/>
    <a:srgbClr val="CC0099"/>
    <a:srgbClr val="660066"/>
    <a:srgbClr val="08044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47" autoAdjust="0"/>
    <p:restoredTop sz="94316" autoAdjust="0"/>
  </p:normalViewPr>
  <p:slideViewPr>
    <p:cSldViewPr>
      <p:cViewPr varScale="1">
        <p:scale>
          <a:sx n="80" d="100"/>
          <a:sy n="80" d="100"/>
        </p:scale>
        <p:origin x="1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209"/>
        <p:guide pos="2929"/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200" b="1" dirty="0">
                <a:solidFill>
                  <a:sysClr val="windowText" lastClr="000000"/>
                </a:solidFill>
              </a:rPr>
              <a:t>Percentage Share of Gross Domestic Product by Major Sector - 2020</a:t>
            </a:r>
          </a:p>
        </c:rich>
      </c:tx>
      <c:layout>
        <c:manualLayout>
          <c:xMode val="edge"/>
          <c:yMode val="edge"/>
          <c:x val="0.10463229269739545"/>
          <c:y val="0.17806270334430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104943602950413"/>
          <c:y val="0.2870192236018892"/>
          <c:w val="0.45735954577268889"/>
          <c:h val="0.756869558438231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6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1179546775130735E-3"/>
                  <c:y val="1.1643824189835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86614403905486"/>
                      <c:h val="0.105577890053690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6592936235889523E-3"/>
                  <c:y val="4.118672335496678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5414479440069991E-2"/>
                  <c:y val="-0.13863954505686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877949965004219"/>
                  <c:y val="6.89599420147050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[graph.xlsx]Sheet2!$D$6:$D$9</c:f>
              <c:strCache>
                <c:ptCount val="4"/>
                <c:pt idx="0">
                  <c:v>Taxes less subsidies</c:v>
                </c:pt>
                <c:pt idx="1">
                  <c:v>Agriculture</c:v>
                </c:pt>
                <c:pt idx="2">
                  <c:v>Industry</c:v>
                </c:pt>
                <c:pt idx="3">
                  <c:v>Services</c:v>
                </c:pt>
              </c:strCache>
            </c:strRef>
          </c:cat>
          <c:val>
            <c:numRef>
              <c:f>[graph.xlsx]Sheet2!$E$6:$E$9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26</c:v>
                </c:pt>
                <c:pt idx="3">
                  <c:v>60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34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56323468710181"/>
          <c:y val="0.93030991748737957"/>
          <c:w val="0.70345434732865531"/>
          <c:h val="5.1658416351171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29440069991251"/>
          <c:y val="3.8194444444444448E-2"/>
          <c:w val="0.47572147231596051"/>
          <c:h val="0.812320647419072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4.5'!$K$1:$K$11</c:f>
              <c:strCache>
                <c:ptCount val="11"/>
                <c:pt idx="0">
                  <c:v>Other service activities</c:v>
                </c:pt>
                <c:pt idx="1">
                  <c:v>Administrative and support service activites</c:v>
                </c:pt>
                <c:pt idx="2">
                  <c:v>Education</c:v>
                </c:pt>
                <c:pt idx="3">
                  <c:v>Art, entertainment and recreation</c:v>
                </c:pt>
                <c:pt idx="4">
                  <c:v>Human health and social work activities</c:v>
                </c:pt>
                <c:pt idx="5">
                  <c:v>Accommodation and food service activities</c:v>
                </c:pt>
                <c:pt idx="6">
                  <c:v>Wholesale and retail trade; repair of motor vehicles and motorcycle</c:v>
                </c:pt>
                <c:pt idx="7">
                  <c:v>Professional, scientific and technical activities</c:v>
                </c:pt>
                <c:pt idx="8">
                  <c:v>Real estate activities</c:v>
                </c:pt>
                <c:pt idx="9">
                  <c:v>Transportation and storage</c:v>
                </c:pt>
                <c:pt idx="10">
                  <c:v>Information and communication</c:v>
                </c:pt>
              </c:strCache>
            </c:strRef>
          </c:cat>
          <c:val>
            <c:numRef>
              <c:f>'Figure 4.5'!$L$1:$L$11</c:f>
              <c:numCache>
                <c:formatCode>#,##0</c:formatCode>
                <c:ptCount val="11"/>
                <c:pt idx="0">
                  <c:v>218632.98408080725</c:v>
                </c:pt>
                <c:pt idx="1">
                  <c:v>328748.23121897067</c:v>
                </c:pt>
                <c:pt idx="2">
                  <c:v>328876.80632929475</c:v>
                </c:pt>
                <c:pt idx="3">
                  <c:v>361433.68795355567</c:v>
                </c:pt>
                <c:pt idx="4">
                  <c:v>423898.86081833194</c:v>
                </c:pt>
                <c:pt idx="5">
                  <c:v>437070.2733829905</c:v>
                </c:pt>
                <c:pt idx="6">
                  <c:v>491764.19379420904</c:v>
                </c:pt>
                <c:pt idx="7">
                  <c:v>598828.85355334228</c:v>
                </c:pt>
                <c:pt idx="8">
                  <c:v>618134.64556768979</c:v>
                </c:pt>
                <c:pt idx="9">
                  <c:v>777393.7772705931</c:v>
                </c:pt>
                <c:pt idx="10">
                  <c:v>1552138.8331831978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DC-4879-8890-D739E7EF2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06958736"/>
        <c:axId val="-1606950576"/>
      </c:barChart>
      <c:catAx>
        <c:axId val="-160695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606950576"/>
        <c:crosses val="autoZero"/>
        <c:auto val="1"/>
        <c:lblAlgn val="ctr"/>
        <c:lblOffset val="100"/>
        <c:noMultiLvlLbl val="0"/>
      </c:catAx>
      <c:valAx>
        <c:axId val="-160695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06958736"/>
        <c:crosses val="autoZero"/>
        <c:crossBetween val="between"/>
      </c:valAx>
      <c:spPr>
        <a:noFill/>
        <a:ln>
          <a:solidFill>
            <a:schemeClr val="accent6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29440069991251"/>
          <c:y val="3.8194444444444448E-2"/>
          <c:w val="0.47572147231596051"/>
          <c:h val="0.788015091863517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4.7'!$K$1:$K$11</c:f>
              <c:strCache>
                <c:ptCount val="11"/>
                <c:pt idx="0">
                  <c:v>Other service activities</c:v>
                </c:pt>
                <c:pt idx="1">
                  <c:v>Education</c:v>
                </c:pt>
                <c:pt idx="2">
                  <c:v>Administrative and support service activites</c:v>
                </c:pt>
                <c:pt idx="3">
                  <c:v>Human health and social work activities</c:v>
                </c:pt>
                <c:pt idx="4">
                  <c:v>Accommodation and food service activities</c:v>
                </c:pt>
                <c:pt idx="5">
                  <c:v>Art, entertainment and recreation</c:v>
                </c:pt>
                <c:pt idx="6">
                  <c:v>Transportation and storage</c:v>
                </c:pt>
                <c:pt idx="7">
                  <c:v>Professional, scientific and technical activities</c:v>
                </c:pt>
                <c:pt idx="8">
                  <c:v>Wholesale and retail trade; repair of motor vehicles and motorcycle</c:v>
                </c:pt>
                <c:pt idx="9">
                  <c:v>Real estate activities</c:v>
                </c:pt>
                <c:pt idx="10">
                  <c:v>Information and communication</c:v>
                </c:pt>
              </c:strCache>
            </c:strRef>
          </c:cat>
          <c:val>
            <c:numRef>
              <c:f>'Figure 4.7'!$L$1:$L$11</c:f>
              <c:numCache>
                <c:formatCode>#,##0</c:formatCode>
                <c:ptCount val="11"/>
                <c:pt idx="0">
                  <c:v>513227.5270954076</c:v>
                </c:pt>
                <c:pt idx="1">
                  <c:v>588969.70084416866</c:v>
                </c:pt>
                <c:pt idx="2">
                  <c:v>739107.92143493716</c:v>
                </c:pt>
                <c:pt idx="3">
                  <c:v>913293.3991942202</c:v>
                </c:pt>
                <c:pt idx="4">
                  <c:v>1317472.0737298497</c:v>
                </c:pt>
                <c:pt idx="5">
                  <c:v>1336427.944164603</c:v>
                </c:pt>
                <c:pt idx="6">
                  <c:v>1466707.9801292585</c:v>
                </c:pt>
                <c:pt idx="7">
                  <c:v>1654867.6688633859</c:v>
                </c:pt>
                <c:pt idx="8">
                  <c:v>2769422.8638137234</c:v>
                </c:pt>
                <c:pt idx="9">
                  <c:v>3656257.1400322854</c:v>
                </c:pt>
                <c:pt idx="10">
                  <c:v>4219966.3996511083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5E-4778-AC51-FB878F590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606950032"/>
        <c:axId val="-1606953296"/>
      </c:barChart>
      <c:catAx>
        <c:axId val="-160695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606953296"/>
        <c:crosses val="autoZero"/>
        <c:auto val="1"/>
        <c:lblAlgn val="ctr"/>
        <c:lblOffset val="100"/>
        <c:noMultiLvlLbl val="0"/>
      </c:catAx>
      <c:valAx>
        <c:axId val="-160695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06950032"/>
        <c:crosses val="autoZero"/>
        <c:crossBetween val="between"/>
      </c:valAx>
      <c:spPr>
        <a:noFill/>
        <a:ln>
          <a:solidFill>
            <a:schemeClr val="accent2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4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1"/>
                </a:solidFill>
              </a:rPr>
              <a:t>Contribution</a:t>
            </a:r>
            <a:r>
              <a:rPr lang="en-US" sz="1800" b="1" baseline="0">
                <a:solidFill>
                  <a:schemeClr val="tx1"/>
                </a:solidFill>
              </a:rPr>
              <a:t> of Main Economic Activities to the GDP at Current Market Price 2011-2019</a:t>
            </a:r>
            <a:endParaRPr lang="en-US" sz="18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719807459867363"/>
          <c:y val="1.7931674656220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Sheet6!$B$13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92D050">
                <a:alpha val="77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77000"/>
                </a:srgb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Sheet6!$A$14:$A$22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Sheet6!$B$14:$B$22</c:f>
              <c:numCache>
                <c:formatCode>0.0</c:formatCode>
                <c:ptCount val="9"/>
                <c:pt idx="0">
                  <c:v>8.8000000000000007</c:v>
                </c:pt>
                <c:pt idx="1">
                  <c:v>7.4</c:v>
                </c:pt>
                <c:pt idx="2">
                  <c:v>7.7</c:v>
                </c:pt>
                <c:pt idx="3">
                  <c:v>8</c:v>
                </c:pt>
                <c:pt idx="4">
                  <c:v>8.1999999999999993</c:v>
                </c:pt>
                <c:pt idx="5">
                  <c:v>7.4</c:v>
                </c:pt>
                <c:pt idx="6">
                  <c:v>7.8</c:v>
                </c:pt>
                <c:pt idx="7">
                  <c:v>7.9</c:v>
                </c:pt>
                <c:pt idx="8">
                  <c:v>7.4</c:v>
                </c:pt>
              </c:numCache>
            </c:numRef>
          </c:val>
        </c:ser>
        <c:ser>
          <c:idx val="1"/>
          <c:order val="1"/>
          <c:tx>
            <c:strRef>
              <c:f>Sheet6!$C$13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Sheet6!$A$14:$A$22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Sheet6!$C$14:$C$22</c:f>
              <c:numCache>
                <c:formatCode>0.0</c:formatCode>
                <c:ptCount val="9"/>
                <c:pt idx="0">
                  <c:v>28</c:v>
                </c:pt>
                <c:pt idx="1">
                  <c:v>30.1</c:v>
                </c:pt>
                <c:pt idx="2">
                  <c:v>29.2</c:v>
                </c:pt>
                <c:pt idx="3">
                  <c:v>28.3</c:v>
                </c:pt>
                <c:pt idx="4">
                  <c:v>27.2</c:v>
                </c:pt>
                <c:pt idx="5">
                  <c:v>27.8</c:v>
                </c:pt>
                <c:pt idx="6">
                  <c:v>26.8</c:v>
                </c:pt>
                <c:pt idx="7">
                  <c:v>26.6</c:v>
                </c:pt>
                <c:pt idx="8">
                  <c:v>27.4</c:v>
                </c:pt>
              </c:numCache>
            </c:numRef>
          </c:val>
        </c:ser>
        <c:ser>
          <c:idx val="2"/>
          <c:order val="2"/>
          <c:tx>
            <c:strRef>
              <c:f>Sheet6!$D$13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CC00CC"/>
            </a:solidFill>
            <a:ln>
              <a:solidFill>
                <a:srgbClr val="CC00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Sheet6!$A$14:$A$22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Sheet6!$D$14:$D$22</c:f>
              <c:numCache>
                <c:formatCode>0.0</c:formatCode>
                <c:ptCount val="9"/>
                <c:pt idx="0">
                  <c:v>55.1</c:v>
                </c:pt>
                <c:pt idx="1">
                  <c:v>55.6</c:v>
                </c:pt>
                <c:pt idx="2">
                  <c:v>56.4</c:v>
                </c:pt>
                <c:pt idx="3">
                  <c:v>56.9</c:v>
                </c:pt>
                <c:pt idx="4">
                  <c:v>57.4</c:v>
                </c:pt>
                <c:pt idx="5">
                  <c:v>56.4</c:v>
                </c:pt>
                <c:pt idx="6">
                  <c:v>56.1</c:v>
                </c:pt>
                <c:pt idx="7">
                  <c:v>57.1</c:v>
                </c:pt>
                <c:pt idx="8">
                  <c:v>58.2</c:v>
                </c:pt>
              </c:numCache>
            </c:numRef>
          </c:val>
        </c:ser>
        <c:ser>
          <c:idx val="3"/>
          <c:order val="3"/>
          <c:tx>
            <c:strRef>
              <c:f>Sheet6!$E$13</c:f>
              <c:strCache>
                <c:ptCount val="1"/>
                <c:pt idx="0">
                  <c:v>Taxes less Subsidies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Sheet6!$A$14:$A$22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Sheet6!$E$14:$E$22</c:f>
              <c:numCache>
                <c:formatCode>0.0</c:formatCode>
                <c:ptCount val="9"/>
                <c:pt idx="0">
                  <c:v>8</c:v>
                </c:pt>
                <c:pt idx="1">
                  <c:v>6.8</c:v>
                </c:pt>
                <c:pt idx="2">
                  <c:v>6.8</c:v>
                </c:pt>
                <c:pt idx="3">
                  <c:v>6.8</c:v>
                </c:pt>
                <c:pt idx="4">
                  <c:v>7.3</c:v>
                </c:pt>
                <c:pt idx="5">
                  <c:v>8.4</c:v>
                </c:pt>
                <c:pt idx="6">
                  <c:v>9.3000000000000007</c:v>
                </c:pt>
                <c:pt idx="7">
                  <c:v>8.4</c:v>
                </c:pt>
                <c:pt idx="8">
                  <c:v>6.9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60074032"/>
        <c:axId val="-1660068592"/>
      </c:barChart>
      <c:catAx>
        <c:axId val="-166007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0068592"/>
        <c:crosses val="autoZero"/>
        <c:auto val="1"/>
        <c:lblAlgn val="ctr"/>
        <c:lblOffset val="100"/>
        <c:noMultiLvlLbl val="0"/>
      </c:catAx>
      <c:valAx>
        <c:axId val="-166006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0074032"/>
        <c:crosses val="autoZero"/>
        <c:crossBetween val="between"/>
      </c:valAx>
      <c:spPr>
        <a:noFill/>
        <a:ln>
          <a:solidFill>
            <a:schemeClr val="tx1">
              <a:alpha val="98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>
                <a:solidFill>
                  <a:schemeClr val="tx1"/>
                </a:solidFill>
              </a:rPr>
              <a:t>Sectoral</a:t>
            </a:r>
            <a:r>
              <a:rPr lang="en-US" sz="1800" b="1" baseline="0" dirty="0" smtClean="0">
                <a:solidFill>
                  <a:schemeClr val="tx1"/>
                </a:solidFill>
              </a:rPr>
              <a:t>  Composition as </a:t>
            </a:r>
            <a:r>
              <a:rPr lang="en-US" sz="1800" b="1" baseline="0" dirty="0">
                <a:solidFill>
                  <a:schemeClr val="tx1"/>
                </a:solidFill>
              </a:rPr>
              <a:t>a Percentage of GDP 2011-2019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860895089323372"/>
          <c:y val="3.019927102728871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29686735606198E-2"/>
          <c:y val="0.2792062394214927"/>
          <c:w val="0.91260378886283511"/>
          <c:h val="0.61807666571073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Agriculture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Sheet5!$A$2:$A$5</c:f>
              <c:numCache>
                <c:formatCode>General</c:formatCode>
                <c:ptCount val="4"/>
                <c:pt idx="0">
                  <c:v>1970</c:v>
                </c:pt>
                <c:pt idx="1">
                  <c:v>1990</c:v>
                </c:pt>
                <c:pt idx="2">
                  <c:v>2000</c:v>
                </c:pt>
                <c:pt idx="3">
                  <c:v>2014</c:v>
                </c:pt>
              </c:numCache>
            </c:numRef>
          </c:cat>
          <c:val>
            <c:numRef>
              <c:f>Sheet5!$B$2:$B$5</c:f>
              <c:numCache>
                <c:formatCode>General</c:formatCode>
                <c:ptCount val="4"/>
                <c:pt idx="0">
                  <c:v>28.3</c:v>
                </c:pt>
                <c:pt idx="1">
                  <c:v>26.3</c:v>
                </c:pt>
                <c:pt idx="2">
                  <c:v>19.899999999999999</c:v>
                </c:pt>
                <c:pt idx="3">
                  <c:v>10.1</c:v>
                </c:pt>
              </c:numCache>
            </c:numRef>
          </c:val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rgbClr val="FF9900">
                <a:alpha val="99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Sheet5!$A$2:$A$5</c:f>
              <c:numCache>
                <c:formatCode>General</c:formatCode>
                <c:ptCount val="4"/>
                <c:pt idx="0">
                  <c:v>1970</c:v>
                </c:pt>
                <c:pt idx="1">
                  <c:v>1990</c:v>
                </c:pt>
                <c:pt idx="2">
                  <c:v>2000</c:v>
                </c:pt>
                <c:pt idx="3">
                  <c:v>2014</c:v>
                </c:pt>
              </c:numCache>
            </c:numRef>
          </c:cat>
          <c:val>
            <c:numRef>
              <c:f>Sheet5!$C$2:$C$5</c:f>
              <c:numCache>
                <c:formatCode>General</c:formatCode>
                <c:ptCount val="4"/>
                <c:pt idx="0">
                  <c:v>23.8</c:v>
                </c:pt>
                <c:pt idx="1">
                  <c:v>26</c:v>
                </c:pt>
                <c:pt idx="2">
                  <c:v>27.3</c:v>
                </c:pt>
                <c:pt idx="3">
                  <c:v>32.299999999999997</c:v>
                </c:pt>
              </c:numCache>
            </c:numRef>
          </c:val>
        </c:ser>
        <c:ser>
          <c:idx val="2"/>
          <c:order val="2"/>
          <c:tx>
            <c:strRef>
              <c:f>Sheet5!$D$1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rgbClr val="D6009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Sheet5!$A$2:$A$5</c:f>
              <c:numCache>
                <c:formatCode>General</c:formatCode>
                <c:ptCount val="4"/>
                <c:pt idx="0">
                  <c:v>1970</c:v>
                </c:pt>
                <c:pt idx="1">
                  <c:v>1990</c:v>
                </c:pt>
                <c:pt idx="2">
                  <c:v>2000</c:v>
                </c:pt>
                <c:pt idx="3">
                  <c:v>2014</c:v>
                </c:pt>
              </c:numCache>
            </c:numRef>
          </c:cat>
          <c:val>
            <c:numRef>
              <c:f>Sheet5!$D$2:$D$5</c:f>
              <c:numCache>
                <c:formatCode>General</c:formatCode>
                <c:ptCount val="4"/>
                <c:pt idx="0">
                  <c:v>47.9</c:v>
                </c:pt>
                <c:pt idx="1">
                  <c:v>47.7</c:v>
                </c:pt>
                <c:pt idx="2">
                  <c:v>52.8</c:v>
                </c:pt>
                <c:pt idx="3">
                  <c:v>57.6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30"/>
        <c:axId val="-1660078384"/>
        <c:axId val="-1660074576"/>
      </c:barChart>
      <c:catAx>
        <c:axId val="-166007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0074576"/>
        <c:crosses val="autoZero"/>
        <c:auto val="1"/>
        <c:lblAlgn val="ctr"/>
        <c:lblOffset val="100"/>
        <c:noMultiLvlLbl val="0"/>
      </c:catAx>
      <c:valAx>
        <c:axId val="-166007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00783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3529411764705882"/>
          <c:y val="0.16717229862616681"/>
          <c:w val="0.53798140994281285"/>
          <c:h val="8.18364569802684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ysClr val="windowText" lastClr="000000"/>
                </a:solidFill>
              </a:rPr>
              <a:t>Employed population by major industry group  2020</a:t>
            </a:r>
          </a:p>
        </c:rich>
      </c:tx>
      <c:layout>
        <c:manualLayout>
          <c:xMode val="edge"/>
          <c:yMode val="edge"/>
          <c:x val="8.254019767155244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19516723884939"/>
          <c:y val="0.24547896829870189"/>
          <c:w val="0.5164699764404439"/>
          <c:h val="0.74601615925764297"/>
        </c:manualLayout>
      </c:layout>
      <c:pieChart>
        <c:varyColors val="1"/>
        <c:ser>
          <c:idx val="0"/>
          <c:order val="0"/>
          <c:spPr>
            <a:solidFill>
              <a:srgbClr val="CC00CC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C00CC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5438131245812941E-2"/>
                  <c:y val="0.117588678920975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27.1%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8128765452990223E-2"/>
                  <c:y val="-5.70354380846402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26.9%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54647506851897"/>
                      <c:h val="9.1895258366193902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2.4474893889273951E-2"/>
                  <c:y val="1.2361865580602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174351532684734E-2"/>
                      <c:h val="9.756517332863071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Sheet6!$D$6:$D$8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</c:v>
                </c:pt>
              </c:strCache>
            </c:strRef>
          </c:cat>
          <c:val>
            <c:numRef>
              <c:f>Sheet6!$E$6:$E$8</c:f>
              <c:numCache>
                <c:formatCode>General</c:formatCode>
                <c:ptCount val="3"/>
                <c:pt idx="0">
                  <c:v>27.1</c:v>
                </c:pt>
                <c:pt idx="1">
                  <c:v>26.9</c:v>
                </c:pt>
                <c:pt idx="2">
                  <c:v>46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ysClr val="windowText" lastClr="000000"/>
                </a:solidFill>
              </a:rPr>
              <a:t>Employed population by major industry group 2014-2020</a:t>
            </a:r>
          </a:p>
        </c:rich>
      </c:tx>
      <c:layout>
        <c:manualLayout>
          <c:xMode val="edge"/>
          <c:yMode val="edge"/>
          <c:x val="0.11445196782647914"/>
          <c:y val="3.6730935198532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0270907051976708E-2"/>
          <c:y val="0.24427689662096291"/>
          <c:w val="0.91009725252042173"/>
          <c:h val="0.64537988463594143"/>
        </c:manualLayout>
      </c:layout>
      <c:lineChart>
        <c:grouping val="standard"/>
        <c:varyColors val="0"/>
        <c:ser>
          <c:idx val="0"/>
          <c:order val="0"/>
          <c:tx>
            <c:strRef>
              <c:f>Sheet1!$Q$10</c:f>
              <c:strCache>
                <c:ptCount val="1"/>
                <c:pt idx="0">
                  <c:v>Agriculture</c:v>
                </c:pt>
              </c:strCache>
            </c:strRef>
          </c:tx>
          <c:spPr>
            <a:ln w="28575" cap="rnd">
              <a:solidFill>
                <a:srgbClr val="00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Sheet1!$P$11:$P$17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Sheet1!$Q$11:$Q$17</c:f>
              <c:numCache>
                <c:formatCode>General</c:formatCode>
                <c:ptCount val="7"/>
                <c:pt idx="0">
                  <c:v>28.9</c:v>
                </c:pt>
                <c:pt idx="1">
                  <c:v>28.7</c:v>
                </c:pt>
                <c:pt idx="2">
                  <c:v>27.1</c:v>
                </c:pt>
                <c:pt idx="3">
                  <c:v>26.1</c:v>
                </c:pt>
                <c:pt idx="4">
                  <c:v>25.5</c:v>
                </c:pt>
                <c:pt idx="5">
                  <c:v>25.3</c:v>
                </c:pt>
                <c:pt idx="6">
                  <c:v>27.1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Sheet1!$R$10</c:f>
              <c:strCache>
                <c:ptCount val="1"/>
                <c:pt idx="0">
                  <c:v>Industries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3300"/>
                </a:solidFill>
              </a:ln>
              <a:effectLst/>
            </c:spPr>
          </c:marker>
          <c:cat>
            <c:numRef>
              <c:f>Sheet1!$P$11:$P$17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Sheet1!$R$11:$R$17</c:f>
              <c:numCache>
                <c:formatCode>General</c:formatCode>
                <c:ptCount val="7"/>
                <c:pt idx="0">
                  <c:v>26.3</c:v>
                </c:pt>
                <c:pt idx="1">
                  <c:v>25.8</c:v>
                </c:pt>
                <c:pt idx="2">
                  <c:v>26.4</c:v>
                </c:pt>
                <c:pt idx="3">
                  <c:v>28.4</c:v>
                </c:pt>
                <c:pt idx="4">
                  <c:v>27.9</c:v>
                </c:pt>
                <c:pt idx="5">
                  <c:v>27.6</c:v>
                </c:pt>
                <c:pt idx="6">
                  <c:v>26.9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Sheet1!$S$10</c:f>
              <c:strCache>
                <c:ptCount val="1"/>
                <c:pt idx="0">
                  <c:v>Services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99FF"/>
                </a:solidFill>
              </a:ln>
              <a:effectLst/>
            </c:spPr>
          </c:marker>
          <c:cat>
            <c:numRef>
              <c:f>Sheet1!$P$11:$P$17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Sheet1!$S$11:$S$17</c:f>
              <c:numCache>
                <c:formatCode>General</c:formatCode>
                <c:ptCount val="7"/>
                <c:pt idx="0">
                  <c:v>44.8</c:v>
                </c:pt>
                <c:pt idx="1">
                  <c:v>45.6</c:v>
                </c:pt>
                <c:pt idx="2">
                  <c:v>46.5</c:v>
                </c:pt>
                <c:pt idx="3">
                  <c:v>45.5</c:v>
                </c:pt>
                <c:pt idx="4">
                  <c:v>46.6</c:v>
                </c:pt>
                <c:pt idx="5">
                  <c:v>47.1</c:v>
                </c:pt>
                <c:pt idx="6" formatCode="0.0">
                  <c:v>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60076752"/>
        <c:axId val="-1660075664"/>
      </c:lineChart>
      <c:catAx>
        <c:axId val="-166007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0075664"/>
        <c:crosses val="autoZero"/>
        <c:auto val="1"/>
        <c:lblAlgn val="ctr"/>
        <c:lblOffset val="100"/>
        <c:noMultiLvlLbl val="0"/>
      </c:catAx>
      <c:valAx>
        <c:axId val="-1660075664"/>
        <c:scaling>
          <c:orientation val="minMax"/>
          <c:min val="20"/>
        </c:scaling>
        <c:delete val="0"/>
        <c:axPos val="l"/>
        <c:majorGridlines>
          <c:spPr>
            <a:ln w="31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0076752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9177933952692059"/>
          <c:y val="0.44387397413679408"/>
          <c:w val="0.18838595661319046"/>
          <c:h val="0.22593429616586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Value added by main economic</a:t>
            </a:r>
            <a:r>
              <a:rPr lang="en-US" baseline="0"/>
              <a:t> sector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33596837944664E-2"/>
          <c:y val="0.23773607194861801"/>
          <c:w val="0.81539738362744185"/>
          <c:h val="0.7576898849177951"/>
        </c:manualLayout>
      </c:layout>
      <c:pie3D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Sheet1!$C$3:$C$4</c:f>
              <c:strCache>
                <c:ptCount val="2"/>
                <c:pt idx="0">
                  <c:v>Trade</c:v>
                </c:pt>
                <c:pt idx="1">
                  <c:v>Service</c:v>
                </c:pt>
              </c:strCache>
            </c:strRef>
          </c:cat>
          <c:val>
            <c:numRef>
              <c:f>Sheet1!$D$3:$D$4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4.2'!$C$4:$C$14</c:f>
              <c:strCache>
                <c:ptCount val="11"/>
                <c:pt idx="0">
                  <c:v>Real estate activities</c:v>
                </c:pt>
                <c:pt idx="1">
                  <c:v>Art, entertainment and recreation</c:v>
                </c:pt>
                <c:pt idx="2">
                  <c:v>Information and communication</c:v>
                </c:pt>
                <c:pt idx="3">
                  <c:v>Professional, scientific and technical activities</c:v>
                </c:pt>
                <c:pt idx="4">
                  <c:v>Administrative and support service activites</c:v>
                </c:pt>
                <c:pt idx="5">
                  <c:v>Human health and social work activities</c:v>
                </c:pt>
                <c:pt idx="6">
                  <c:v>Transportation and storage</c:v>
                </c:pt>
                <c:pt idx="7">
                  <c:v>Other service activities</c:v>
                </c:pt>
                <c:pt idx="8">
                  <c:v>Accommodation and food service activities</c:v>
                </c:pt>
                <c:pt idx="9">
                  <c:v>Education</c:v>
                </c:pt>
                <c:pt idx="10">
                  <c:v>Wholesale and retail trade; repair of motor vehicles and motorcycle</c:v>
                </c:pt>
              </c:strCache>
            </c:strRef>
          </c:cat>
          <c:val>
            <c:numRef>
              <c:f>'Figure 4.2'!$D$4:$D$14</c:f>
              <c:numCache>
                <c:formatCode>#,##0</c:formatCode>
                <c:ptCount val="11"/>
                <c:pt idx="0">
                  <c:v>181</c:v>
                </c:pt>
                <c:pt idx="1">
                  <c:v>776</c:v>
                </c:pt>
                <c:pt idx="2">
                  <c:v>935.42000000000007</c:v>
                </c:pt>
                <c:pt idx="3">
                  <c:v>1158.9794642857141</c:v>
                </c:pt>
                <c:pt idx="4">
                  <c:v>1408.5690848214294</c:v>
                </c:pt>
                <c:pt idx="5">
                  <c:v>2156.0089346305335</c:v>
                </c:pt>
                <c:pt idx="6">
                  <c:v>3217.711458333335</c:v>
                </c:pt>
                <c:pt idx="7">
                  <c:v>4916.543888978601</c:v>
                </c:pt>
                <c:pt idx="8">
                  <c:v>6854.7415489287823</c:v>
                </c:pt>
                <c:pt idx="9">
                  <c:v>11428.767596479502</c:v>
                </c:pt>
                <c:pt idx="10">
                  <c:v>23519.103250825734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7C-442D-B8C2-D38A12E51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60070768"/>
        <c:axId val="-1660071856"/>
      </c:barChart>
      <c:catAx>
        <c:axId val="-166007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660071856"/>
        <c:crosses val="autoZero"/>
        <c:auto val="1"/>
        <c:lblAlgn val="ctr"/>
        <c:lblOffset val="100"/>
        <c:noMultiLvlLbl val="0"/>
      </c:catAx>
      <c:valAx>
        <c:axId val="-1660071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0070768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2762057086614"/>
          <c:y val="1.893083217538984E-2"/>
          <c:w val="0.49524453774575206"/>
          <c:h val="0.8863416541017479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4.3'!$D$4:$D$15</c:f>
              <c:strCache>
                <c:ptCount val="11"/>
                <c:pt idx="0">
                  <c:v>Real estate activities</c:v>
                </c:pt>
                <c:pt idx="1">
                  <c:v>Art, entertainment and recreation</c:v>
                </c:pt>
                <c:pt idx="2">
                  <c:v>Professional, scientific and technical activities</c:v>
                </c:pt>
                <c:pt idx="3">
                  <c:v>Other service activities</c:v>
                </c:pt>
                <c:pt idx="4">
                  <c:v>Information and communication</c:v>
                </c:pt>
                <c:pt idx="5">
                  <c:v>Human health and social work activities</c:v>
                </c:pt>
                <c:pt idx="6">
                  <c:v>Administrative and support service activites</c:v>
                </c:pt>
                <c:pt idx="7">
                  <c:v>Transportation and storage</c:v>
                </c:pt>
                <c:pt idx="8">
                  <c:v>Education</c:v>
                </c:pt>
                <c:pt idx="9">
                  <c:v>Accommodation and food service activities</c:v>
                </c:pt>
                <c:pt idx="10">
                  <c:v>Wholesale and retail trade; repair of motor vehicles and motorcycle</c:v>
                </c:pt>
              </c:strCache>
            </c:strRef>
          </c:cat>
          <c:val>
            <c:numRef>
              <c:f>'Figure 4.3'!$E$4:$E$15</c:f>
              <c:numCache>
                <c:formatCode>#,##0</c:formatCode>
                <c:ptCount val="12"/>
                <c:pt idx="0">
                  <c:v>3572.3000000000015</c:v>
                </c:pt>
                <c:pt idx="1">
                  <c:v>11713.000000000004</c:v>
                </c:pt>
                <c:pt idx="2">
                  <c:v>28626.793452380953</c:v>
                </c:pt>
                <c:pt idx="3">
                  <c:v>55519.110615020531</c:v>
                </c:pt>
                <c:pt idx="4">
                  <c:v>64019.990000000005</c:v>
                </c:pt>
                <c:pt idx="5">
                  <c:v>66218.433536485463</c:v>
                </c:pt>
                <c:pt idx="6">
                  <c:v>124208.25254464296</c:v>
                </c:pt>
                <c:pt idx="7">
                  <c:v>148389.93020833339</c:v>
                </c:pt>
                <c:pt idx="8">
                  <c:v>168601.04428364531</c:v>
                </c:pt>
                <c:pt idx="9">
                  <c:v>183837.70067619227</c:v>
                </c:pt>
                <c:pt idx="10">
                  <c:v>296466.58364153391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83-473A-8C59-8BCEA8AB7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660067504"/>
        <c:axId val="-1660070224"/>
      </c:barChart>
      <c:catAx>
        <c:axId val="-1660067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660070224"/>
        <c:crosses val="autoZero"/>
        <c:auto val="0"/>
        <c:lblAlgn val="ctr"/>
        <c:lblOffset val="100"/>
        <c:noMultiLvlLbl val="0"/>
      </c:catAx>
      <c:valAx>
        <c:axId val="-1660070224"/>
        <c:scaling>
          <c:orientation val="minMax"/>
          <c:max val="300000"/>
        </c:scaling>
        <c:delete val="0"/>
        <c:axPos val="b"/>
        <c:majorGridlines>
          <c:spPr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9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0067504"/>
        <c:crossesAt val="1"/>
        <c:crossBetween val="between"/>
      </c:valAx>
      <c:spPr>
        <a:noFill/>
        <a:ln>
          <a:solidFill>
            <a:schemeClr val="accent4">
              <a:lumMod val="75000"/>
              <a:alpha val="99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4">
          <a:lumMod val="75000"/>
        </a:schemeClr>
      </a:solidFill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9014481629318"/>
          <c:y val="4.3715853834462422E-2"/>
          <c:w val="0.46941244616804129"/>
          <c:h val="0.773180746123542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'Figure 4.4'!$M$1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4.4'!$L$2:$L$12</c:f>
              <c:strCache>
                <c:ptCount val="11"/>
                <c:pt idx="0">
                  <c:v>Transportation and storage</c:v>
                </c:pt>
                <c:pt idx="1">
                  <c:v>Art, entertainment and recreation</c:v>
                </c:pt>
                <c:pt idx="2">
                  <c:v>Accommodation and food service activities</c:v>
                </c:pt>
                <c:pt idx="3">
                  <c:v>Real estate activities</c:v>
                </c:pt>
                <c:pt idx="4">
                  <c:v>Wholesale and retail trade; repair of motor vehicles and motorcycle</c:v>
                </c:pt>
                <c:pt idx="5">
                  <c:v>Administrative and support service activites</c:v>
                </c:pt>
                <c:pt idx="6">
                  <c:v>Information and communication</c:v>
                </c:pt>
                <c:pt idx="7">
                  <c:v>Professional, scientific and technical activities</c:v>
                </c:pt>
                <c:pt idx="8">
                  <c:v>Other service activities</c:v>
                </c:pt>
                <c:pt idx="9">
                  <c:v>Education</c:v>
                </c:pt>
                <c:pt idx="10">
                  <c:v>Human health and social work activities</c:v>
                </c:pt>
              </c:strCache>
            </c:strRef>
          </c:cat>
          <c:val>
            <c:numRef>
              <c:f>'Figure 4.4'!$M$2:$M$12</c:f>
              <c:numCache>
                <c:formatCode>0.0</c:formatCode>
                <c:ptCount val="11"/>
                <c:pt idx="0">
                  <c:v>83.859740510665986</c:v>
                </c:pt>
                <c:pt idx="1">
                  <c:v>81.234525740630076</c:v>
                </c:pt>
                <c:pt idx="2">
                  <c:v>79.998137782639319</c:v>
                </c:pt>
                <c:pt idx="3">
                  <c:v>78.900000000000006</c:v>
                </c:pt>
                <c:pt idx="4">
                  <c:v>74.310487042204045</c:v>
                </c:pt>
                <c:pt idx="5">
                  <c:v>69.993194055572275</c:v>
                </c:pt>
                <c:pt idx="6">
                  <c:v>67.690919664311096</c:v>
                </c:pt>
                <c:pt idx="7">
                  <c:v>65.536370116798466</c:v>
                </c:pt>
                <c:pt idx="8">
                  <c:v>62.446648347182055</c:v>
                </c:pt>
                <c:pt idx="9">
                  <c:v>39.750522388208474</c:v>
                </c:pt>
                <c:pt idx="10">
                  <c:v>33.951235856381196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BC-456E-B5CF-1B1AB9C4B091}"/>
            </c:ext>
          </c:extLst>
        </c:ser>
        <c:ser>
          <c:idx val="1"/>
          <c:order val="1"/>
          <c:tx>
            <c:strRef>
              <c:f>'Figure 4.4'!$N$1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4.4'!$L$2:$L$12</c:f>
              <c:strCache>
                <c:ptCount val="11"/>
                <c:pt idx="0">
                  <c:v>Transportation and storage</c:v>
                </c:pt>
                <c:pt idx="1">
                  <c:v>Art, entertainment and recreation</c:v>
                </c:pt>
                <c:pt idx="2">
                  <c:v>Accommodation and food service activities</c:v>
                </c:pt>
                <c:pt idx="3">
                  <c:v>Real estate activities</c:v>
                </c:pt>
                <c:pt idx="4">
                  <c:v>Wholesale and retail trade; repair of motor vehicles and motorcycle</c:v>
                </c:pt>
                <c:pt idx="5">
                  <c:v>Administrative and support service activites</c:v>
                </c:pt>
                <c:pt idx="6">
                  <c:v>Information and communication</c:v>
                </c:pt>
                <c:pt idx="7">
                  <c:v>Professional, scientific and technical activities</c:v>
                </c:pt>
                <c:pt idx="8">
                  <c:v>Other service activities</c:v>
                </c:pt>
                <c:pt idx="9">
                  <c:v>Education</c:v>
                </c:pt>
                <c:pt idx="10">
                  <c:v>Human health and social work activities</c:v>
                </c:pt>
              </c:strCache>
            </c:strRef>
          </c:cat>
          <c:val>
            <c:numRef>
              <c:f>'Figure 4.4'!$N$2:$N$12</c:f>
              <c:numCache>
                <c:formatCode>0.0</c:formatCode>
                <c:ptCount val="11"/>
                <c:pt idx="0">
                  <c:v>16.140259489334021</c:v>
                </c:pt>
                <c:pt idx="1">
                  <c:v>18.765474259369931</c:v>
                </c:pt>
                <c:pt idx="2">
                  <c:v>20.001862217360681</c:v>
                </c:pt>
                <c:pt idx="3">
                  <c:v>21.1</c:v>
                </c:pt>
                <c:pt idx="4">
                  <c:v>25.689512957795952</c:v>
                </c:pt>
                <c:pt idx="5">
                  <c:v>30.00680594442774</c:v>
                </c:pt>
                <c:pt idx="6">
                  <c:v>32.309080335688904</c:v>
                </c:pt>
                <c:pt idx="7">
                  <c:v>34.46362988320152</c:v>
                </c:pt>
                <c:pt idx="8">
                  <c:v>37.553351652817945</c:v>
                </c:pt>
                <c:pt idx="9">
                  <c:v>60.249477611791526</c:v>
                </c:pt>
                <c:pt idx="10">
                  <c:v>66.048764143618811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BC-456E-B5CF-1B1AB9C4B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-1660081104"/>
        <c:axId val="-1660080016"/>
      </c:barChart>
      <c:catAx>
        <c:axId val="-166008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4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-1660080016"/>
        <c:crosses val="autoZero"/>
        <c:auto val="1"/>
        <c:lblAlgn val="ctr"/>
        <c:lblOffset val="100"/>
        <c:noMultiLvlLbl val="0"/>
      </c:catAx>
      <c:valAx>
        <c:axId val="-166008001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accent4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60081104"/>
        <c:crosses val="autoZero"/>
        <c:crossBetween val="between"/>
        <c:majorUnit val="50"/>
      </c:valAx>
      <c:spPr>
        <a:noFill/>
        <a:ln>
          <a:solidFill>
            <a:schemeClr val="accent4">
              <a:lumMod val="75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0.13876</cdr:y>
    </cdr:from>
    <cdr:to>
      <cdr:x>0.05833</cdr:x>
      <cdr:y>0.21862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40423"/>
          <a:ext cx="345775" cy="311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ysClr val="windowText" lastClr="000000"/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0.0743</cdr:x>
      <cdr:y>0.42465</cdr:y>
    </cdr:from>
    <cdr:to>
      <cdr:x>0.25138</cdr:x>
      <cdr:y>0.50799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0786" y="1902321"/>
          <a:ext cx="1145855" cy="373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/>
            <a:t>Services</a:t>
          </a:r>
        </a:p>
      </cdr:txBody>
    </cdr:sp>
  </cdr:relSizeAnchor>
  <cdr:relSizeAnchor xmlns:cdr="http://schemas.openxmlformats.org/drawingml/2006/chartDrawing">
    <cdr:from>
      <cdr:x>0.68099</cdr:x>
      <cdr:y>0.30204</cdr:y>
    </cdr:from>
    <cdr:to>
      <cdr:x>0.9303</cdr:x>
      <cdr:y>0.38075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06556" y="1353063"/>
          <a:ext cx="1613244" cy="352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/>
            <a:t>Agriculture</a:t>
          </a:r>
        </a:p>
      </cdr:txBody>
    </cdr:sp>
  </cdr:relSizeAnchor>
  <cdr:relSizeAnchor xmlns:cdr="http://schemas.openxmlformats.org/drawingml/2006/chartDrawing">
    <cdr:from>
      <cdr:x>0.72635</cdr:x>
      <cdr:y>0.76371</cdr:y>
    </cdr:from>
    <cdr:to>
      <cdr:x>0.97566</cdr:x>
      <cdr:y>0.84241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700104" y="3421249"/>
          <a:ext cx="1613244" cy="352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/>
            <a:t>Industries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0.67428</cdr:x>
      <cdr:y>0.91421</cdr:y>
    </cdr:from>
    <cdr:to>
      <cdr:x>0.74125</cdr:x>
      <cdr:y>0.95077</cdr:y>
    </cdr:to>
    <cdr:sp macro="" textlink="">
      <cdr:nvSpPr>
        <cdr:cNvPr id="2" name="TextBox 1"/>
        <cdr:cNvSpPr txBox="1"/>
      </cdr:nvSpPr>
      <cdr:spPr>
        <a:xfrm xmlns:a="http://schemas.openxmlformats.org/drawingml/2006/main" flipV="1">
          <a:off x="4219575" y="3095625"/>
          <a:ext cx="4191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0.73212</cdr:x>
      <cdr:y>0.87764</cdr:y>
    </cdr:from>
    <cdr:to>
      <cdr:x>0.7793</cdr:x>
      <cdr:y>0.94233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81525" y="2971800"/>
          <a:ext cx="29527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/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0.625</cdr:x>
      <cdr:y>0.93642</cdr:y>
    </cdr:from>
    <cdr:to>
      <cdr:x>0.69494</cdr:x>
      <cdr:y>0.99631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191000" y="4352647"/>
          <a:ext cx="468990" cy="27838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err="1"/>
            <a:t>Rs</a:t>
          </a:r>
          <a:r>
            <a:rPr lang="en-US" sz="1100" dirty="0"/>
            <a:t>.</a:t>
          </a:r>
        </a:p>
      </cdr:txBody>
    </cdr:sp>
  </cdr:relSizeAnchor>
  <cdr:relSizeAnchor xmlns:cdr="http://schemas.openxmlformats.org/drawingml/2006/chartDrawing">
    <cdr:from>
      <cdr:x>0.72024</cdr:x>
      <cdr:y>0.96745</cdr:y>
    </cdr:from>
    <cdr:to>
      <cdr:x>0.73512</cdr:x>
      <cdr:y>0.98828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10100" y="3538538"/>
          <a:ext cx="95250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Rs.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4836" tIns="47419" rIns="94836" bIns="4741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4836" tIns="47419" rIns="94836" bIns="47419" rtlCol="0"/>
          <a:lstStyle>
            <a:lvl1pPr algn="r">
              <a:defRPr sz="1300"/>
            </a:lvl1pPr>
          </a:lstStyle>
          <a:p>
            <a:fld id="{C03F6AE7-0C47-40DF-B3E8-CC9B1F0BD6B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4836" tIns="47419" rIns="94836" bIns="4741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4836" tIns="47419" rIns="94836" bIns="47419" rtlCol="0" anchor="b"/>
          <a:lstStyle>
            <a:lvl1pPr algn="r">
              <a:defRPr sz="1300"/>
            </a:lvl1pPr>
          </a:lstStyle>
          <a:p>
            <a:fld id="{D24567C4-8813-4D19-B6BD-1E3EEE548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23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4836" tIns="47419" rIns="94836" bIns="4741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4836" tIns="47419" rIns="94836" bIns="47419" rtlCol="0"/>
          <a:lstStyle>
            <a:lvl1pPr algn="r">
              <a:defRPr sz="1300"/>
            </a:lvl1pPr>
          </a:lstStyle>
          <a:p>
            <a:fld id="{377D86AD-942A-4C02-98F3-FC9A1B6FA00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6" tIns="47419" rIns="94836" bIns="474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4836" tIns="47419" rIns="94836" bIns="474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4836" tIns="47419" rIns="94836" bIns="4741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4836" tIns="47419" rIns="94836" bIns="47419" rtlCol="0" anchor="b"/>
          <a:lstStyle>
            <a:lvl1pPr algn="r">
              <a:defRPr sz="1300"/>
            </a:lvl1pPr>
          </a:lstStyle>
          <a:p>
            <a:fld id="{B1F9AD73-80AF-4851-A07F-3CD8F43B9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762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2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5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6389734"/>
            <a:ext cx="304800" cy="365125"/>
          </a:xfrm>
        </p:spPr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651718"/>
            <a:ext cx="1219200" cy="206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10 March 2013</a:t>
            </a:r>
            <a:endParaRPr lang="en-US" dirty="0"/>
          </a:p>
        </p:txBody>
      </p:sp>
      <p:pic>
        <p:nvPicPr>
          <p:cNvPr id="8" name="Picture 7" descr="bannner_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0" y="6651718"/>
            <a:ext cx="1219200" cy="206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10 March 2013</a:t>
            </a:r>
            <a:endParaRPr lang="en-US" dirty="0"/>
          </a:p>
        </p:txBody>
      </p:sp>
      <p:pic>
        <p:nvPicPr>
          <p:cNvPr id="10" name="Picture 9" descr="bannner_20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9500" y="6507443"/>
            <a:ext cx="444500" cy="365125"/>
          </a:xfrm>
          <a:noFill/>
        </p:spPr>
        <p:txBody>
          <a:bodyPr/>
          <a:lstStyle>
            <a:lvl1pPr>
              <a:defRPr sz="1400" b="1" i="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6835873C-06DD-47BE-BB09-C1D2206E28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905000" y="190500"/>
            <a:ext cx="7086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 userDrawn="1"/>
        </p:nvSpPr>
        <p:spPr>
          <a:xfrm>
            <a:off x="345141" y="341406"/>
            <a:ext cx="8534400" cy="63103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nnner_20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9500" y="6507443"/>
            <a:ext cx="444500" cy="365125"/>
          </a:xfrm>
          <a:noFill/>
        </p:spPr>
        <p:txBody>
          <a:bodyPr/>
          <a:lstStyle>
            <a:lvl1pPr>
              <a:defRPr sz="1400" b="1" i="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6835873C-06DD-47BE-BB09-C1D2206E284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905000" y="190500"/>
            <a:ext cx="7086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45141" y="341406"/>
            <a:ext cx="8534400" cy="63103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nnner_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905000" y="190500"/>
            <a:ext cx="70866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 userDrawn="1"/>
        </p:nvSpPr>
        <p:spPr>
          <a:xfrm>
            <a:off x="345141" y="341406"/>
            <a:ext cx="8534400" cy="63103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nnner_20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0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19050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1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1905000" cy="35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"/>
            <a:ext cx="1905000" cy="35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9F2F5-D5BA-43AB-82B5-D51FA71AB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i-LK" smtClean="0"/>
              <a:t>2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558194"/>
            <a:ext cx="1371600" cy="29980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10 March 2013</a:t>
            </a:r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54534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  <p:sldLayoutId id="2147483651" r:id="rId13"/>
    <p:sldLayoutId id="2147483658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14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6.jp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184" y="916045"/>
            <a:ext cx="9103732" cy="5939439"/>
          </a:xfrm>
          <a:prstGeom prst="rect">
            <a:avLst/>
          </a:prstGeom>
          <a:gradFill>
            <a:gsLst>
              <a:gs pos="77000">
                <a:srgbClr val="6ABAD0"/>
              </a:gs>
              <a:gs pos="67000">
                <a:srgbClr val="5CB4CC"/>
              </a:gs>
              <a:gs pos="88000">
                <a:srgbClr val="37879D"/>
              </a:gs>
              <a:gs pos="39000">
                <a:srgbClr val="36869C"/>
              </a:gs>
              <a:gs pos="27000">
                <a:srgbClr val="37889E"/>
              </a:gs>
              <a:gs pos="0">
                <a:schemeClr val="accent5">
                  <a:lumMod val="67000"/>
                </a:schemeClr>
              </a:gs>
              <a:gs pos="14000">
                <a:srgbClr val="4299B0"/>
              </a:gs>
              <a:gs pos="52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35333" cy="6858000"/>
          </a:xfrm>
          <a:prstGeom prst="rect">
            <a:avLst/>
          </a:prstGeom>
          <a:noFill/>
          <a:ln w="476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1" y="5334000"/>
            <a:ext cx="9111635" cy="15058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280" y="24063"/>
            <a:ext cx="9087572" cy="3830106"/>
            <a:chOff x="20280" y="24063"/>
            <a:chExt cx="9087572" cy="3830106"/>
          </a:xfrm>
        </p:grpSpPr>
        <p:grpSp>
          <p:nvGrpSpPr>
            <p:cNvPr id="3" name="Group 2"/>
            <p:cNvGrpSpPr/>
            <p:nvPr/>
          </p:nvGrpSpPr>
          <p:grpSpPr>
            <a:xfrm>
              <a:off x="20280" y="24063"/>
              <a:ext cx="9083561" cy="3830106"/>
              <a:chOff x="20280" y="24063"/>
              <a:chExt cx="9083561" cy="383010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69089" y="2284509"/>
                <a:ext cx="8746311" cy="15696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glow rad="228600">
                  <a:schemeClr val="tx2">
                    <a:lumMod val="60000"/>
                    <a:lumOff val="40000"/>
                    <a:alpha val="40000"/>
                  </a:schemeClr>
                </a:glow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si-LK" sz="4400" dirty="0" smtClean="0">
                    <a:solidFill>
                      <a:schemeClr val="accent2">
                        <a:lumMod val="50000"/>
                      </a:schemeClr>
                    </a:solidFill>
                    <a:latin typeface="FMEmanee" panose="00000400000000000000" pitchFamily="2" charset="0"/>
                  </a:rPr>
                  <a:t>ශ්‍රී ලංකාවේ ආර්ථිකයට වෙළඳ හා සේවා ආර්ථික කටයුතු වල දායකත්වය </a:t>
                </a:r>
                <a:r>
                  <a:rPr lang="en-US" sz="4400" dirty="0" smtClean="0">
                    <a:solidFill>
                      <a:schemeClr val="tx1"/>
                    </a:solidFill>
                    <a:latin typeface="FMEmanee" panose="00000400000000000000" pitchFamily="2" charset="0"/>
                  </a:rPr>
                  <a:t> </a:t>
                </a:r>
              </a:p>
              <a:p>
                <a:pPr algn="ctr"/>
                <a:endParaRPr lang="en-US" sz="800" dirty="0" smtClean="0">
                  <a:solidFill>
                    <a:schemeClr val="tx1"/>
                  </a:solidFill>
                  <a:latin typeface="FMEmanee" panose="00000400000000000000" pitchFamily="2" charset="0"/>
                </a:endParaRPr>
              </a:p>
            </p:txBody>
          </p:sp>
          <p:pic>
            <p:nvPicPr>
              <p:cNvPr id="6" name="Picture 5" descr="http://www.statistics.gov.lk/images/Heder.gif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l="482"/>
              <a:stretch/>
            </p:blipFill>
            <p:spPr bwMode="auto">
              <a:xfrm>
                <a:off x="20280" y="24063"/>
                <a:ext cx="9083561" cy="1428750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 l="358" t="21388" r="75922" b="37091"/>
            <a:stretch/>
          </p:blipFill>
          <p:spPr>
            <a:xfrm>
              <a:off x="7657761" y="24856"/>
              <a:ext cx="1450091" cy="1427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96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1" y="4419600"/>
            <a:ext cx="29718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dirty="0" smtClean="0"/>
              <a:t>2014 </a:t>
            </a:r>
            <a:r>
              <a:rPr lang="si-LK" dirty="0"/>
              <a:t>සි</a:t>
            </a:r>
            <a:r>
              <a:rPr lang="si-LK" dirty="0" smtClean="0"/>
              <a:t>ට 2019 දක්වා ක</a:t>
            </a:r>
            <a:r>
              <a:rPr lang="si-LK" dirty="0"/>
              <a:t>ෘෂිකාර්මික </a:t>
            </a:r>
            <a:r>
              <a:rPr lang="si-LK" dirty="0" smtClean="0"/>
              <a:t>සේවා නියුක්තියේ අඩුවීමක් දක්නට ලැබුනද 2020 වර්ෂයේ</a:t>
            </a:r>
            <a:r>
              <a:rPr lang="si-LK" dirty="0"/>
              <a:t>දී කෘෂිකාර්මික අංශය</a:t>
            </a:r>
            <a:r>
              <a:rPr lang="si-LK" dirty="0" smtClean="0"/>
              <a:t>ේ සේවා නියුක්තිය කර්මාන්ත අංශයේ සේවා නියුක්තිය ඉක්මවා ගොස් ඇත. 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026802"/>
              </p:ext>
            </p:extLst>
          </p:nvPr>
        </p:nvGraphicFramePr>
        <p:xfrm>
          <a:off x="171450" y="1819379"/>
          <a:ext cx="5509122" cy="337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66675" y="1062335"/>
            <a:ext cx="6865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dirty="0" smtClean="0">
                <a:latin typeface="arial" panose="020B0604020202020204" pitchFamily="34" charset="0"/>
              </a:rPr>
              <a:t>ප්‍රධාන කර්මාන්ත අංශ අනුව සේවා නියුක්තිය 2014-2020</a:t>
            </a:r>
            <a:endParaRPr lang="si-LK" sz="2400" b="1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686596"/>
            <a:ext cx="5638800" cy="39522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365351"/>
              </p:ext>
            </p:extLst>
          </p:nvPr>
        </p:nvGraphicFramePr>
        <p:xfrm>
          <a:off x="5897127" y="1752600"/>
          <a:ext cx="3170673" cy="212340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80436"/>
                <a:gridCol w="1038485"/>
                <a:gridCol w="813752"/>
                <a:gridCol w="838000"/>
              </a:tblGrid>
              <a:tr h="442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Year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Agriculture(%)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Industries(%)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Services</a:t>
                      </a:r>
                      <a:r>
                        <a:rPr lang="en-US" sz="1100" b="1" u="none" strike="noStrike" dirty="0">
                          <a:effectLst/>
                        </a:rPr>
                        <a:t>(%)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</a:tr>
              <a:tr h="240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28.9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26.3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44.8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</a:tr>
              <a:tr h="240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28.7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45.6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</a:tr>
              <a:tr h="240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27.1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46.5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</a:tr>
              <a:tr h="240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26.1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</a:tr>
              <a:tr h="240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27.9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46.6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</a:tr>
              <a:tr h="240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25.3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27.6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47.1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</a:tr>
              <a:tr h="2401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2020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27.1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26.9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46.0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001" marR="10001" marT="10001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44862" y="1686596"/>
            <a:ext cx="3276600" cy="22758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675" y="206939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කර්මාන්ත අංශ තුළ ශ්‍රී ලංකාවේ ආර</a:t>
            </a:r>
            <a:r>
              <a:rPr lang="si-LK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්ථ</a:t>
            </a:r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ිකය සංසන්දනාත්මකව</a:t>
            </a:r>
            <a:endParaRPr lang="en-US" sz="2800" dirty="0"/>
          </a:p>
        </p:txBody>
      </p:sp>
      <p:sp>
        <p:nvSpPr>
          <p:cNvPr id="10" name="TextBox 1"/>
          <p:cNvSpPr txBox="1"/>
          <p:nvPr/>
        </p:nvSpPr>
        <p:spPr>
          <a:xfrm>
            <a:off x="228600" y="2057400"/>
            <a:ext cx="345774" cy="3110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ysClr val="windowText" lastClr="000000"/>
                </a:solidFill>
              </a:rPr>
              <a:t>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84" y="5309587"/>
            <a:ext cx="488941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097" y="1270337"/>
            <a:ext cx="8852371" cy="1015663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000" dirty="0"/>
              <a:t>2013/14 ආර්ථික සංගණනයේදී ප්‍රථම වරට වෙළඳාම සහ අනෙකුත් සේවාවන් පිළිබඳ සවිස්තරාත්මක දත්ත රැස් කරන ලද අතර </a:t>
            </a:r>
            <a:r>
              <a:rPr lang="si-LK" sz="2000" dirty="0" smtClean="0"/>
              <a:t>එහිද</a:t>
            </a:r>
            <a:r>
              <a:rPr lang="si-LK" sz="2000" dirty="0"/>
              <a:t>ී වෙළඳ හා සේවා අං</a:t>
            </a:r>
            <a:r>
              <a:rPr lang="si-LK" sz="2000" dirty="0" smtClean="0"/>
              <a:t>ශය </a:t>
            </a:r>
            <a:r>
              <a:rPr lang="si-LK" sz="2000" dirty="0"/>
              <a:t>මගින් ආර්ථිකයට ඉහළ දායකත්වයක් දක්වන බව පැහැදිලිව නිරීක්ෂණය විය.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4088" y="4191000"/>
            <a:ext cx="4627512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000" dirty="0"/>
              <a:t>2013/2014 ආර්ථික සංගණනය වෙළඳ හා සේවා සමීක්ෂණයේ ආරම්භක සන්ධිස්ථානය වූ අතර එම සංගණන රාමුව පදනම් කර ගනිමින</a:t>
            </a:r>
            <a:r>
              <a:rPr lang="si-LK" sz="2000" dirty="0" smtClean="0"/>
              <a:t>්, ත</a:t>
            </a:r>
            <a:r>
              <a:rPr lang="si-LK" sz="2000" dirty="0"/>
              <a:t>ොග, සිල්ලර වෙළඳාම සහ පුළුල් පරාසයක සේවා ක්‍රියාකාරකම් පිළිබඳ දත්ත රැස් කිරීම සඳහා පළමු වාර්ෂික වෙළඳ හා සේවා සමීක්ෂණය 2016 වර්ෂයේදී පවත්වනු ලැබිණි.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2956" y="2438400"/>
            <a:ext cx="4627512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000" dirty="0" smtClean="0"/>
              <a:t>ජනල</a:t>
            </a:r>
            <a:r>
              <a:rPr lang="si-LK" sz="2000" dirty="0"/>
              <a:t>ේඛන හා සංඛ්‍යාලේඛන දෙපාර්තමේන්තුව විසින් ශ්‍රී ලංකාවේ වෙළඳ හා සේවා අංශය පිළි</a:t>
            </a:r>
            <a:r>
              <a:rPr lang="si-LK" sz="2000" dirty="0" smtClean="0"/>
              <a:t>බඳව දත්ත රැස් කරනු ලබන්නේ වාර්ෂික ව</a:t>
            </a:r>
            <a:r>
              <a:rPr lang="si-LK" sz="2000" dirty="0"/>
              <a:t>ෙළඳ හා සේවා වාර්ෂික සමීක්</a:t>
            </a:r>
            <a:r>
              <a:rPr lang="si-LK" sz="2000" dirty="0" smtClean="0"/>
              <a:t>ෂණය මගිනි. </a:t>
            </a:r>
            <a:endParaRPr lang="si-LK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" y="2527609"/>
            <a:ext cx="2443091" cy="348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66" y="2527609"/>
            <a:ext cx="2514600" cy="348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306170" y="376702"/>
            <a:ext cx="8272530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72942" y="169206"/>
            <a:ext cx="8272530" cy="7315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06170" y="24029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i-LK" sz="3200" b="1" dirty="0">
                <a:solidFill>
                  <a:prstClr val="black"/>
                </a:solidFill>
              </a:rPr>
              <a:t>සේවා ආර්ථික කටයුතුවල දත්ත රැස්කිරීම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6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674" y="52438"/>
            <a:ext cx="868784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/>
              <a:t>වාර්ෂික වෙළඳ හා සේවා සමීක්ෂණයේදී ආවරණය වන ආර්ථික අංශ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942" y="1126481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dirty="0" smtClean="0"/>
              <a:t>අන්තර්ජාතික සම්මත කර්මාන්න වර්ගීකරණයට අනුව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912382"/>
            <a:ext cx="4162425" cy="448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Wholesale and retail trade; repair of motor vehicles and motorcycles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ත</a:t>
            </a:r>
            <a:r>
              <a:rPr lang="si-LK" b="1" dirty="0">
                <a:solidFill>
                  <a:prstClr val="black"/>
                </a:solidFill>
              </a:rPr>
              <a:t>ොග වෙළෙඳාම, සිල්ලර වෙළඳාම, මෝටර් වාහන </a:t>
            </a:r>
            <a:r>
              <a:rPr lang="si-LK" b="1" dirty="0" smtClean="0">
                <a:solidFill>
                  <a:prstClr val="black"/>
                </a:solidFill>
              </a:rPr>
              <a:t>හ</a:t>
            </a:r>
            <a:r>
              <a:rPr lang="si-LK" b="1" dirty="0">
                <a:solidFill>
                  <a:prstClr val="black"/>
                </a:solidFill>
              </a:rPr>
              <a:t>ා මෝටර් බයිසිකල් අළුත්වැඩියා</a:t>
            </a:r>
            <a:r>
              <a:rPr lang="si-LK" b="1" dirty="0" smtClean="0">
                <a:solidFill>
                  <a:prstClr val="black"/>
                </a:solidFill>
              </a:rPr>
              <a:t>ව</a:t>
            </a:r>
          </a:p>
          <a:p>
            <a:pPr lvl="0">
              <a:lnSpc>
                <a:spcPts val="1800"/>
              </a:lnSpc>
              <a:defRPr/>
            </a:pPr>
            <a:endParaRPr lang="si-LK" b="1" dirty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  <a:defRPr/>
            </a:pPr>
            <a:r>
              <a:rPr lang="en-US" b="1" dirty="0" smtClean="0">
                <a:solidFill>
                  <a:srgbClr val="5B9BD5">
                    <a:lumMod val="75000"/>
                  </a:srgbClr>
                </a:solidFill>
              </a:rPr>
              <a:t>Transportation 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and storage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ප</a:t>
            </a:r>
            <a:r>
              <a:rPr lang="si-LK" b="1" dirty="0">
                <a:solidFill>
                  <a:prstClr val="black"/>
                </a:solidFill>
              </a:rPr>
              <a:t>්‍රවාහනය හා ගබඩා පහසුකම්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  <a:defRPr/>
            </a:pPr>
            <a:endParaRPr lang="si-LK" b="1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ts val="1800"/>
              </a:lnSpc>
              <a:defRPr/>
            </a:pPr>
            <a:r>
              <a:rPr lang="en-US" b="1" dirty="0" smtClean="0">
                <a:solidFill>
                  <a:srgbClr val="5B9BD5">
                    <a:lumMod val="75000"/>
                  </a:srgbClr>
                </a:solidFill>
              </a:rPr>
              <a:t>and 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food service activities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නව</a:t>
            </a:r>
            <a:r>
              <a:rPr lang="si-LK" b="1" dirty="0">
                <a:solidFill>
                  <a:prstClr val="black"/>
                </a:solidFill>
              </a:rPr>
              <a:t>ාතැන් පහසුකම් හා ආහාර පාන සැපයීම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  <a:defRPr/>
            </a:pPr>
            <a:endParaRPr lang="si-LK" b="1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ts val="1800"/>
              </a:lnSpc>
              <a:defRPr/>
            </a:pPr>
            <a:r>
              <a:rPr lang="en-US" b="1" dirty="0" smtClean="0">
                <a:solidFill>
                  <a:srgbClr val="5B9BD5">
                    <a:lumMod val="75000"/>
                  </a:srgbClr>
                </a:solidFill>
              </a:rPr>
              <a:t>Information 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and communication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ත</a:t>
            </a:r>
            <a:r>
              <a:rPr lang="si-LK" b="1" dirty="0">
                <a:solidFill>
                  <a:prstClr val="black"/>
                </a:solidFill>
              </a:rPr>
              <a:t>ොරතුරු තාක්ෂණය හා පණිවිඩ හුවමාරුව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  <a:defRPr/>
            </a:pPr>
            <a:endParaRPr lang="si-LK" b="1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ts val="1800"/>
              </a:lnSpc>
              <a:defRPr/>
            </a:pPr>
            <a:r>
              <a:rPr lang="en-US" b="1" dirty="0" smtClean="0">
                <a:solidFill>
                  <a:srgbClr val="5B9BD5">
                    <a:lumMod val="75000"/>
                  </a:srgbClr>
                </a:solidFill>
              </a:rPr>
              <a:t>Real 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estate activities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ද</a:t>
            </a:r>
            <a:r>
              <a:rPr lang="si-LK" b="1" dirty="0">
                <a:solidFill>
                  <a:prstClr val="black"/>
                </a:solidFill>
              </a:rPr>
              <a:t>ේපල වෙළඳාම </a:t>
            </a:r>
            <a:endParaRPr lang="en-US" b="1" dirty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  <a:defRPr/>
            </a:pPr>
            <a:endParaRPr lang="si-LK" b="1" dirty="0" smtClean="0">
              <a:solidFill>
                <a:srgbClr val="5B9BD5">
                  <a:lumMod val="75000"/>
                </a:srgbClr>
              </a:solidFill>
            </a:endParaRPr>
          </a:p>
          <a:p>
            <a:pPr lvl="0">
              <a:lnSpc>
                <a:spcPts val="1800"/>
              </a:lnSpc>
              <a:defRPr/>
            </a:pPr>
            <a:r>
              <a:rPr lang="en-US" b="1" dirty="0" smtClean="0">
                <a:solidFill>
                  <a:srgbClr val="5B9BD5">
                    <a:lumMod val="75000"/>
                  </a:srgbClr>
                </a:solidFill>
              </a:rPr>
              <a:t>Financial </a:t>
            </a:r>
            <a:r>
              <a:rPr lang="en-US" b="1" dirty="0">
                <a:solidFill>
                  <a:srgbClr val="5B9BD5">
                    <a:lumMod val="75000"/>
                  </a:srgbClr>
                </a:solidFill>
              </a:rPr>
              <a:t>Insurance activities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මුදල් හා රක්ෂණ කටයුතු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1905000"/>
            <a:ext cx="3962400" cy="482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en-US" b="1" dirty="0" smtClean="0">
                <a:solidFill>
                  <a:srgbClr val="5B9BD5">
                    <a:lumMod val="75000"/>
                  </a:srgbClr>
                </a:solidFill>
              </a:rPr>
              <a:t>Professional, scientific and technical activities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වෘත්තීය, විද්‍යාත්මක හා තාක්ෂණ කටයුතු</a:t>
            </a:r>
          </a:p>
          <a:p>
            <a:pPr lvl="0">
              <a:lnSpc>
                <a:spcPts val="1800"/>
              </a:lnSpc>
              <a:defRPr/>
            </a:pPr>
            <a:endParaRPr lang="en-US" b="1" dirty="0" smtClean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  <a:defRPr/>
            </a:pPr>
            <a:r>
              <a:rPr lang="en-US" b="1" dirty="0" smtClean="0">
                <a:solidFill>
                  <a:srgbClr val="5B9BD5">
                    <a:lumMod val="75000"/>
                  </a:srgbClr>
                </a:solidFill>
              </a:rPr>
              <a:t>Administrative and support service activities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පරිපාලනමය හා සහාය සේවා කටයුතු</a:t>
            </a:r>
          </a:p>
          <a:p>
            <a:pPr lvl="0">
              <a:lnSpc>
                <a:spcPts val="1800"/>
              </a:lnSpc>
              <a:defRPr/>
            </a:pPr>
            <a:endParaRPr lang="en-US" b="1" dirty="0" smtClean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  <a:defRPr/>
            </a:pPr>
            <a:r>
              <a:rPr lang="en-US" b="1" dirty="0" smtClean="0">
                <a:solidFill>
                  <a:srgbClr val="5B9BD5">
                    <a:lumMod val="75000"/>
                  </a:srgbClr>
                </a:solidFill>
              </a:rPr>
              <a:t>Education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අධ්‍යාපනය</a:t>
            </a:r>
          </a:p>
          <a:p>
            <a:pPr lvl="0">
              <a:lnSpc>
                <a:spcPts val="1800"/>
              </a:lnSpc>
              <a:defRPr/>
            </a:pPr>
            <a:endParaRPr lang="en-US" b="1" dirty="0" smtClean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  <a:defRPr/>
            </a:pPr>
            <a:r>
              <a:rPr lang="en-US" b="1" dirty="0" smtClean="0">
                <a:solidFill>
                  <a:srgbClr val="5B9BD5">
                    <a:lumMod val="75000"/>
                  </a:srgbClr>
                </a:solidFill>
              </a:rPr>
              <a:t>Human health and social work activities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පුද්ගල සෞඛ්‍ය සහ සමාජ සේවා කටයුතු</a:t>
            </a:r>
          </a:p>
          <a:p>
            <a:pPr lvl="0">
              <a:lnSpc>
                <a:spcPts val="1800"/>
              </a:lnSpc>
              <a:defRPr/>
            </a:pPr>
            <a:endParaRPr lang="en-US" b="1" dirty="0" smtClean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  <a:defRPr/>
            </a:pPr>
            <a:r>
              <a:rPr lang="en-US" b="1" dirty="0" smtClean="0">
                <a:solidFill>
                  <a:srgbClr val="5B9BD5">
                    <a:lumMod val="75000"/>
                  </a:srgbClr>
                </a:solidFill>
              </a:rPr>
              <a:t>Art, entertainment and recreation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කලාත්මක හා ‍විනෝදාත්මක කටයුතු</a:t>
            </a:r>
          </a:p>
          <a:p>
            <a:pPr lvl="0">
              <a:lnSpc>
                <a:spcPts val="1800"/>
              </a:lnSpc>
              <a:defRPr/>
            </a:pPr>
            <a:endParaRPr lang="en-US" b="1" dirty="0" smtClean="0">
              <a:solidFill>
                <a:prstClr val="black"/>
              </a:solidFill>
            </a:endParaRPr>
          </a:p>
          <a:p>
            <a:pPr lvl="0">
              <a:lnSpc>
                <a:spcPts val="1800"/>
              </a:lnSpc>
              <a:defRPr/>
            </a:pPr>
            <a:r>
              <a:rPr lang="en-US" b="1" dirty="0" smtClean="0">
                <a:solidFill>
                  <a:srgbClr val="5B9BD5">
                    <a:lumMod val="75000"/>
                  </a:srgbClr>
                </a:solidFill>
              </a:rPr>
              <a:t>Other service activities</a:t>
            </a:r>
          </a:p>
          <a:p>
            <a:pPr lvl="0">
              <a:lnSpc>
                <a:spcPts val="1800"/>
              </a:lnSpc>
              <a:defRPr/>
            </a:pPr>
            <a:r>
              <a:rPr lang="si-LK" b="1" dirty="0" smtClean="0">
                <a:solidFill>
                  <a:prstClr val="black"/>
                </a:solidFill>
              </a:rPr>
              <a:t>වෙනත් සේවා කටයුතු</a:t>
            </a:r>
            <a:endParaRPr lang="en-US" b="1" dirty="0" smtClean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1821417"/>
            <a:ext cx="4419600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48200" y="1828800"/>
            <a:ext cx="4371975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920" y="1556591"/>
            <a:ext cx="8588327" cy="5277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028700" algn="l"/>
              </a:tabLst>
            </a:pPr>
            <a:r>
              <a:rPr lang="si-LK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ත</a:t>
            </a:r>
            <a:r>
              <a:rPr lang="si-LK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ොග වෙ‍ළඳාම 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  <a:tab pos="1714500" algn="l"/>
                <a:tab pos="20574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කෘෂිකාර්මික අමුද්‍රව්‍ය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සතුන් ආහාර/ බීම වර්ග/ සිගරට්/ දුම්කොළ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i-LK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වාහන </a:t>
            </a: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තොග වෙළඳාම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  <a:tab pos="1714500" algn="l"/>
                <a:tab pos="20574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රෙදි/ ඇඳුම්/ ‍පාවහන්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විදුලි භාණඩ හා යන්ත්‍රෝපකරණ/</a:t>
            </a:r>
            <a:r>
              <a:rPr lang="si-LK" sz="1600" dirty="0">
                <a:latin typeface="Iskoola Pota" panose="020B0502040204020203" pitchFamily="34" charset="0"/>
                <a:ea typeface="Times New Roman" panose="02020603050405020304" pitchFamily="18" charset="0"/>
              </a:rPr>
              <a:t>ඖෂධ/ස්වර්ණාභරණ ආදිය </a:t>
            </a: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තොග වෙළඳාම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  <a:tab pos="1714500" algn="l"/>
                <a:tab pos="20574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ඉදිකිරීම් ද්‍රව්‍ය සහ ගොඩනැගිලි ද්‍රව්‍ය තොග වෙළඳාම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  <a:tab pos="1714500" algn="l"/>
                <a:tab pos="20574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පරිගණක/මෘදුකාංග/කෘෂිකාර්මික යන්ත්‍ර/ඩීසල්/පෙට්‍රල්/ලෝහ වර්ග හා වෙනත් තොග වෙළඳාම්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tabLst>
                <a:tab pos="1028700" algn="l"/>
              </a:tabLst>
            </a:pPr>
            <a:endParaRPr lang="en-US" sz="75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028700" algn="l"/>
              </a:tabLst>
            </a:pPr>
            <a:r>
              <a:rPr lang="si-LK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ස</a:t>
            </a:r>
            <a:r>
              <a:rPr lang="si-LK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ිල්ලර වෙළඳාම 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ආහාර/ බීම/ දුම්කො</a:t>
            </a:r>
            <a:r>
              <a:rPr lang="si-LK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ල/ස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ිගරට්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බෙහෙත් ද්‍රව්‍ය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රෙදි පාවහන්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සම්භාණ්</a:t>
            </a:r>
            <a:r>
              <a:rPr lang="si-LK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ඩ/ වාහන 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වෙළඳාම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සිල්ලර වෙළඳාම</a:t>
            </a:r>
            <a:endParaRPr lang="si-LK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ගෘහ භාණ්ඩ හා ද්‍රව්‍ය සිල්ලර වෙ‍ළඳාම, ඉන්ධන වෙ‍ළඳාම</a:t>
            </a:r>
            <a:endParaRPr lang="si-LK" sz="1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ගොඩනැගිලි ද්‍රව්‍ය තීන්ත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වීදුරු ලිපි ද්‍රව්‍ය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පොත්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ඇස්කණ්ණාඩි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ඔරලෝසු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සිල්ලර වෙළඳාම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සිල්ලර කඩය/ සුපිරි වෙළද සැල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i-LK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ඉන්ධන වෙළදාම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endParaRPr lang="en-US" sz="7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028700" algn="l"/>
              </a:tabLst>
            </a:pPr>
            <a:r>
              <a:rPr lang="si-LK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ම</a:t>
            </a:r>
            <a:r>
              <a:rPr lang="si-LK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ෝටර් වාහන අළුත්වැඩියාව සහ නඩත්තුව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/>
              <a:t>මෝටර් වාහන අළුත් වැඩියාව</a:t>
            </a: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/>
              <a:t>ත්‍රීවීල් අළුත්වැඩියාව</a:t>
            </a: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/>
              <a:t>වාහන ස්ප්‍රේ කිරීම / පින්තාරු කිරීම</a:t>
            </a: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/>
              <a:t>ටයර් සහ ටියුබ් අළුත්වැඩියාව සහ අළුතෙන් සවි කිරීම</a:t>
            </a: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/>
              <a:t>බැටරි චාර්ජ් කිරීම</a:t>
            </a: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/>
              <a:t>අළුත්වැඩියා කුෂන් වැඩ 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30735"/>
            <a:ext cx="7811148" cy="5170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tabLst>
                <a:tab pos="1285875" algn="l"/>
              </a:tabLst>
            </a:pPr>
            <a:r>
              <a:rPr lang="si-LK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ත</a:t>
            </a:r>
            <a:r>
              <a:rPr lang="si-LK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ොග හා සිල්ලර වෙළඳාම සහ මෝටර් රථ අළුත්වැඩියාව 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645" y="4419600"/>
            <a:ext cx="3628482" cy="2414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353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3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37983"/>
            <a:ext cx="7811148" cy="4616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pPr>
              <a:tabLst>
                <a:tab pos="1114425" algn="l"/>
              </a:tabLst>
            </a:pPr>
            <a:r>
              <a:rPr lang="si-LK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ප්‍රවාහනය හා ගබඩා පහසුකම්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6096000" y="4108323"/>
            <a:ext cx="2789191" cy="27496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1600200"/>
            <a:ext cx="8282351" cy="4698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028700" algn="l"/>
              </a:tabLst>
            </a:pPr>
            <a:r>
              <a:rPr lang="si-LK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ර‍ජය</a:t>
            </a: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ේ හෝ පුද්ගලික සියළුම මගී හා භාණ්ඩ ප්‍රවාහන සේවා බඩු ගබඩා කරන ස්ථාන හා තැපැල් කටයුතු මේ යටතට අයත් වේ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tabLst>
                <a:tab pos="1028700" algn="l"/>
              </a:tabLst>
            </a:pPr>
            <a:endParaRPr lang="en-US" sz="1600" strike="sngStrik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 algn="just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දුම්රිය, බස්රථ, කැබ් සේවා, ත්‍රී රෝද රථ ආදී ලෙස ගොඩබිමේදී සිදු කරන මගී හා භාණ්ඩ ප්‍රවාහන සේවා</a:t>
            </a:r>
          </a:p>
          <a:p>
            <a:pPr marL="557213" lvl="1" indent="-214313" algn="just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බර වාහන මගින් ගල්/වැලි ප්‍රවාහනය/ශීතාගාර සහිත බඩු ප්‍රවාහනය</a:t>
            </a:r>
          </a:p>
          <a:p>
            <a:pPr marL="557213" lvl="1" indent="-214313" algn="just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රියදුරු සහිතව ට්‍රක්/ලොරි/විනෝද බෝට්ටු කුලියට දීම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 algn="just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මුහුදු සහ වෙරළාශ්‍රිත ජලයේ මගීන් හා භාණ්ඩ ප්‍රවාහනය / මිරිදියෙහි මගීන් සහ භාණ්ඩ ප්‍රවාහනය  සේවා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 algn="just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ගුවන් මගින් මගීන් හා භාණ්ඩ ප්‍රවාහන සේවා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 algn="just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සාමාන්‍ය වෙළඳ ගබඩා, ශීතකරණ ගබඩා හා වෙනත් ගබඩා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 algn="just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ප්‍රවාහනය සඳහා ආධාරක සේවා ( රථ ගාල, බස් නැවතුම් පොළ මෙහෙයුම් කටයුතු,කන්ටේනර් අංගන ආදිය) </a:t>
            </a:r>
          </a:p>
          <a:p>
            <a:pPr marL="557213" lvl="1" indent="-214313" algn="just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වරාය සහ ජැටි ආදි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i-LK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පර්යන්ත පහසුකම්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i-LK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terminal facilities) </a:t>
            </a:r>
            <a:r>
              <a:rPr lang="si-LK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/ප්‍රදීපාගාර කාර්යයන්</a:t>
            </a:r>
            <a:endParaRPr lang="en-US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57213" lvl="1" indent="-214313" algn="just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ග</a:t>
            </a:r>
            <a:r>
              <a:rPr lang="si-LK" sz="1600" dirty="0">
                <a:latin typeface="Calibri" panose="020F0502020204030204" pitchFamily="34" charset="0"/>
                <a:ea typeface="Calibri" panose="020F0502020204030204" pitchFamily="34" charset="0"/>
              </a:rPr>
              <a:t>ුවන් තොටුපොළ/ගුවන් ගමන් පාලන කාර්යයන්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57213" lvl="1" indent="-214313" algn="just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රජයේ තැපැල් කාර්යාල, නියෝජිත තැපැල් කාර්යාල හා වෙනත් තැපැල් කටයුතු</a:t>
            </a:r>
          </a:p>
          <a:p>
            <a:pPr marL="557213" lvl="1" indent="-214313" algn="just">
              <a:lnSpc>
                <a:spcPts val="2100"/>
              </a:lnSpc>
              <a:buFont typeface="Arial" panose="020B0604020202020204" pitchFamily="34" charset="0"/>
              <a:buChar char="•"/>
              <a:tabLst>
                <a:tab pos="1028700" algn="l"/>
              </a:tabLst>
            </a:pPr>
            <a:r>
              <a:rPr lang="si-LK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කූරියර් සේවාවන්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489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66800"/>
            <a:ext cx="7811148" cy="4616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pPr algn="just">
              <a:tabLst>
                <a:tab pos="1028700" algn="l"/>
              </a:tabLst>
            </a:pPr>
            <a:r>
              <a:rPr lang="si-LK" sz="2400" b="1" dirty="0"/>
              <a:t>නවාතැන් හා ආහාර සැපයීම්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615" y="1857834"/>
            <a:ext cx="860363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1600" dirty="0"/>
              <a:t>කෙටි කාලීනව හෝ දීර්ඝ කාලීනව ආහාර සහිතව හෝ රහිතව යම් ගෙවීමේ පදනමක් මත නැවතීමේ පහසුකම් සපයන ස්ථාන, කඳවුරු භූමි සහ ගාල් කරන ‍ස්ථාන මේ යටතට අයත් වේ. </a:t>
            </a:r>
          </a:p>
          <a:p>
            <a:endParaRPr lang="si-LK" sz="1600" dirty="0"/>
          </a:p>
          <a:p>
            <a:r>
              <a:rPr lang="si-LK" sz="1600" b="1" dirty="0"/>
              <a:t>නවාතැන්</a:t>
            </a:r>
            <a:endParaRPr lang="en-US" sz="1600" b="1" dirty="0"/>
          </a:p>
          <a:p>
            <a:endParaRPr lang="si-LK" sz="16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කෙටි කාලීන නවාතැන් සපයන ස්ථාන (හෝටල්, තානායම්, නිවාඩු නිකේතන,නවාතැන්, විශ්‍රාම ශාලා ආදිය)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කෙටි කාලීනව නවාතැන් ගන්නා අමුත්තන් සඳහා  කඳවුරු බිම්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ශිෂ්‍ය නේවාසිකාගාර, පාසැල් නේවාසිකාගාර, සේවක නේවාසිකාගාර, බෝඩිං හවුස් හා වෙනත් නවාතැන් පහසුකම්</a:t>
            </a:r>
          </a:p>
          <a:p>
            <a:r>
              <a:rPr lang="si-LK" sz="1600" dirty="0"/>
              <a:t>	</a:t>
            </a:r>
          </a:p>
          <a:p>
            <a:r>
              <a:rPr lang="si-LK" sz="1600" dirty="0"/>
              <a:t> </a:t>
            </a:r>
            <a:r>
              <a:rPr lang="si-LK" sz="1600" b="1" dirty="0"/>
              <a:t>ආහාර පාන සැපයීම</a:t>
            </a:r>
            <a:endParaRPr lang="en-US" sz="1600" b="1" dirty="0"/>
          </a:p>
          <a:p>
            <a:r>
              <a:rPr lang="en-US" sz="1600" dirty="0"/>
              <a:t>	</a:t>
            </a:r>
            <a:endParaRPr lang="si-L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භෝජනාගාර, ආපන ශාලා, කැන්ටින්, තේ කඩ, බත් කඩ, පිසා හට්, පිටතට ගෙන යන ආහාර සැපයීම ( </a:t>
            </a:r>
            <a:r>
              <a:rPr lang="en-US" sz="1600" dirty="0"/>
              <a:t>take away)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උත්සව අවස්ථා සඳහා ආහාර සැපයීම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මත්පැන් හල් (එම ස්ථානයේ පානය කළ හැකි), කෝපි හල්, පළතුරු බීම විකුණන ස්ථාන, කිරි කඩය විකුණන),</a:t>
            </a:r>
            <a:r>
              <a:rPr lang="en-US" sz="1600" dirty="0"/>
              <a:t> </a:t>
            </a:r>
            <a:r>
              <a:rPr lang="si-LK" sz="1600" dirty="0"/>
              <a:t>කැඳ කඩය</a:t>
            </a:r>
            <a:endParaRPr lang="en-US" sz="1600" dirty="0"/>
          </a:p>
          <a:p>
            <a:endParaRPr lang="si-LK" sz="1350" dirty="0"/>
          </a:p>
          <a:p>
            <a:endParaRPr lang="si-LK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592" y="4047898"/>
            <a:ext cx="352044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330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blisher Images | Free Vectors, Stock Photos &amp;amp;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74" y="1427203"/>
            <a:ext cx="2545724" cy="254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914400"/>
            <a:ext cx="7811148" cy="4616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pPr algn="just">
              <a:tabLst>
                <a:tab pos="1028700" algn="l"/>
              </a:tabLst>
            </a:pPr>
            <a:r>
              <a:rPr lang="si-LK" sz="2400" b="1" dirty="0"/>
              <a:t>තොරතුරුසහ සන්නිවේදන ප්‍රකාශන කාර්යයන්   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62600" y="4049128"/>
            <a:ext cx="2880977" cy="2493151"/>
            <a:chOff x="5562600" y="4049128"/>
            <a:chExt cx="2880977" cy="24931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7858"/>
            <a:stretch/>
          </p:blipFill>
          <p:spPr>
            <a:xfrm>
              <a:off x="5638800" y="4061413"/>
              <a:ext cx="2804777" cy="248086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562600" y="4049128"/>
              <a:ext cx="457200" cy="370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2400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83524" y="1553034"/>
            <a:ext cx="886710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1600" dirty="0" smtClean="0"/>
              <a:t>ත</a:t>
            </a:r>
            <a:r>
              <a:rPr lang="si-LK" sz="1600" dirty="0"/>
              <a:t>ොරතුරු සම්පාදනය හා විකාශනය සම්බන්ධ සියළුම සේවා මේ යටතට අයත් වේ.</a:t>
            </a:r>
          </a:p>
          <a:p>
            <a:endParaRPr lang="si-LK" sz="8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පොත්, පත්තර, ශබ්ද කෝෂ, පත්‍රිකා, නාමාවලි හා වෙනත් මුද්‍රිත ආදිය ප්‍රකාශයට පත් කිරීම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පරිගණක මෙහෙයුම් පද්ධති, වෘත්තීය/ව්‍යාපාරික මෘදුකාංග, පරිගණක ක්‍රීඩා ආදී මෘදුකාංග ප්‍රකාශනය කිරීම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චිත්‍රපටි, වීඩියෝ පටි,රූපවාහිනි වැඩ සටහන්, රූපවාහිනී වෙළඳ ප්‍රචාරක නිෂ්පාදනය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චිත්‍රපට ආදිය නිෂ්පාදය ආශ්‍රිත සංස්කරණය, දෙබස් කැවීම, සජීවීකරණය, රසායනාගාර ක්‍රියාකාරකම් ආදී පශ්චාත් නිෂ්පාදන කටයුතු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සිනමා ශාලා / එළිමහනේ ප්‍රක්ෂේපණ සහසුකම්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ටේප් පටි, සංයුක්ත තැටි ආදී මුල්ශබ්ද පටිගත කිරීම, සංගීතය ප්‍රකාශනය (</a:t>
            </a:r>
            <a:r>
              <a:rPr lang="en-US" sz="1600" dirty="0"/>
              <a:t>music publishing)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ගුවන් විදුලි විකාශන කාර්යයන් 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රෑපවාහිනී වැඩසටහන් සහ විකාශන කාර්යයන්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රැහැන් සහිත හෝ රැහැන් රහිත විදුලි සංදේශ කාර්යයන්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චන්ද්‍රිකා විදුලි සංදේශ කාර්යයන්, චන්ද්‍රිකා පණිවිඩ හුවමාරු ආයතන සහ වෙනත් විදුලි සංදේශ කාර්යයන්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දුරකථන පහසුකම් හා තොරතුරු හුවමාරු</a:t>
            </a:r>
            <a:r>
              <a:rPr lang="en-US" sz="1600" dirty="0"/>
              <a:t> </a:t>
            </a:r>
            <a:r>
              <a:rPr lang="si-LK" sz="1600" dirty="0"/>
              <a:t>කිරීමේ මධ්‍යස්ථාන </a:t>
            </a:r>
            <a:r>
              <a:rPr lang="en-US" sz="1600" dirty="0"/>
              <a:t>(Communication </a:t>
            </a:r>
            <a:r>
              <a:rPr lang="en-US" sz="1600" dirty="0" err="1"/>
              <a:t>centres</a:t>
            </a:r>
            <a:r>
              <a:rPr lang="en-US" sz="1600" dirty="0"/>
              <a:t>)</a:t>
            </a:r>
            <a:endParaRPr lang="si-L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පරිගණක වැඩ සටහන් සම්පාදනය, මෘදුකාංග නිර්මාණය,</a:t>
            </a:r>
            <a:r>
              <a:rPr lang="en-US" sz="1600" dirty="0"/>
              <a:t> </a:t>
            </a:r>
            <a:r>
              <a:rPr lang="si-LK" sz="1600" dirty="0"/>
              <a:t>වෙබ් පිටු සහ දත්ත පදනම්</a:t>
            </a:r>
            <a:r>
              <a:rPr lang="en-US" sz="1600" dirty="0"/>
              <a:t> (databases) </a:t>
            </a:r>
            <a:r>
              <a:rPr lang="si-LK" sz="1600" dirty="0"/>
              <a:t>නිර්මාණය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දත්ත සැකසුම් කටයුතු, දත්ත ඇතුලත් කිරීමේ සේවා ආදිය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අන්තර්ජාලය තුළ වෙබ් අඩවි පවත්වාගෙන යාම හා ඒ ආශ්‍රිත කටයුතු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ජාල ප්‍රවේශ්‍ර </a:t>
            </a:r>
            <a:r>
              <a:rPr lang="en-US" sz="1600" dirty="0"/>
              <a:t>(web portals) </a:t>
            </a:r>
            <a:r>
              <a:rPr lang="si-LK" sz="1600" dirty="0"/>
              <a:t>වැනි පහසු සෙවීමේ ආකෘතියක් සහිත විස්තීර්ණ දත්ත පද්ධති උත්පාදනය හා පවත්වා ගෙන යාම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 smtClean="0"/>
              <a:t>අන</a:t>
            </a:r>
            <a:r>
              <a:rPr lang="si-LK" sz="1600" dirty="0"/>
              <a:t>්තර්ජාල පිවිසුම් සේවා </a:t>
            </a:r>
            <a:r>
              <a:rPr lang="en-US" sz="1600" dirty="0"/>
              <a:t>(Cyber cafe, Internet cafe)</a:t>
            </a:r>
            <a:endParaRPr lang="si-LK" sz="1600" dirty="0"/>
          </a:p>
        </p:txBody>
      </p:sp>
    </p:spTree>
    <p:extLst>
      <p:ext uri="{BB962C8B-B14F-4D97-AF65-F5344CB8AC3E}">
        <p14:creationId xmlns:p14="http://schemas.microsoft.com/office/powerpoint/2010/main" val="38879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5"/>
          <a:stretch/>
        </p:blipFill>
        <p:spPr>
          <a:xfrm>
            <a:off x="5715000" y="2514600"/>
            <a:ext cx="3207319" cy="3276600"/>
          </a:xfrm>
          <a:prstGeom prst="rect">
            <a:avLst/>
          </a:prstGeom>
          <a:effectLst>
            <a:reflection stA="45000" endPos="6500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44379" y="914400"/>
            <a:ext cx="7811148" cy="4616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pPr algn="just">
              <a:tabLst>
                <a:tab pos="1028700" algn="l"/>
              </a:tabLst>
            </a:pPr>
            <a:r>
              <a:rPr lang="si-LK" sz="2400" b="1" dirty="0"/>
              <a:t>දේපල වෙළඳාම් කාර්යයන්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92" y="1566952"/>
            <a:ext cx="703646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7213" lvl="1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තමාගේම හෝ මුදලට ගත් ඉඩම් කුට්ටි කර විකිණීම</a:t>
            </a:r>
          </a:p>
          <a:p>
            <a:pPr marL="557213" lvl="1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තමාට අයිති නිවාස හෝ වෙනත් ගොඩනැගිලි මිලට ගෙන විකිණීම</a:t>
            </a:r>
          </a:p>
          <a:p>
            <a:pPr marL="557213" lvl="1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තමාට අයිති නිවාස හෝ බද්දට ගත් වෙනත් ගොඩනැගිලි කුලියට හෝ බද්දට දීම</a:t>
            </a:r>
          </a:p>
          <a:p>
            <a:pPr marL="557213" lvl="1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ප්‍රදර්ශනශාලා, ශ්‍රවණාගාර ආදිය කුලියට හෝ බද්දට දීම</a:t>
            </a:r>
          </a:p>
          <a:p>
            <a:pPr marL="557213" lvl="1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දේපළ වෙළඳාම් නියෝජිත කාර්යයන් සහ තැරැව්කරුවන්ගේ කටයුතු</a:t>
            </a:r>
          </a:p>
          <a:p>
            <a:pPr marL="557213" lvl="1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කුලියට හෝ කොන්ත්‍රාත් පදනම මත දේපළ කළමනාකරණය කිරීම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12" y="3810000"/>
            <a:ext cx="3945767" cy="2533863"/>
          </a:xfrm>
          <a:prstGeom prst="snip2Diag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5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5555"/>
          <a:stretch/>
        </p:blipFill>
        <p:spPr>
          <a:xfrm>
            <a:off x="4107826" y="4267200"/>
            <a:ext cx="4732421" cy="22557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1014183"/>
            <a:ext cx="7811148" cy="4616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pPr algn="just">
              <a:tabLst>
                <a:tab pos="1028700" algn="l"/>
              </a:tabLst>
            </a:pPr>
            <a:r>
              <a:rPr lang="si-LK" sz="2400" b="1" dirty="0"/>
              <a:t>මූල්‍ය සහ රක්ෂණ කාර්යයන්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85097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1600" b="1" dirty="0"/>
              <a:t>අ.</a:t>
            </a:r>
            <a:r>
              <a:rPr lang="en-US" sz="1600" b="1" dirty="0"/>
              <a:t> </a:t>
            </a:r>
            <a:r>
              <a:rPr lang="si-LK" sz="1600" b="1" dirty="0"/>
              <a:t>මූල්‍ය සේවා සඳහා මූල්‍ය ආයතන මඟින් සපයන සේවා මේ යටතට අයත් වේ</a:t>
            </a:r>
            <a:r>
              <a:rPr lang="si-LK" sz="1600" dirty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  <a:p>
            <a:endParaRPr lang="si-L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මහ බැංකුව, බලපත්‍ර සහිත වාණිජ බැංකු, බලපත්‍ර සහිත විශේෂිත බැංකු, ග්‍රාමීය බැංකු, ණයදෙන සමිති, වෙනත් බැංකු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පරිපාලන සමාගම් </a:t>
            </a:r>
            <a:r>
              <a:rPr lang="en-US" sz="1600" dirty="0"/>
              <a:t>(holding companies)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භාරකාර මණ්ඩල </a:t>
            </a:r>
            <a:r>
              <a:rPr lang="en-US" sz="1600" dirty="0"/>
              <a:t>(trusts)</a:t>
            </a:r>
            <a:r>
              <a:rPr lang="si-LK" sz="1600" dirty="0"/>
              <a:t>, අරමුදල් </a:t>
            </a:r>
            <a:r>
              <a:rPr lang="en-US" sz="1600" dirty="0"/>
              <a:t>(funds)</a:t>
            </a:r>
            <a:endParaRPr lang="si-L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කල්බදු සමාගම් </a:t>
            </a:r>
            <a:r>
              <a:rPr lang="en-US" sz="1600" dirty="0"/>
              <a:t>(finance leasing companies)</a:t>
            </a:r>
            <a:endParaRPr lang="si-L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උකස් බඩු සාප්පු, උකස් ගන්නන්, මුදල් පොළියට දීම හා වෙනත් මූල්‍ය සේවා</a:t>
            </a:r>
          </a:p>
          <a:p>
            <a:endParaRPr lang="si-LK" sz="1600" dirty="0"/>
          </a:p>
          <a:p>
            <a:r>
              <a:rPr lang="si-LK" sz="1600" b="1" dirty="0"/>
              <a:t>ආ.</a:t>
            </a:r>
            <a:r>
              <a:rPr lang="en-US" sz="1600" b="1" dirty="0"/>
              <a:t> </a:t>
            </a:r>
            <a:r>
              <a:rPr lang="si-LK" sz="1600" b="1" dirty="0"/>
              <a:t>රක්ෂණ සේවා</a:t>
            </a:r>
            <a:endParaRPr lang="en-US" sz="1600" b="1" dirty="0"/>
          </a:p>
          <a:p>
            <a:endParaRPr lang="si-L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ජීවිත රක්ෂණ, අනෙකුත් රක්ෂණ කටයුතු, ප්‍රතිරක්ෂණය, සමාජ රක්ෂණ විශ්‍රාම අරමුදල්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රක්ෂණ සේවා සපයනු ලබන ‍සියලු පුද්ගලික ආයතනයන්</a:t>
            </a:r>
            <a:r>
              <a:rPr lang="en-US" sz="1600" dirty="0"/>
              <a:t>, </a:t>
            </a:r>
            <a:r>
              <a:rPr lang="si-LK" sz="1600" dirty="0"/>
              <a:t>විශ්‍රාමික අරමුදල් සම්බන්ධ ආයතනයන් </a:t>
            </a:r>
            <a:endParaRPr lang="en-US" sz="1600" dirty="0"/>
          </a:p>
          <a:p>
            <a:r>
              <a:rPr lang="si-LK" sz="1600" dirty="0"/>
              <a:t>		</a:t>
            </a:r>
          </a:p>
          <a:p>
            <a:r>
              <a:rPr lang="si-LK" sz="1600" b="1" dirty="0"/>
              <a:t>ඇ.</a:t>
            </a:r>
            <a:r>
              <a:rPr lang="en-US" sz="1600" b="1" dirty="0"/>
              <a:t> </a:t>
            </a:r>
            <a:r>
              <a:rPr lang="si-LK" sz="1600" b="1" dirty="0"/>
              <a:t>මූල්‍ය ආයතන සඳහා සේවා සපයන ස්ථාන</a:t>
            </a:r>
            <a:endParaRPr lang="en-US" sz="1600" b="1" dirty="0"/>
          </a:p>
          <a:p>
            <a:endParaRPr lang="si-L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කොටස් වෙළඳපොළ හා තැරැව්කරුවන් ආශ්‍රිත කටයුතු, 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විදේශ මුදල් හුවමාරු ස්ථාන </a:t>
            </a:r>
            <a:r>
              <a:rPr lang="en-US" sz="1600" dirty="0"/>
              <a:t>(Money changers) </a:t>
            </a:r>
            <a:r>
              <a:rPr lang="si-LK" sz="1600" dirty="0"/>
              <a:t>හා ආධාරක සේවා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රක්ෂණ නියෝජිත හා තැරැව්කරුවන්ගේ කාර්යයන්, 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අරමුදල් කළමනාකරණ කාර්යයන්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59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349621"/>
            <a:ext cx="3429000" cy="239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379" y="914400"/>
            <a:ext cx="7811148" cy="4616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pPr algn="just">
              <a:tabLst>
                <a:tab pos="1028700" algn="l"/>
              </a:tabLst>
            </a:pPr>
            <a:r>
              <a:rPr lang="si-LK" sz="2400" b="1" dirty="0"/>
              <a:t>වෘත්තීය විද්‍යාත්මක සහ තාක්ෂණ කටයුතු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553034"/>
            <a:ext cx="881692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නීති‍ උපදෙස් ලබා දීම හා පෙනී සිටීම, ව්‍යාපාර සම්බන්ධ ලිපි ලේඛණ සකස් කිරීම, පේටන්ට් බලපත්‍ර/ හිමිකම් සහතික ලබා ගැනීම හා සම්බන්ධ කටයුතු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පොත් තැබීම, ගිණුම්කරණ සේවා, විගණන කටයුතු, බදු උපදේශනය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සමාගම් හා ව්‍යාපාර ආයතන වල ප්‍රධාන කාර්යාල වල කටයුතු හා  දිස්ත්‍රික් හා ප්‍රාදේශීය කාර්යාල වල කටයුතු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කළමනාකරණ උපදේශන කටයුතු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ගෘහ නිර්මාණ සේවි සහ උපදේශනය, ඉංජිනේරු සේවා, ගොඩනැගිලි පරීක්ෂණ සේවා, මින්න්දෝරු සේවා, සිතියම් ඇඳීම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භෞතික තත්වය හා ප්‍රමිතිය පරීක්ෂා කිරීම, පාරිසරික දර්ශක පරීක්ෂාව, වාහන දුම් පරීක්ෂාව, පොලිස් රසායනාගාර පරීක්ෂා, වාහන වල තත්ත්ව පරීක්ෂණ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ස්වභාවික විද්‍යා, කෘෂි විද්‍යා, තාක්ෂණික සහ ඉංජිනේරු පර්යේෂණ කටයුතු,</a:t>
            </a:r>
            <a:r>
              <a:rPr lang="en-US" sz="1600" dirty="0"/>
              <a:t> </a:t>
            </a:r>
            <a:r>
              <a:rPr lang="si-LK" sz="1600" dirty="0"/>
              <a:t>වෛද්‍ය විද්‍යා පර්යේෂණ, ජීව විද්‍යා පර්යේෂණ ආදිය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සමාජ විද්‍යාව හා මානව විද්‍යාව සම්බන්ධ පර්යේෂණ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වෙළඳ දැන්වීම් සකස් කිරීම හා ප්‍රචාරණ සේවා</a:t>
            </a:r>
            <a:r>
              <a:rPr lang="en-US" sz="1600" dirty="0"/>
              <a:t> </a:t>
            </a:r>
            <a:endParaRPr lang="si-LK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වෙළඳ ප්‍රචාරක වැඩ සටහන් </a:t>
            </a:r>
            <a:r>
              <a:rPr lang="en-US" sz="1600" dirty="0"/>
              <a:t>(Marketing campaigns) </a:t>
            </a:r>
            <a:r>
              <a:rPr lang="si-LK" sz="1600" dirty="0"/>
              <a:t>හා වෙනත් ප්‍රචාරක සේවා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වෙළඳ පොළ පර්යේෂණ හා මහජන මත විමසීම්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 smtClean="0"/>
              <a:t>ජ</a:t>
            </a:r>
            <a:r>
              <a:rPr lang="si-LK" sz="1600" dirty="0"/>
              <a:t>ායාරූප ශාලා හා ජායාරූප ශිල්පීය කටයුතු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පරිවර්ථන හා අර්ථකථන කටයුතු, ප්‍රමාණ සමීක්ෂණ කටයුතු, සංක්‍රමණ උපදේශනය, කාළගුණ අනාවැකි, මෝටර් වාහන තක්සේරු කටයුතු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පශු වෛද්‍ය කටයුතු (ගොවිපල සත්ව හා සුරතල් සත්ව)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6389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07" y="2438400"/>
            <a:ext cx="8686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CC3399"/>
                </a:solidFill>
              </a:rPr>
              <a:t>     	</a:t>
            </a:r>
            <a:r>
              <a:rPr lang="si-LK" sz="2600" b="1" dirty="0" smtClean="0"/>
              <a:t>ශ්‍රී ලංකාවේ ආර්ථිකය සේවා ආර්ථිකයක් ලෙස හඳුන්වන්නේ </a:t>
            </a:r>
            <a:r>
              <a:rPr lang="en-US" sz="2600" b="1" dirty="0" smtClean="0"/>
              <a:t>    	</a:t>
            </a:r>
            <a:r>
              <a:rPr lang="si-LK" sz="2600" b="1" dirty="0" smtClean="0"/>
              <a:t>ඇයි ?</a:t>
            </a:r>
            <a:endParaRPr lang="en-US" sz="2600" b="1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CC3399"/>
                </a:solidFill>
              </a:rPr>
              <a:t>    	</a:t>
            </a:r>
            <a:r>
              <a:rPr lang="si-LK" sz="2600" b="1" dirty="0" smtClean="0"/>
              <a:t>ව</a:t>
            </a:r>
            <a:r>
              <a:rPr lang="si-LK" sz="2600" b="1" dirty="0"/>
              <a:t>ිවිධ සේවාවන්හි ක්‍රමික විකා</a:t>
            </a:r>
            <a:r>
              <a:rPr lang="si-LK" sz="2600" b="1" dirty="0" smtClean="0"/>
              <a:t>ශනය</a:t>
            </a:r>
            <a:endParaRPr lang="en-US" sz="2600" b="1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CC3399"/>
                </a:solidFill>
              </a:rPr>
              <a:t>    	</a:t>
            </a:r>
            <a:r>
              <a:rPr lang="si-LK" sz="2600" b="1" dirty="0" smtClean="0"/>
              <a:t>සේවා ආර්ථික කටයුතුවල දත්ත රැස්කිරීම</a:t>
            </a:r>
            <a:endParaRPr lang="en-US" sz="2600" b="1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CC3399"/>
                </a:solidFill>
              </a:rPr>
              <a:t>   	</a:t>
            </a:r>
            <a:r>
              <a:rPr lang="si-LK" sz="2600" b="1" dirty="0" smtClean="0"/>
              <a:t>දත්ත </a:t>
            </a:r>
            <a:r>
              <a:rPr lang="si-LK" sz="2600" b="1" dirty="0"/>
              <a:t>විශ්ලේෂණය කිරී</a:t>
            </a:r>
            <a:r>
              <a:rPr lang="si-LK" sz="2600" b="1" dirty="0" smtClean="0"/>
              <a:t>ම</a:t>
            </a:r>
            <a:endParaRPr lang="en-US" sz="2600" b="1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CC3399"/>
                </a:solidFill>
              </a:rPr>
              <a:t>   	</a:t>
            </a:r>
            <a:r>
              <a:rPr lang="si-LK" sz="2600" b="1" dirty="0" smtClean="0"/>
              <a:t>ස</a:t>
            </a:r>
            <a:r>
              <a:rPr lang="si-LK" sz="2600" b="1" dirty="0"/>
              <a:t>ේවා ආර්ථික කටයුතු පිළිබඳ දත්තයන්හි වැදගත්</a:t>
            </a:r>
            <a:r>
              <a:rPr lang="si-LK" sz="2600" b="1" dirty="0" smtClean="0"/>
              <a:t>කම</a:t>
            </a:r>
            <a:endParaRPr lang="en-US" sz="2600" b="1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b="1" dirty="0" smtClean="0">
                <a:solidFill>
                  <a:srgbClr val="CC3399"/>
                </a:solidFill>
              </a:rPr>
              <a:t>   	</a:t>
            </a:r>
            <a:r>
              <a:rPr lang="si-LK" sz="2600" b="1" dirty="0" smtClean="0"/>
              <a:t>දත</a:t>
            </a:r>
            <a:r>
              <a:rPr lang="si-LK" sz="2600" b="1" dirty="0"/>
              <a:t>්ත රැස්කිරීමේදී සැලකිලිමත් විය යුතු කරුණ</a:t>
            </a:r>
            <a:r>
              <a:rPr lang="si-LK" sz="2600" b="1" dirty="0" smtClean="0"/>
              <a:t>ු</a:t>
            </a:r>
            <a:endParaRPr lang="en-US" sz="2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52907" y="304800"/>
            <a:ext cx="2895600" cy="868680"/>
            <a:chOff x="685800" y="579120"/>
            <a:chExt cx="2895600" cy="868680"/>
          </a:xfrm>
        </p:grpSpPr>
        <p:sp>
          <p:nvSpPr>
            <p:cNvPr id="4" name="Rectangle 3"/>
            <p:cNvSpPr/>
            <p:nvPr/>
          </p:nvSpPr>
          <p:spPr>
            <a:xfrm>
              <a:off x="838200" y="716280"/>
              <a:ext cx="2743200" cy="7315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85800" y="579120"/>
              <a:ext cx="2743200" cy="7315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i-LK" sz="3600" b="1" dirty="0" smtClean="0"/>
                <a:t>අන්තර්ගතය</a:t>
              </a:r>
              <a:endParaRPr lang="en-US" sz="36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5867400" cy="13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47386"/>
            <a:ext cx="7811148" cy="4616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r>
              <a:rPr lang="si-LK" sz="2400" b="1" dirty="0"/>
              <a:t>පරිපාලනමය හා සහාය සේවා කටයුතු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792" y="1619006"/>
            <a:ext cx="85773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මෝටර් වාහන (රියදුරු රහිතව) කුලියට හෝ බද්දට දීම,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විනෝදාත්මක කටයුතු සඳහා යොදා ගන්නා බෝට්ටු</a:t>
            </a:r>
            <a:r>
              <a:rPr lang="en-BZ" sz="1600" dirty="0"/>
              <a:t>, </a:t>
            </a:r>
            <a:r>
              <a:rPr lang="si-LK" sz="1600" dirty="0"/>
              <a:t>බයිසිකල්, පුටු සහ කුඩ හා වෙනත් ක්‍රීඩා භාණ්ඩ, කුලියට හෝ බද්දට දීම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වීඩියෝ පට/</a:t>
            </a:r>
            <a:r>
              <a:rPr lang="en-BZ" sz="1600" dirty="0"/>
              <a:t>CD</a:t>
            </a:r>
            <a:r>
              <a:rPr lang="si-LK" sz="1600" dirty="0"/>
              <a:t>/</a:t>
            </a:r>
            <a:r>
              <a:rPr lang="en-BZ" sz="1600" dirty="0"/>
              <a:t>DVD </a:t>
            </a:r>
            <a:r>
              <a:rPr lang="si-LK" sz="1600" dirty="0"/>
              <a:t>ආදිය කුලියට දීම, උත්සව භාණ්ඩ කුළියට දීම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කර්මාන්ත සඳහා භාවිතා කරන යන්ත්‍ර සූත්‍ර සහ</a:t>
            </a:r>
            <a:r>
              <a:rPr lang="en-BZ" sz="1600" dirty="0"/>
              <a:t>  </a:t>
            </a:r>
            <a:r>
              <a:rPr lang="si-LK" sz="1600" dirty="0"/>
              <a:t>අනිකුත් උපකරණ කුලියට හා බද්දට දීම (රියදුරු රහිතව)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ඉදිකිරීම් හා සිවිල් ඉංජිනේරු උපකරණ හා රථ කුළියට දීම (රියදුරු/ක්‍රියාකරු රහිතව)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රැකියා නියෝජිත ආයතන සම්බන්ධ කටයුතු, අනුග්‍රාහකයින් වෙත සේවකයින් සැපයීම සම්බන්ධ කටයුතු </a:t>
            </a:r>
            <a:endParaRPr lang="en-US" sz="1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තාවකාලික හෝ ස්ථීර රැකියා සපයන ආයතන (රැකියා ඒජන්සි)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සංචාරක නියෝජිතායතන, ගුවන් ප්‍රවේශපත් අලෙවිය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 smtClean="0"/>
              <a:t>ග</a:t>
            </a:r>
            <a:r>
              <a:rPr lang="si-LK" sz="1600" dirty="0"/>
              <a:t>ොඩනැගිලි සේවා සහ වතු උද්‍යාන අලංකරණ සේවා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පෞද්ගලික ආරක්ෂක සේවා කටයුතු, විද්‍යුත් ආරක්ෂක සංඥා පද්ධති මෙහෙයවීම හා නඩත්තු කිරීම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විමර්ශන හා රහස් පරීක්ෂණ කටයුතු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සේවා දායකයාගේ ස්ථානයේදී ගොඩනැගිල්ල පිරිසිදු කිරීම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ඕනෑම වර්ගයක ගොඩනැගිලි ඇතුළත සාමාන්‍ය පිරිසිදු කිරීම හා අනෙකුත් කාර්මික පිරිසිදු කිරීම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උද්‍යාන සැකසීම අලංකරණය හා නඩත්තු කිරීමේ සේවා සැපයීම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කාර්යාල ලේකම්වරුන්ගේ සහ කාර්යාල</a:t>
            </a:r>
            <a:r>
              <a:rPr lang="en-BZ" sz="1600" dirty="0"/>
              <a:t>  </a:t>
            </a:r>
            <a:r>
              <a:rPr lang="si-LK" sz="1600" dirty="0"/>
              <a:t>ලිපි ලේඛන සැකසීමේ කටයුතු, ඡායා පිටපත් කිරීම නිවාස සැළසුම් පිටපත් කිරිම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බිල්පත් ගෙවුම් මධ්‍යස්ථාන(විදුලිය</a:t>
            </a:r>
            <a:r>
              <a:rPr lang="en-BZ" sz="1600" dirty="0"/>
              <a:t>, </a:t>
            </a:r>
            <a:r>
              <a:rPr lang="si-LK" sz="1600" dirty="0"/>
              <a:t>ජලය ආදිය)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දියර වර්ග බෝතල් කිරීම</a:t>
            </a:r>
            <a:r>
              <a:rPr lang="en-BZ" sz="1600" dirty="0"/>
              <a:t>, </a:t>
            </a:r>
            <a:r>
              <a:rPr lang="si-LK" sz="1600" dirty="0"/>
              <a:t>ආහාර හා බීම වර්ග පැකට් කිරීම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i-LK" sz="1600" dirty="0"/>
              <a:t>ස්වාධින වෙන්දේසිකරුවන්ගේ කාර්යයන්			</a:t>
            </a:r>
            <a:r>
              <a:rPr lang="si-LK" sz="1350" dirty="0"/>
              <a:t>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394676"/>
            <a:ext cx="3667125" cy="2442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4774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00620"/>
            <a:ext cx="3715974" cy="2571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4444" r="4354" b="12222"/>
          <a:stretch/>
        </p:blipFill>
        <p:spPr>
          <a:xfrm>
            <a:off x="5867400" y="4003952"/>
            <a:ext cx="2704038" cy="2668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237" y="909935"/>
            <a:ext cx="7811148" cy="4616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r>
              <a:rPr lang="si-LK" sz="2400" b="1" dirty="0"/>
              <a:t>අධ්‍යාපනය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237" y="1524000"/>
            <a:ext cx="8981795" cy="3249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>
                <a:cs typeface="+mj-cs"/>
              </a:rPr>
              <a:t>පූර්ව ප්‍රාථමික සහ ප්‍රාථමික අධ්‍යාපනය</a:t>
            </a:r>
            <a:r>
              <a:rPr lang="en-US" sz="1600" dirty="0">
                <a:cs typeface="+mj-cs"/>
              </a:rPr>
              <a:t> </a:t>
            </a:r>
            <a:r>
              <a:rPr lang="si-LK" sz="1600" dirty="0">
                <a:cs typeface="+mj-cs"/>
              </a:rPr>
              <a:t>(පෙර පාසල්, ප්‍රාථමික පාසල්, සාක්‍ෂරතා අධ්‍යාපනය වැඩිහිටියන් සඳහා  ) 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>
                <a:cs typeface="+mj-cs"/>
              </a:rPr>
              <a:t>ද්විතික අධ්‍යාපනය </a:t>
            </a:r>
            <a:r>
              <a:rPr lang="en-US" sz="1600" dirty="0">
                <a:cs typeface="+mj-cs"/>
              </a:rPr>
              <a:t>(</a:t>
            </a:r>
            <a:r>
              <a:rPr lang="si-LK" sz="1600" dirty="0">
                <a:cs typeface="+mj-cs"/>
              </a:rPr>
              <a:t>රජයේ, පුද්ගලික ද්විතික පාසල් අධ්‍යාපනය, පිරිවෙන් අධ්‍යාපනය</a:t>
            </a:r>
            <a:r>
              <a:rPr lang="en-US" sz="1600" dirty="0">
                <a:cs typeface="+mj-cs"/>
              </a:rPr>
              <a:t>)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>
                <a:cs typeface="+mj-cs"/>
              </a:rPr>
              <a:t>තාක්‍ෂණික/කාර්මික සහ වෘත්තීය ද්ව්තික අධ්‍යාපනය</a:t>
            </a:r>
            <a:r>
              <a:rPr lang="en-US" sz="1600" dirty="0">
                <a:cs typeface="+mj-cs"/>
              </a:rPr>
              <a:t> (</a:t>
            </a:r>
            <a:r>
              <a:rPr lang="si-LK" sz="1600" dirty="0">
                <a:cs typeface="+mj-cs"/>
              </a:rPr>
              <a:t>කාර්මික විද්‍යාල</a:t>
            </a:r>
            <a:r>
              <a:rPr lang="en-BZ" sz="1600" dirty="0">
                <a:cs typeface="+mj-cs"/>
              </a:rPr>
              <a:t>,</a:t>
            </a:r>
            <a:r>
              <a:rPr lang="si-LK" sz="1600" dirty="0">
                <a:cs typeface="+mj-cs"/>
              </a:rPr>
              <a:t>වෘත්තීය පුහුණු කිරීමේ ආයතන</a:t>
            </a:r>
            <a:r>
              <a:rPr lang="en-US" sz="1600" dirty="0">
                <a:cs typeface="+mj-cs"/>
              </a:rPr>
              <a:t>, </a:t>
            </a:r>
            <a:r>
              <a:rPr lang="si-LK" sz="1600" dirty="0">
                <a:cs typeface="+mj-cs"/>
              </a:rPr>
              <a:t>වඩු පාසල්</a:t>
            </a:r>
            <a:r>
              <a:rPr lang="en-US" sz="1600" dirty="0">
                <a:cs typeface="+mj-cs"/>
              </a:rPr>
              <a:t> </a:t>
            </a:r>
            <a:r>
              <a:rPr lang="si-LK" sz="1600" dirty="0">
                <a:cs typeface="+mj-cs"/>
              </a:rPr>
              <a:t>ආදිය)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>
                <a:cs typeface="+mj-cs"/>
              </a:rPr>
              <a:t>උසස් අධ්‍යාපනය (රජයේ විශ්ව විද්‍යාල සහ විවෘත විශ්ව විද්‍යාල, පුද්ගලික විශ්ව විද්‍යාල ආදී උසස් අධ්‍යාපන ආයතන)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>
                <a:cs typeface="+mj-cs"/>
              </a:rPr>
              <a:t>කරාටේ</a:t>
            </a:r>
            <a:r>
              <a:rPr lang="en-BZ" sz="1600" dirty="0">
                <a:cs typeface="+mj-cs"/>
              </a:rPr>
              <a:t>, </a:t>
            </a:r>
            <a:r>
              <a:rPr lang="si-LK" sz="1600" dirty="0">
                <a:cs typeface="+mj-cs"/>
              </a:rPr>
              <a:t>ජිම්නාස්ටික්, නාට්‍ය</a:t>
            </a:r>
            <a:r>
              <a:rPr lang="en-BZ" sz="1600" dirty="0">
                <a:cs typeface="+mj-cs"/>
              </a:rPr>
              <a:t>, </a:t>
            </a:r>
            <a:r>
              <a:rPr lang="si-LK" sz="1600" dirty="0">
                <a:cs typeface="+mj-cs"/>
              </a:rPr>
              <a:t>චිත්‍ර, පරිඝනක පුහුණු පංති 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>
                <a:cs typeface="+mj-cs"/>
              </a:rPr>
              <a:t>උපකාරක (ටියුෂන්) පන්ති, රියදුරු පුහුණු පාසල් 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>
                <a:cs typeface="+mj-cs"/>
              </a:rPr>
              <a:t>විදේශ විශ්ව විද්‍යාල වලට සිසුන් බඳවා ගැනීම, අධ්‍යාපන උපදේශන සේවා, වෙනත් අධ්‍යාපනික ආධාරක කාර්යයන්</a:t>
            </a:r>
            <a:endParaRPr lang="en-US" sz="1600" dirty="0">
              <a:cs typeface="+mj-cs"/>
            </a:endParaRPr>
          </a:p>
          <a:p>
            <a:endParaRPr lang="si-LK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95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191000"/>
            <a:ext cx="3667125" cy="24427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889688"/>
            <a:ext cx="7811148" cy="4616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pPr algn="just">
              <a:tabLst>
                <a:tab pos="1028700" algn="l"/>
              </a:tabLst>
            </a:pPr>
            <a:r>
              <a:rPr lang="si-LK" sz="2400" b="1" dirty="0"/>
              <a:t>මහජන සෞඛ්‍ය හා සමාජ සේවා කටයුතු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319" y="1553447"/>
            <a:ext cx="8702007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රජයේ රෝහල් (ශික්ෂණ රෝහල්</a:t>
            </a:r>
            <a:r>
              <a:rPr lang="en-BZ" sz="1600" dirty="0"/>
              <a:t>, </a:t>
            </a:r>
            <a:r>
              <a:rPr lang="si-LK" sz="1600" dirty="0"/>
              <a:t>මාතෘ රෝහල</a:t>
            </a:r>
            <a:r>
              <a:rPr lang="en-BZ" sz="1600" dirty="0"/>
              <a:t>, </a:t>
            </a:r>
            <a:r>
              <a:rPr lang="si-LK" sz="1600" dirty="0"/>
              <a:t>මානසික ‍රෝහල</a:t>
            </a:r>
            <a:r>
              <a:rPr lang="en-BZ" sz="1600" dirty="0"/>
              <a:t>, </a:t>
            </a:r>
            <a:r>
              <a:rPr lang="si-LK" sz="1600" dirty="0"/>
              <a:t>දන්ත</a:t>
            </a:r>
            <a:r>
              <a:rPr lang="en-BZ" sz="1600" dirty="0"/>
              <a:t>, </a:t>
            </a:r>
            <a:r>
              <a:rPr lang="si-LK" sz="1600" dirty="0"/>
              <a:t>ඇස්</a:t>
            </a:r>
            <a:r>
              <a:rPr lang="en-BZ" sz="1600" dirty="0"/>
              <a:t>, </a:t>
            </a:r>
            <a:r>
              <a:rPr lang="si-LK" sz="1600" dirty="0"/>
              <a:t>ළමා</a:t>
            </a:r>
            <a:r>
              <a:rPr lang="en-BZ" sz="1600" dirty="0"/>
              <a:t>, </a:t>
            </a:r>
            <a:r>
              <a:rPr lang="si-LK" sz="1600" dirty="0"/>
              <a:t>ළය</a:t>
            </a:r>
            <a:r>
              <a:rPr lang="en-BZ" sz="1600" dirty="0"/>
              <a:t>, </a:t>
            </a:r>
            <a:r>
              <a:rPr lang="si-LK" sz="1600" dirty="0"/>
              <a:t>පිළිකා රෝහල්, ආයුර්වේද රෝහල)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වෛද්‍ය සහ දන්ත වෛද්‍ය සේවා (ඩිස්පෙන්සරිය-බටහිර, ආයුර්වේද, දන්ත සායන සේවා කටයුතු, විශේෂඥ වෛද්‍ය සේවා ‍කටයුතු)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වෙනත් පුද්ගල සෞඛ්‍ය සේවා (කටු චිකිත්සා සහ හෝමියෝපති වෛද්‍ය සායන, වෛද්‍ය රසායනාගාර සේවා, ලේ බැංකුව සහ ඇස් දන්දීමේ සංගමය කටයුතු, ගිලන්රථ සේවා )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නේවාසික පහසුකම් සහිතව සමාජ සුභසාධන කටයුතු (මහළු නිවාස, ආබාධිත/ අනාථ නිවාස, ගම් මට්ටමේ සුභ සාධන ආයතන)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වැඩිහිටි</a:t>
            </a:r>
            <a:r>
              <a:rPr lang="en-BZ" sz="1600" dirty="0"/>
              <a:t>  </a:t>
            </a:r>
            <a:r>
              <a:rPr lang="si-LK" sz="1600" dirty="0"/>
              <a:t>නිවාස / ළමා නිවාස සහ අනාථ නිවාස 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සරණාගත කඳවුරු</a:t>
            </a:r>
            <a:r>
              <a:rPr lang="en-BZ" sz="1600" dirty="0"/>
              <a:t>, </a:t>
            </a:r>
            <a:r>
              <a:rPr lang="si-LK" sz="1600" dirty="0"/>
              <a:t>සුභ සාධන මධ්‍යස්ථාන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වැඩිහිටි හා ආබාධිත පුද්ගලයින් මුණ ගැසී සිදු කරන ‍සමාජ සේවා කටයුතු</a:t>
            </a:r>
          </a:p>
          <a:p>
            <a:pPr marL="214313" indent="-214313">
              <a:lnSpc>
                <a:spcPts val="225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ළමා දිවා සුරැකුම් මධ්‍යස්ථාන, වයස්ගත පුද්ගලයින් සඳහා දිවා සුරැකුම් මධ්‍යස්ථාන, සමාජ උපදේශන සේවා </a:t>
            </a:r>
          </a:p>
          <a:p>
            <a:endParaRPr lang="si-LK" sz="1350" dirty="0"/>
          </a:p>
          <a:p>
            <a:r>
              <a:rPr lang="si-LK" sz="1350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714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2731830" cy="2731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5555" r="8911" b="16667"/>
          <a:stretch/>
        </p:blipFill>
        <p:spPr>
          <a:xfrm>
            <a:off x="4295785" y="3236149"/>
            <a:ext cx="4190999" cy="3621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228" y="961567"/>
            <a:ext cx="7811148" cy="4616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pPr algn="just">
              <a:tabLst>
                <a:tab pos="1028700" algn="l"/>
              </a:tabLst>
            </a:pPr>
            <a:r>
              <a:rPr lang="si-LK" sz="2400" b="1" dirty="0"/>
              <a:t>කලා හා පොදු විනෝදාත්මක කටයුතු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228" y="1620609"/>
            <a:ext cx="82875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කලාත්මක හා විනෝදාත්මක සේවා සපයන ආයතන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නෘත්‍ය ශාලා, කලාගාර ඇතුළු කලාත්මක හා විනෝදාත්මක සේවා සපයන ආයතන මෙයට අයත් වේ. (සජීවි ඉදිරිපත් කිරීම)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පුස්තකාල, කෞතුකාගාර, උද්භීද උද්‍යාන සහ අනිකුත් සංස්කෘතික සේවා.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සූදු ක්‍රීඩා හා ඔට්ටු ඇල්ලීමේ කටයුතු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රේස් බුකි, කැසිනෝ ශාලා සහ ලොතරැයි පත් විකුණන ස්ථාන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3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" t="3332" b="10001"/>
          <a:stretch/>
        </p:blipFill>
        <p:spPr>
          <a:xfrm>
            <a:off x="2209800" y="4191000"/>
            <a:ext cx="3783186" cy="2608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6245676" y="1597944"/>
            <a:ext cx="2362200" cy="2296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938" y="954829"/>
            <a:ext cx="7811148" cy="461665"/>
          </a:xfrm>
          <a:prstGeom prst="rect">
            <a:avLst/>
          </a:prstGeom>
          <a:solidFill>
            <a:srgbClr val="F8A764"/>
          </a:solidFill>
        </p:spPr>
        <p:txBody>
          <a:bodyPr wrap="square" rtlCol="0">
            <a:spAutoFit/>
          </a:bodyPr>
          <a:lstStyle/>
          <a:p>
            <a:r>
              <a:rPr lang="si-LK" sz="2400" b="1" dirty="0"/>
              <a:t>වෙනත් සේවා කටයුතු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14" y="4617818"/>
            <a:ext cx="2024043" cy="2024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14211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/>
              <a:t> තොරතුරු රැස් කරන ආර්ථික ක්‍රියාකාරකම්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11726" y="1676400"/>
            <a:ext cx="8084713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ව්‍යාපාරික සංවිධාන, වෘත්තීය සාමාජික සංවිධා</a:t>
            </a:r>
            <a:r>
              <a:rPr lang="si-LK" sz="1600" dirty="0" smtClean="0"/>
              <a:t>න </a:t>
            </a:r>
            <a:endParaRPr lang="si-LK" sz="1600" dirty="0"/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දේශපාලන සංවිධාන (පක්ෂ කාර්යාල)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පොදු අරමුණක් වෙනුවෙන් පිහිටුවා ගනු ලැබූ සියලු සංවිධාන (ශිෂ්‍ය සමාගම්, තරුණ සමිති, අවමංගල්‍යාධාර සමිති) 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ලොන්ඩරි කාර්යයන් 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කොණ්ඩා කැපීම සහ අනිකුත් රූපලාවන්‍ය කටයුතු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අවමගුල් කටයුතු හා සම්බන්ධ කාර්යයන්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සම්බාහන ආයතන, මංගල යෝජනා සේවාවන්,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විවාහ රෙජිස්ටාර් කටයුතු, සුරතල් සතුන් සඳහා වන සේවාවන්,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සපත්තු පොල්ෂ් කිරීම, ගුවන් තොටුපල/ දුම්රිය ස්ථාන/ වෙළඳ පොළ ආදී ස්ථාන වල බර උසුලන්නන්ගේ කාර්යයන්, 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ගාස්තු පදනම මත මාළු/ මස් කපා දීම, </a:t>
            </a:r>
          </a:p>
          <a:p>
            <a:pPr marL="214313" indent="-214313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si-LK" sz="1600" dirty="0"/>
              <a:t>පොල් ගෑම ආදිය</a:t>
            </a:r>
          </a:p>
          <a:p>
            <a:endParaRPr lang="si-LK" sz="1350" dirty="0"/>
          </a:p>
        </p:txBody>
      </p:sp>
    </p:spTree>
    <p:extLst>
      <p:ext uri="{BB962C8B-B14F-4D97-AF65-F5344CB8AC3E}">
        <p14:creationId xmlns:p14="http://schemas.microsoft.com/office/powerpoint/2010/main" val="29729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5798" y="102305"/>
            <a:ext cx="8458200" cy="1066800"/>
            <a:chOff x="457200" y="152400"/>
            <a:chExt cx="8458200" cy="1066800"/>
          </a:xfrm>
        </p:grpSpPr>
        <p:sp>
          <p:nvSpPr>
            <p:cNvPr id="7" name="Rectangle 6"/>
            <p:cNvSpPr/>
            <p:nvPr/>
          </p:nvSpPr>
          <p:spPr>
            <a:xfrm>
              <a:off x="642870" y="396240"/>
              <a:ext cx="8272530" cy="8229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152400"/>
              <a:ext cx="8272530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8502" y="267117"/>
            <a:ext cx="797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3200" b="1" dirty="0" smtClean="0"/>
              <a:t>දත්ත මගින් තොරතුරු ජනනය කිරීම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399384" y="1752600"/>
            <a:ext cx="351121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i-LK" dirty="0"/>
              <a:t>දත්ත විශ්ලේෂණය යනු ප්‍රයෝජනවත් තොරතුරු සොයා ගැනීම, නිගමන දැනුම් දීම සහ තීරණ ගැනීමට සහාය වීම අරමුණු කර ගනිමින</a:t>
            </a:r>
            <a:r>
              <a:rPr lang="si-LK" dirty="0" smtClean="0"/>
              <a:t>්</a:t>
            </a:r>
          </a:p>
          <a:p>
            <a:pPr algn="just"/>
            <a:endParaRPr lang="si-LK" dirty="0"/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i-LK" dirty="0" smtClean="0"/>
              <a:t>දත්ත රැස් කිරීම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i-LK" dirty="0" smtClean="0"/>
              <a:t>දත</a:t>
            </a:r>
            <a:r>
              <a:rPr lang="si-LK" dirty="0"/>
              <a:t>්ත පරීක්ෂා කිරී</a:t>
            </a:r>
            <a:r>
              <a:rPr lang="si-LK" dirty="0" smtClean="0"/>
              <a:t>ම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i-LK" dirty="0" smtClean="0"/>
              <a:t>දත්ත සංස්කරණය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i-LK" dirty="0" smtClean="0"/>
              <a:t>පර</a:t>
            </a:r>
            <a:r>
              <a:rPr lang="si-LK" dirty="0"/>
              <a:t>ිවර්</a:t>
            </a:r>
            <a:r>
              <a:rPr lang="si-LK" dirty="0" smtClean="0"/>
              <a:t>තනය කිරීම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i-LK" dirty="0" smtClean="0"/>
              <a:t>ආකෘතිකරණය </a:t>
            </a:r>
          </a:p>
          <a:p>
            <a:pPr algn="just"/>
            <a:endParaRPr lang="si-LK" dirty="0" smtClean="0"/>
          </a:p>
          <a:p>
            <a:pPr algn="just"/>
            <a:r>
              <a:rPr lang="si-LK" dirty="0" smtClean="0"/>
              <a:t>ඇතුලත් ක</a:t>
            </a:r>
            <a:r>
              <a:rPr lang="si-LK" dirty="0"/>
              <a:t>්‍රියාවලියකි.</a:t>
            </a:r>
            <a:endParaRPr lang="en-US" dirty="0"/>
          </a:p>
        </p:txBody>
      </p:sp>
      <p:pic>
        <p:nvPicPr>
          <p:cNvPr id="10" name="Picture 2" descr="C:\Users\isuru\Desktop\ana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72" y="3271991"/>
            <a:ext cx="4246767" cy="33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39" y="1263007"/>
            <a:ext cx="2016889" cy="201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968" y="48791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i-LK" sz="2000" dirty="0" smtClean="0"/>
              <a:t>වෙළඳ හා ස</a:t>
            </a:r>
            <a:r>
              <a:rPr lang="si-LK" sz="2000" dirty="0"/>
              <a:t>ේවා අංශයේ </a:t>
            </a:r>
            <a:r>
              <a:rPr lang="si-LK" sz="2000" dirty="0" smtClean="0"/>
              <a:t>දායකත්වය න</a:t>
            </a:r>
            <a:r>
              <a:rPr lang="si-LK" sz="2000" dirty="0"/>
              <a:t>ිරීක්ෂණය කිරීම සඳහා දර්ශකවල අවශ්‍යතාවය සැලකිල්ලට ගනිමින්, ජනලේඛන හා සංඛ්‍යාලේඛන දෙපාර්තමේන්තුව විසින් වාර්ෂිකව වෙළඳ සහ අනෙකුත් සේවා පිළිබඳ සමීක්</a:t>
            </a:r>
            <a:r>
              <a:rPr lang="si-LK" sz="2000" dirty="0" smtClean="0"/>
              <a:t>ෂණය පවත්වනු ලබයි</a:t>
            </a:r>
          </a:p>
          <a:p>
            <a:pPr algn="just"/>
            <a:endParaRPr lang="si-LK" sz="2000" dirty="0"/>
          </a:p>
          <a:p>
            <a:pPr algn="just"/>
            <a:r>
              <a:rPr lang="si-LK" sz="2000" dirty="0" smtClean="0"/>
              <a:t>මේ වන විට ව</a:t>
            </a:r>
            <a:r>
              <a:rPr lang="si-LK" sz="2000" dirty="0"/>
              <a:t>ෙළඳ සහ සේවා පිළිබඳ වාර්ෂික සමීක්</a:t>
            </a:r>
            <a:r>
              <a:rPr lang="si-LK" sz="2000" dirty="0" smtClean="0"/>
              <a:t>ෂණය තුනක් පවත්වා ඇත</a:t>
            </a:r>
            <a:r>
              <a:rPr lang="en-US" sz="2000" dirty="0" smtClean="0"/>
              <a:t> </a:t>
            </a:r>
            <a:r>
              <a:rPr lang="si-LK" sz="2000" dirty="0" smtClean="0"/>
              <a:t>. </a:t>
            </a:r>
          </a:p>
          <a:p>
            <a:pPr algn="just"/>
            <a:endParaRPr lang="si-LK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31" y="2754944"/>
            <a:ext cx="1941095" cy="2684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94" y="2754944"/>
            <a:ext cx="1900989" cy="2671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4" y="2743200"/>
            <a:ext cx="1900989" cy="27084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599" y="5943600"/>
            <a:ext cx="7900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dirty="0"/>
              <a:t>සමීක්ෂණය සඳහා නියැදි රාමුව 2013/14 ආර්ථික සංගණනයේ දී සකස් කරන ලද ආයතන ලැයිස්තුව විය.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09800"/>
            <a:ext cx="6787055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3716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Gender composition of persons engaged by economic sector - 2017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1044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63" y="1447800"/>
            <a:ext cx="6179993" cy="198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163" y="914400"/>
            <a:ext cx="4500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Key indicators by economic sector - 2017</a:t>
            </a:r>
            <a:endParaRPr lang="en-US" sz="20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573600"/>
              </p:ext>
            </p:extLst>
          </p:nvPr>
        </p:nvGraphicFramePr>
        <p:xfrm>
          <a:off x="4080596" y="3657600"/>
          <a:ext cx="4819650" cy="277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35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68496"/>
              </p:ext>
            </p:extLst>
          </p:nvPr>
        </p:nvGraphicFramePr>
        <p:xfrm>
          <a:off x="533400" y="1396118"/>
          <a:ext cx="6461975" cy="4914888"/>
        </p:xfrm>
        <a:graphic>
          <a:graphicData uri="http://schemas.openxmlformats.org/drawingml/2006/table">
            <a:tbl>
              <a:tblPr/>
              <a:tblGrid>
                <a:gridCol w="2362200"/>
                <a:gridCol w="1837868"/>
                <a:gridCol w="2261907"/>
              </a:tblGrid>
              <a:tr h="10107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Major Economic </a:t>
                      </a: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Sector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SME 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Groups</a:t>
                      </a: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Criteria 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(Number of </a:t>
                      </a: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Persons 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Engaged)</a:t>
                      </a: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303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Industry and Consrucion</a:t>
                      </a: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Micro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 4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Small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5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 24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Medium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25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 199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Large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200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and above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Trade</a:t>
                      </a: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Micro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 3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Small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4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 14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Medium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15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 34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Large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35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and above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3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Services</a:t>
                      </a: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Micro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 4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Small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5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 15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Medium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16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 74 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0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Large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0356" marR="10356" marT="103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75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and above</a:t>
                      </a:r>
                    </a:p>
                  </a:txBody>
                  <a:tcPr marL="10356" marR="10356" marT="10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9290" y="508955"/>
            <a:ext cx="643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3200" b="1" dirty="0" smtClean="0"/>
              <a:t>පරිමාණය අනුව ආයතන බෙදා දැක්වීම 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7168845" y="508955"/>
            <a:ext cx="1828800" cy="2514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6200" y="7495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SMEs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97445" y="1272807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 AND MEDIUM ENERPRISES IN SRI LANKA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533400"/>
            <a:ext cx="8272530" cy="10972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04800" y="381000"/>
            <a:ext cx="8272530" cy="10972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81000" y="2048693"/>
            <a:ext cx="708660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ආර්ථිකයක ප්‍රධාන අංශ මොනවාද ?</a:t>
            </a:r>
          </a:p>
          <a:p>
            <a:endParaRPr lang="si-LK" sz="1100" dirty="0" smtClean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4419600"/>
            <a:ext cx="853440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i-LK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සේවා ආර්ථි</a:t>
            </a:r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කයක් </a:t>
            </a:r>
            <a:r>
              <a:rPr lang="si-LK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යන්නෙන් අදහස් කරන්නේ කුමක්</a:t>
            </a:r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ද ?</a:t>
            </a:r>
            <a:endParaRPr lang="si-LK" sz="2800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endParaRPr lang="si-LK" sz="1400" dirty="0" smtClean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1000"/>
            <a:ext cx="7391400" cy="109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3200" b="1" dirty="0" smtClean="0"/>
              <a:t>ශ්‍රී ලංකාවේ ආර්ථිකය සේවා ආර්ථිකයක් ලෙස හඳුන්වන්නේ ඇයි ?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si-LK" sz="2400" dirty="0">
                <a:solidFill>
                  <a:srgbClr val="202124"/>
                </a:solidFill>
                <a:latin typeface="arial" panose="020B0604020202020204" pitchFamily="34" charset="0"/>
              </a:rPr>
              <a:t>කෘෂිකර්ම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si-LK" sz="2400" dirty="0">
                <a:solidFill>
                  <a:srgbClr val="202124"/>
                </a:solidFill>
                <a:latin typeface="arial" panose="020B0604020202020204" pitchFamily="34" charset="0"/>
              </a:rPr>
              <a:t>අංශය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si-LK" sz="2400" dirty="0">
                <a:solidFill>
                  <a:srgbClr val="202124"/>
                </a:solidFill>
                <a:latin typeface="arial" panose="020B0604020202020204" pitchFamily="34" charset="0"/>
              </a:rPr>
              <a:t>කර්මාන්ත අංශය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si-LK" sz="2400" dirty="0">
                <a:solidFill>
                  <a:srgbClr val="202124"/>
                </a:solidFill>
                <a:latin typeface="arial" panose="020B0604020202020204" pitchFamily="34" charset="0"/>
              </a:rPr>
              <a:t>වෙළඳ හා සේවා අංශය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16363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dirty="0" smtClean="0">
                <a:solidFill>
                  <a:srgbClr val="202124"/>
                </a:solidFill>
                <a:latin typeface="arial" panose="020B0604020202020204" pitchFamily="34" charset="0"/>
              </a:rPr>
              <a:t>සරලම </a:t>
            </a:r>
            <a:r>
              <a:rPr lang="si-LK" sz="2400" dirty="0">
                <a:solidFill>
                  <a:srgbClr val="202124"/>
                </a:solidFill>
                <a:latin typeface="arial" panose="020B0604020202020204" pitchFamily="34" charset="0"/>
              </a:rPr>
              <a:t>වචන වලින් කිවහොත්, සේවා ආර්ථිකයක් යනු භාණ්ඩ නිෂ්පාදනයට වඩා සේවා සැපයීම මූලික ආර්ථික ක්‍රියාකාරකම් වන ආර්ථිකයකි. </a:t>
            </a:r>
            <a:endParaRPr lang="en-US" sz="24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611781"/>
              </p:ext>
            </p:extLst>
          </p:nvPr>
        </p:nvGraphicFramePr>
        <p:xfrm>
          <a:off x="990600" y="228600"/>
          <a:ext cx="5410200" cy="298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674369"/>
              </p:ext>
            </p:extLst>
          </p:nvPr>
        </p:nvGraphicFramePr>
        <p:xfrm>
          <a:off x="914400" y="3361730"/>
          <a:ext cx="5410200" cy="288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0800" y="838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Number of establishments by economic section - 2017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733800"/>
            <a:ext cx="241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Number of persons engaged by economic section - 2017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066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675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Gender composition of persons engaged by economic section - 2017</a:t>
            </a:r>
            <a:endParaRPr lang="en-US" b="1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088690"/>
              </p:ext>
            </p:extLst>
          </p:nvPr>
        </p:nvGraphicFramePr>
        <p:xfrm>
          <a:off x="381000" y="1283732"/>
          <a:ext cx="7924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643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356559"/>
              </p:ext>
            </p:extLst>
          </p:nvPr>
        </p:nvGraphicFramePr>
        <p:xfrm>
          <a:off x="990600" y="1295400"/>
          <a:ext cx="6705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685800"/>
            <a:ext cx="595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Annual remuneration per person by economic section - 2017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75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747303"/>
              </p:ext>
            </p:extLst>
          </p:nvPr>
        </p:nvGraphicFramePr>
        <p:xfrm>
          <a:off x="609600" y="1371600"/>
          <a:ext cx="6781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762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Annual value added per person by economic section - 2017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14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2063139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i-LK" sz="2400" dirty="0" smtClean="0"/>
              <a:t>මුද</a:t>
            </a:r>
            <a:r>
              <a:rPr lang="si-LK" sz="2400" dirty="0"/>
              <a:t>්‍රිත</a:t>
            </a:r>
            <a:r>
              <a:rPr lang="en-US" sz="2400" dirty="0"/>
              <a:t> </a:t>
            </a:r>
            <a:r>
              <a:rPr lang="si-LK" sz="2400" dirty="0"/>
              <a:t>ප්‍රකාශනයක් ලෙස</a:t>
            </a: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i-LK" sz="2400" dirty="0"/>
              <a:t>දෙපාර්තමේන්තු වෙබ් අඩවිය මගින්</a:t>
            </a: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/>
                </a:solidFill>
              </a:rPr>
              <a:t>http://</a:t>
            </a:r>
            <a:r>
              <a:rPr lang="en-US" sz="2000" dirty="0" smtClean="0">
                <a:solidFill>
                  <a:schemeClr val="accent1"/>
                </a:solidFill>
              </a:rPr>
              <a:t>www.statistics.gov.lk</a:t>
            </a:r>
            <a:endParaRPr lang="en-US" sz="2000" dirty="0">
              <a:solidFill>
                <a:schemeClr val="accent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i-LK" sz="2400" dirty="0"/>
              <a:t>දත්ත බෙදා හැරීමේ ඒකකය</a:t>
            </a:r>
            <a:r>
              <a:rPr lang="en-US" sz="2400" dirty="0"/>
              <a:t> </a:t>
            </a:r>
            <a:r>
              <a:rPr lang="si-LK" sz="2400" dirty="0"/>
              <a:t>මගින්</a:t>
            </a:r>
            <a:endParaRPr lang="en-US" sz="2400" dirty="0"/>
          </a:p>
          <a:p>
            <a:pPr lvl="1"/>
            <a:r>
              <a:rPr lang="en-US" sz="2400" dirty="0"/>
              <a:t>(</a:t>
            </a:r>
            <a:r>
              <a:rPr lang="si-LK" sz="2400" dirty="0"/>
              <a:t>තොරතුරු තාක්ෂණ අංශය තුල පවත්වාගෙන යන දත්ත තැම්පතුව</a:t>
            </a:r>
            <a:r>
              <a:rPr lang="en-US" sz="2400" dirty="0"/>
              <a:t> </a:t>
            </a:r>
            <a:r>
              <a:rPr lang="si-LK" sz="2400" dirty="0"/>
              <a:t>හරහා</a:t>
            </a:r>
            <a:r>
              <a:rPr lang="en-US" sz="2400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1066800" y="609600"/>
            <a:ext cx="6629400" cy="1323152"/>
          </a:xfrm>
          <a:prstGeom prst="ellipse">
            <a:avLst/>
          </a:prstGeom>
          <a:gradFill>
            <a:gsLst>
              <a:gs pos="45000">
                <a:schemeClr val="accent1">
                  <a:alpha val="0"/>
                  <a:lumMod val="76000"/>
                  <a:lumOff val="2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14800"/>
            <a:ext cx="4300893" cy="241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130300"/>
            <a:ext cx="1812707" cy="24022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4822" y="1040343"/>
            <a:ext cx="599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i-LK" sz="2400" b="1" dirty="0" smtClean="0"/>
              <a:t>ඔබට මෙම තොරතුරු ලබා ගත හැක්කේ කෙසේද?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06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55346" y="1477557"/>
            <a:ext cx="9525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i-LK" dirty="0"/>
              <a:t>දළ ජාතික නිෂ්පාදනය</a:t>
            </a:r>
            <a:r>
              <a:rPr lang="en-US" dirty="0"/>
              <a:t> (GDP)</a:t>
            </a:r>
            <a:r>
              <a:rPr lang="si-LK" dirty="0"/>
              <a:t> ගණනය කිරීමේදී සේවා අංශයේ</a:t>
            </a:r>
            <a:r>
              <a:rPr lang="en-US" dirty="0"/>
              <a:t> </a:t>
            </a:r>
            <a:r>
              <a:rPr lang="si-LK" dirty="0"/>
              <a:t>දායකත්වය ඇස්තමේන්තු කිරීමට</a:t>
            </a:r>
            <a:r>
              <a:rPr lang="en-US" dirty="0"/>
              <a:t>.</a:t>
            </a:r>
          </a:p>
          <a:p>
            <a:pPr marL="1657350" lvl="3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i-LK" dirty="0"/>
              <a:t>දත්ත ඉල්ලුම් කරනු ලබන විවිධ </a:t>
            </a:r>
            <a:r>
              <a:rPr lang="si-LK" dirty="0" smtClean="0"/>
              <a:t>රාජ්‍ය හා පෞද</a:t>
            </a:r>
            <a:r>
              <a:rPr lang="si-LK" dirty="0"/>
              <a:t>්ගලික ආයතන වල දත්</a:t>
            </a:r>
            <a:r>
              <a:rPr lang="si-LK" dirty="0" smtClean="0"/>
              <a:t>ත අවශ</a:t>
            </a:r>
            <a:r>
              <a:rPr lang="si-LK" dirty="0"/>
              <a:t>්‍යතාවයන් සපුරා ගැනීම සඳහ</a:t>
            </a:r>
            <a:r>
              <a:rPr lang="si-LK" dirty="0" smtClean="0"/>
              <a:t>ා</a:t>
            </a:r>
          </a:p>
          <a:p>
            <a:pPr marL="1657350" lvl="3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si-LK" dirty="0"/>
          </a:p>
          <a:p>
            <a:pPr marL="1657350" lvl="3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i-LK" dirty="0" smtClean="0"/>
              <a:t>විශ්වවිද්‍යාල සහ අනෙකුත් උසස් අධ්‍යාපන ආයතනයන්හි සිසුන්ගේ පර්යේෂණ කටයුතු සඳහා </a:t>
            </a:r>
          </a:p>
          <a:p>
            <a:pPr marL="1657350" lvl="3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si-LK" dirty="0"/>
          </a:p>
          <a:p>
            <a:pPr marL="1657350" lvl="3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i-LK" dirty="0" smtClean="0"/>
              <a:t>රාජ්‍ය ප්‍රතිපත්ති හා සැලසුම් සකස් කිරීම සඳහා</a:t>
            </a:r>
          </a:p>
          <a:p>
            <a:pPr marL="1657350" lvl="3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si-LK" dirty="0" smtClean="0"/>
          </a:p>
          <a:p>
            <a:pPr marL="1657350" lvl="3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i-LK" dirty="0" smtClean="0"/>
              <a:t>වෙළඳ හා සේවා අංශයේ දායකත්වය හඳුනා ගැනීමට හැකි වන පරිදි දර්ශක සැකසීම සඳහා</a:t>
            </a:r>
            <a:endParaRPr lang="si-L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066"/>
            <a:ext cx="2895600" cy="1810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943614"/>
            <a:ext cx="3208655" cy="2033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82" y="4943614"/>
            <a:ext cx="2993572" cy="191438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5798" y="102305"/>
            <a:ext cx="8458200" cy="1066800"/>
            <a:chOff x="457200" y="152400"/>
            <a:chExt cx="8458200" cy="1066800"/>
          </a:xfrm>
        </p:grpSpPr>
        <p:sp>
          <p:nvSpPr>
            <p:cNvPr id="9" name="Rectangle 8"/>
            <p:cNvSpPr/>
            <p:nvPr/>
          </p:nvSpPr>
          <p:spPr>
            <a:xfrm>
              <a:off x="642870" y="396240"/>
              <a:ext cx="8272530" cy="8229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152400"/>
              <a:ext cx="8272530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78502" y="267117"/>
            <a:ext cx="7978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3200" b="1" dirty="0" smtClean="0"/>
              <a:t>දත්ත විශ්ලේෂණය කිරීම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799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45798" y="102305"/>
            <a:ext cx="8458200" cy="1066800"/>
            <a:chOff x="457200" y="152400"/>
            <a:chExt cx="8458200" cy="1066800"/>
          </a:xfrm>
        </p:grpSpPr>
        <p:sp>
          <p:nvSpPr>
            <p:cNvPr id="31" name="Rectangle 30"/>
            <p:cNvSpPr/>
            <p:nvPr/>
          </p:nvSpPr>
          <p:spPr>
            <a:xfrm>
              <a:off x="642870" y="396240"/>
              <a:ext cx="8272530" cy="8229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7200" y="152400"/>
              <a:ext cx="8272530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600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2865313" y="1524001"/>
            <a:ext cx="1619318" cy="1393579"/>
          </a:xfrm>
          <a:prstGeom prst="ellipse">
            <a:avLst/>
          </a:prstGeom>
          <a:gradFill>
            <a:gsLst>
              <a:gs pos="82000">
                <a:schemeClr val="accent1">
                  <a:alpha val="0"/>
                  <a:lumMod val="76000"/>
                  <a:lumOff val="2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4123" y="178971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dirty="0" smtClean="0"/>
              <a:t>ඇයි අපි අපේ තොරතුරු දෙන්නේ?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88003" y="2566572"/>
            <a:ext cx="1554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dirty="0" smtClean="0"/>
              <a:t>තොරතුරු දුන්නා කියලා අපට මොනවද ලැබෙන්නේ?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82910" y="3911843"/>
            <a:ext cx="201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dirty="0" smtClean="0"/>
              <a:t>අපට ඕවා පුරවන්න වෙලාව නෑ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0800" y="5224549"/>
            <a:ext cx="2215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i-LK" dirty="0">
                <a:solidFill>
                  <a:prstClr val="black"/>
                </a:solidFill>
              </a:rPr>
              <a:t>අපට ඕවා පුරවන්න </a:t>
            </a:r>
            <a:r>
              <a:rPr lang="si-LK" dirty="0" smtClean="0">
                <a:solidFill>
                  <a:prstClr val="black"/>
                </a:solidFill>
              </a:rPr>
              <a:t>තේරෙන්නේ නැහැ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0452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dirty="0" smtClean="0"/>
              <a:t>අපි ඔය තොරතුරු සටහන් කරගෙන නෑ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0" y="1219201"/>
            <a:ext cx="3048000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0516" y="245074"/>
            <a:ext cx="7672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3200" b="1" dirty="0" smtClean="0"/>
              <a:t>දත්ත රැස් කිරීමේදී සැලකිලිමත් විය යුතු කරුණු</a:t>
            </a:r>
            <a:endParaRPr lang="en-US" sz="3200" b="1" dirty="0"/>
          </a:p>
        </p:txBody>
      </p:sp>
      <p:sp>
        <p:nvSpPr>
          <p:cNvPr id="11" name="Oval 10"/>
          <p:cNvSpPr/>
          <p:nvPr/>
        </p:nvSpPr>
        <p:spPr>
          <a:xfrm>
            <a:off x="619159" y="2373190"/>
            <a:ext cx="1942964" cy="1616938"/>
          </a:xfrm>
          <a:prstGeom prst="ellipse">
            <a:avLst/>
          </a:prstGeom>
          <a:gradFill>
            <a:gsLst>
              <a:gs pos="82000">
                <a:schemeClr val="accent1">
                  <a:alpha val="0"/>
                  <a:lumMod val="76000"/>
                  <a:lumOff val="2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23198" y="3633290"/>
            <a:ext cx="2130380" cy="1133410"/>
          </a:xfrm>
          <a:prstGeom prst="ellipse">
            <a:avLst/>
          </a:prstGeom>
          <a:gradFill>
            <a:gsLst>
              <a:gs pos="82000">
                <a:schemeClr val="accent1">
                  <a:alpha val="0"/>
                  <a:lumMod val="76000"/>
                  <a:lumOff val="2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34437" y="4779342"/>
            <a:ext cx="2663144" cy="1081757"/>
          </a:xfrm>
          <a:prstGeom prst="ellipse">
            <a:avLst/>
          </a:prstGeom>
          <a:gradFill>
            <a:gsLst>
              <a:gs pos="82000">
                <a:schemeClr val="accent1">
                  <a:alpha val="0"/>
                  <a:lumMod val="76000"/>
                  <a:lumOff val="2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33681" y="4947294"/>
            <a:ext cx="2667000" cy="1228790"/>
          </a:xfrm>
          <a:prstGeom prst="ellipse">
            <a:avLst/>
          </a:prstGeom>
          <a:gradFill>
            <a:gsLst>
              <a:gs pos="82000">
                <a:schemeClr val="accent1">
                  <a:alpha val="0"/>
                  <a:lumMod val="76000"/>
                  <a:lumOff val="2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66009" y="1967485"/>
            <a:ext cx="239332" cy="167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05341" y="1672836"/>
            <a:ext cx="232692" cy="106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57800" y="1416232"/>
            <a:ext cx="228600" cy="107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84631" y="3200401"/>
            <a:ext cx="268947" cy="172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00600" y="2890815"/>
            <a:ext cx="260679" cy="157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57799" y="2596165"/>
            <a:ext cx="253921" cy="188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1779242"/>
            <a:ext cx="332684" cy="1882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83935" y="1416232"/>
            <a:ext cx="311677" cy="1077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22525" y="4249809"/>
            <a:ext cx="235274" cy="225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302239" y="3733801"/>
            <a:ext cx="209481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162581" y="4475763"/>
            <a:ext cx="292399" cy="239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46042" y="144857"/>
            <a:ext cx="8458200" cy="1066800"/>
            <a:chOff x="457200" y="152400"/>
            <a:chExt cx="8458200" cy="1066800"/>
          </a:xfrm>
        </p:grpSpPr>
        <p:sp>
          <p:nvSpPr>
            <p:cNvPr id="14" name="Rectangle 13"/>
            <p:cNvSpPr/>
            <p:nvPr/>
          </p:nvSpPr>
          <p:spPr>
            <a:xfrm>
              <a:off x="642870" y="396240"/>
              <a:ext cx="8272530" cy="8229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152400"/>
              <a:ext cx="8272530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61347" y="1792902"/>
            <a:ext cx="3789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dirty="0" smtClean="0"/>
              <a:t>සේවා අංශයේ දත්ත  රැස් කිරීමේදී, දත්ත ලබා දීමේ වැදගත්කම හා එම දත්ත භාවිතා කිරීම මගින් රටට වඩාත් ඵලදායී ප්‍රතිපත්ති හා සැලසුම් සකස් කළ හැකි බව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1712" y="304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3200" b="1" dirty="0" smtClean="0"/>
              <a:t>දත්ත රැස් කිරීමේදී සැලකිලිමත් විය යුතු කරුණු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7608" y="354509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dirty="0" smtClean="0"/>
              <a:t>දත්ත ලබා දෙන්නා තුළ දත්ත වල රහස්‍යභාවය පිළිබඳ විශ්වාසය ‍ගොඩනැංවීම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234" y="4786076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dirty="0" smtClean="0"/>
              <a:t>දත්ත ලබා දෙන්නා හට ප්‍රශ්ණාවලිය පිළිබඳ පැහැදිලි කිරීම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28917" y="1752043"/>
            <a:ext cx="3793960" cy="1420083"/>
          </a:xfrm>
          <a:prstGeom prst="roundRect">
            <a:avLst/>
          </a:prstGeom>
          <a:gradFill>
            <a:gsLst>
              <a:gs pos="71000">
                <a:schemeClr val="accent1">
                  <a:alpha val="0"/>
                  <a:lumMod val="76000"/>
                  <a:lumOff val="2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2854" y="3468630"/>
            <a:ext cx="4216110" cy="938807"/>
          </a:xfrm>
          <a:prstGeom prst="roundRect">
            <a:avLst/>
          </a:prstGeom>
          <a:gradFill>
            <a:gsLst>
              <a:gs pos="71000">
                <a:schemeClr val="accent1">
                  <a:alpha val="0"/>
                  <a:lumMod val="76000"/>
                  <a:lumOff val="2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72854" y="4703908"/>
            <a:ext cx="3172502" cy="1258669"/>
          </a:xfrm>
          <a:prstGeom prst="roundRect">
            <a:avLst/>
          </a:prstGeom>
          <a:gradFill>
            <a:gsLst>
              <a:gs pos="71000">
                <a:schemeClr val="accent1">
                  <a:alpha val="0"/>
                  <a:lumMod val="76000"/>
                  <a:lumOff val="24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40" y="3810000"/>
            <a:ext cx="3733168" cy="209990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5461738" y="1160306"/>
            <a:ext cx="3161984" cy="308086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83170" y="1519272"/>
            <a:ext cx="2200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i-LK" b="1" dirty="0">
                <a:solidFill>
                  <a:prstClr val="black"/>
                </a:solidFill>
              </a:rPr>
              <a:t>වර්ෂ 2000 සංශෝධිත සංඛ්‍යාලේඛන ආඥාපනත යටතේ දත්ත රැස් කරනු ලබන අතර ආයතනික තොරතුරු වල රහස්‍යතාවය සුරකිනු ලැබේ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184" y="916045"/>
            <a:ext cx="9103732" cy="5939439"/>
          </a:xfrm>
          <a:prstGeom prst="rect">
            <a:avLst/>
          </a:prstGeom>
          <a:gradFill>
            <a:gsLst>
              <a:gs pos="77000">
                <a:srgbClr val="6ABAD0"/>
              </a:gs>
              <a:gs pos="67000">
                <a:srgbClr val="5CB4CC"/>
              </a:gs>
              <a:gs pos="88000">
                <a:srgbClr val="37879D"/>
              </a:gs>
              <a:gs pos="39000">
                <a:srgbClr val="36869C"/>
              </a:gs>
              <a:gs pos="27000">
                <a:srgbClr val="37889E"/>
              </a:gs>
              <a:gs pos="0">
                <a:schemeClr val="accent5">
                  <a:lumMod val="67000"/>
                </a:schemeClr>
              </a:gs>
              <a:gs pos="14000">
                <a:srgbClr val="4299B0"/>
              </a:gs>
              <a:gs pos="52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35333" cy="6858000"/>
          </a:xfrm>
          <a:prstGeom prst="rect">
            <a:avLst/>
          </a:prstGeom>
          <a:noFill/>
          <a:ln w="476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9038" y="2613392"/>
            <a:ext cx="8746311" cy="1631216"/>
          </a:xfrm>
          <a:prstGeom prst="rect">
            <a:avLst/>
          </a:prstGeom>
          <a:gradFill flip="none" rotWithShape="1">
            <a:gsLst>
              <a:gs pos="91000">
                <a:srgbClr val="54B0C9"/>
              </a:gs>
              <a:gs pos="0">
                <a:srgbClr val="36869C"/>
              </a:gs>
              <a:gs pos="80000">
                <a:srgbClr val="4F93AA"/>
              </a:gs>
              <a:gs pos="33000">
                <a:srgbClr val="5AB3CB"/>
              </a:gs>
            </a:gsLst>
            <a:lin ang="2700000" scaled="1"/>
            <a:tileRect/>
          </a:gradFill>
          <a:ln>
            <a:solidFill>
              <a:srgbClr val="36869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FMEmanee" panose="000004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FMEmanee" panose="000004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FMEmanee" panose="00000400000000000000" pitchFamily="2" charset="0"/>
              </a:rPr>
              <a:t>a;=;shs</a:t>
            </a:r>
            <a:r>
              <a:rPr lang="en-US" sz="3200" dirty="0">
                <a:solidFill>
                  <a:schemeClr val="tx1"/>
                </a:solidFill>
                <a:latin typeface="Adobe Garamond Pro Bold" panose="02020702060506020403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dobe Garamond Pro Bold" panose="02020702060506020403" pitchFamily="18" charset="0"/>
              </a:rPr>
              <a:t>………</a:t>
            </a:r>
            <a:endParaRPr lang="en-US" sz="2400" dirty="0" smtClean="0">
              <a:solidFill>
                <a:schemeClr val="tx1"/>
              </a:solidFill>
              <a:latin typeface="FMEmanee" panose="00000400000000000000" pitchFamily="2" charset="0"/>
            </a:endParaRPr>
          </a:p>
          <a:p>
            <a:pPr algn="ctr"/>
            <a:endParaRPr lang="en-US" sz="800" dirty="0" smtClean="0">
              <a:solidFill>
                <a:schemeClr val="tx1"/>
              </a:solidFill>
              <a:latin typeface="FMEmanee" panose="000004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Adobe Garamond Pro Bold" panose="02020702060506020403" pitchFamily="18" charset="0"/>
                <a:ea typeface="Adobe Gothic Std B" panose="020B0800000000000000" pitchFamily="34" charset="-128"/>
              </a:rPr>
              <a:t>Thank You </a:t>
            </a:r>
            <a:r>
              <a:rPr lang="en-US" sz="2400" dirty="0" smtClean="0">
                <a:solidFill>
                  <a:schemeClr val="tx1"/>
                </a:solidFill>
                <a:latin typeface="Adobe Garamond Pro Bold" panose="02020702060506020403" pitchFamily="18" charset="0"/>
                <a:ea typeface="Adobe Gothic Std B" panose="020B0800000000000000" pitchFamily="34" charset="-128"/>
              </a:rPr>
              <a:t>………..</a:t>
            </a:r>
          </a:p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FMEmanee" panose="00000400000000000000" pitchFamily="2" charset="0"/>
              </a:rPr>
              <a:t> 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FMEmanee" panose="000004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352613"/>
            <a:ext cx="9126131" cy="1505387"/>
            <a:chOff x="0" y="5352613"/>
            <a:chExt cx="9126131" cy="15053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273" y="5364898"/>
              <a:ext cx="2654858" cy="14931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6"/>
            <a:stretch/>
          </p:blipFill>
          <p:spPr>
            <a:xfrm>
              <a:off x="0" y="5364898"/>
              <a:ext cx="2306131" cy="149058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066" y="5358877"/>
              <a:ext cx="2356674" cy="149660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24"/>
            <a:stretch/>
          </p:blipFill>
          <p:spPr>
            <a:xfrm>
              <a:off x="4631740" y="5352613"/>
              <a:ext cx="2435810" cy="1505387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0280" y="24063"/>
            <a:ext cx="9087572" cy="1428750"/>
            <a:chOff x="20280" y="24063"/>
            <a:chExt cx="9087572" cy="1428750"/>
          </a:xfrm>
        </p:grpSpPr>
        <p:pic>
          <p:nvPicPr>
            <p:cNvPr id="15" name="Picture 14" descr="http://www.statistics.gov.lk/images/Heder.gif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482"/>
            <a:stretch/>
          </p:blipFill>
          <p:spPr bwMode="auto">
            <a:xfrm>
              <a:off x="20280" y="24063"/>
              <a:ext cx="9083561" cy="1428750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 l="358" t="21388" r="75922" b="37091"/>
            <a:stretch/>
          </p:blipFill>
          <p:spPr>
            <a:xfrm>
              <a:off x="7657761" y="24856"/>
              <a:ext cx="1450091" cy="1427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55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739484"/>
              </p:ext>
            </p:extLst>
          </p:nvPr>
        </p:nvGraphicFramePr>
        <p:xfrm>
          <a:off x="-27904" y="813436"/>
          <a:ext cx="6581104" cy="563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250208" y="1727179"/>
            <a:ext cx="5943600" cy="490222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99583" y="1966437"/>
            <a:ext cx="2514600" cy="41549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200" dirty="0" smtClean="0"/>
              <a:t>ප්‍රධාන ආර</a:t>
            </a:r>
            <a:r>
              <a:rPr lang="si-LK" sz="2200" dirty="0"/>
              <a:t>්ථික ක්‍රියාකාරකම් තුන </a:t>
            </a:r>
            <a:r>
              <a:rPr lang="si-LK" sz="2200" dirty="0" smtClean="0"/>
              <a:t>වන ක</a:t>
            </a:r>
            <a:r>
              <a:rPr lang="si-LK" sz="2200" dirty="0"/>
              <a:t>ෘෂිකාර්මික, කර්මාන්ත සහ සේව</a:t>
            </a:r>
            <a:r>
              <a:rPr lang="si-LK" sz="2200" dirty="0" smtClean="0"/>
              <a:t>ා යන අංශ  </a:t>
            </a:r>
            <a:r>
              <a:rPr lang="si-LK" sz="2200" dirty="0"/>
              <a:t>අතරින් දළ දේශීය නිෂ්පාදිතයට ඉහළම දායකත්</a:t>
            </a:r>
            <a:r>
              <a:rPr lang="si-LK" sz="2200" dirty="0" smtClean="0"/>
              <a:t>වයක් ලබා දෙනු ලබන්නේ සේවා අංශය මගිනි. එය 2020 වර්ෂයේදී 60% ක පමණ ප්‍රතිශතයක් වෙයි.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08547" y="834756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i-LK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දළ දේශීය නිෂ්පාදිතයේ ආංශික සංයුතිය - 2020</a:t>
            </a:r>
          </a:p>
          <a:p>
            <a:r>
              <a:rPr lang="si-LK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(පවත්නා මිල අනුව)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90216"/>
            <a:ext cx="86727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ශ්‍රී ලංකාවේ ආර</a:t>
            </a:r>
            <a:r>
              <a:rPr lang="si-LK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්ථි</a:t>
            </a:r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කය තුළ නිමැවුමේ සංයුතිය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63246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 : Department of Census and Statistics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2573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1613862"/>
            <a:ext cx="1642056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000" dirty="0" smtClean="0"/>
              <a:t>2011 වර්ෂයේ සිට දළ </a:t>
            </a:r>
            <a:r>
              <a:rPr lang="si-LK" sz="2000" dirty="0"/>
              <a:t>දේශීය නිෂ්පාදි</a:t>
            </a:r>
            <a:r>
              <a:rPr lang="si-LK" sz="2000" dirty="0" smtClean="0"/>
              <a:t>තය (ප්‍රවර්තන මිල 2010 අනුව) සඳහා 55% කට වඩා වැඩි දායකත්වයක් ලබාදී ඇත්තේ සේවා අංශය මගිනි.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66164" y="838200"/>
            <a:ext cx="6373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දළ දේශීය නිෂ්පාදිතයේ වාර්ෂික සංයුතිය 2011-2019</a:t>
            </a:r>
            <a:endParaRPr lang="si-LK" sz="2400" b="1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7301" y="1447800"/>
            <a:ext cx="6400800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603" y="213360"/>
            <a:ext cx="6890197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ශ්‍රී ලංකාවේ ආර</a:t>
            </a:r>
            <a:r>
              <a:rPr lang="si-LK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්ථි</a:t>
            </a:r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කය සේවා ආර්ථිකයක්ද ?</a:t>
            </a:r>
            <a:r>
              <a:rPr lang="en-US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endParaRPr lang="en-US" sz="28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03638"/>
              </p:ext>
            </p:extLst>
          </p:nvPr>
        </p:nvGraphicFramePr>
        <p:xfrm>
          <a:off x="625081" y="1516567"/>
          <a:ext cx="6199541" cy="371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0003" y="5407384"/>
            <a:ext cx="4854853" cy="132343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000" dirty="0" smtClean="0"/>
              <a:t>මෙම කාලය ප</a:t>
            </a:r>
            <a:r>
              <a:rPr lang="si-LK" sz="2000" dirty="0"/>
              <a:t>ුරා</a:t>
            </a:r>
            <a:r>
              <a:rPr lang="si-LK" sz="2000" dirty="0" smtClean="0"/>
              <a:t>වටම එම රටාව දක්නට ලැබෙන අතර  ශ්‍රී ලංකාවේ ආර්ථිකයට වැඩි දායකත්වයක් ලබා දෙන්නේ සේවා අංශය මගින් බව මෙමගින් පැහැදිලිව පෙන්නුම් කරයි.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171763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%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4553" t="26042" r="13323" b="57291"/>
          <a:stretch/>
        </p:blipFill>
        <p:spPr>
          <a:xfrm>
            <a:off x="517301" y="5329460"/>
            <a:ext cx="3048000" cy="5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5798" y="102305"/>
            <a:ext cx="8458200" cy="1066800"/>
            <a:chOff x="457200" y="152400"/>
            <a:chExt cx="8458200" cy="1066800"/>
          </a:xfrm>
        </p:grpSpPr>
        <p:sp>
          <p:nvSpPr>
            <p:cNvPr id="10" name="Rectangle 9"/>
            <p:cNvSpPr/>
            <p:nvPr/>
          </p:nvSpPr>
          <p:spPr>
            <a:xfrm>
              <a:off x="642870" y="396240"/>
              <a:ext cx="8272530" cy="8229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152400"/>
              <a:ext cx="8272530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033" y="329625"/>
              <a:ext cx="71627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si-LK" sz="3200" b="1" dirty="0">
                  <a:solidFill>
                    <a:prstClr val="black"/>
                  </a:solidFill>
                </a:rPr>
                <a:t>විවිධ සේවාවන්හි ක්‍රමික විකාශනය</a:t>
              </a:r>
              <a:endParaRPr lang="en-US" sz="32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8" name="Picture 4" descr="https://s.yimg.com/bt/api/res/1.2/bUVZQjoeKEyEeFyLvZVEAA--/YXBwaWQ9eW5ld3M7cT04NTt3PTYwOQ--/http:/media.zenfs.com/en-US/blogs/profitminded/the-history-of-opportunit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7" b="25317"/>
          <a:stretch/>
        </p:blipFill>
        <p:spPr bwMode="auto">
          <a:xfrm>
            <a:off x="1" y="5652186"/>
            <a:ext cx="9144000" cy="11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55621" y="5739694"/>
            <a:ext cx="908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400" b="1" dirty="0" smtClean="0"/>
              <a:t>ආර්ථිකයක නිමැවුම එක් අංශයක සිට තවත් අංශයකට මාරුවීම </a:t>
            </a:r>
            <a:endParaRPr lang="en-US" sz="2400" b="1" dirty="0"/>
          </a:p>
        </p:txBody>
      </p:sp>
      <p:sp>
        <p:nvSpPr>
          <p:cNvPr id="1029" name="TextBox 1028"/>
          <p:cNvSpPr txBox="1"/>
          <p:nvPr/>
        </p:nvSpPr>
        <p:spPr>
          <a:xfrm>
            <a:off x="-120800" y="2612641"/>
            <a:ext cx="3120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 smtClean="0"/>
              <a:t>ස්වයංපෝෂිත කෘෂිකාර්මික</a:t>
            </a:r>
          </a:p>
          <a:p>
            <a:pPr algn="ctr"/>
            <a:r>
              <a:rPr lang="si-LK" sz="2800" dirty="0" smtClean="0"/>
              <a:t> ආර්ථිකයක්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135394" y="2351031"/>
            <a:ext cx="3040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 smtClean="0"/>
              <a:t>සම්ප්‍රදායික</a:t>
            </a:r>
          </a:p>
          <a:p>
            <a:pPr algn="ctr"/>
            <a:r>
              <a:rPr lang="si-LK" sz="2800" dirty="0" smtClean="0"/>
              <a:t>සැහැල්ලු කර්මාන්ත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70904" y="3413547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800" dirty="0" smtClean="0"/>
              <a:t>අධි තාක්ෂණික</a:t>
            </a:r>
          </a:p>
          <a:p>
            <a:pPr algn="ctr"/>
            <a:r>
              <a:rPr lang="si-LK" sz="2800" dirty="0" smtClean="0"/>
              <a:t>කර්මාන්ත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6570399" y="3016431"/>
            <a:ext cx="233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2800" dirty="0" smtClean="0"/>
              <a:t>සේවා අංශයට</a:t>
            </a:r>
            <a:endParaRPr lang="en-US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245798" y="1412945"/>
            <a:ext cx="5164402" cy="64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ආර</a:t>
            </a:r>
            <a:r>
              <a:rPr lang="si-LK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්ථ</a:t>
            </a:r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ිකයක ඵෙතිහාසික විකාශය</a:t>
            </a:r>
            <a:endParaRPr lang="en-US" sz="2800" dirty="0"/>
          </a:p>
        </p:txBody>
      </p:sp>
      <p:sp>
        <p:nvSpPr>
          <p:cNvPr id="1043" name="TextBox 1042"/>
          <p:cNvSpPr txBox="1"/>
          <p:nvPr/>
        </p:nvSpPr>
        <p:spPr>
          <a:xfrm>
            <a:off x="5871552" y="4794067"/>
            <a:ext cx="301504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000" dirty="0" smtClean="0"/>
              <a:t>ආර්ථික වර්ධනය හා සංවර්ධනය අත්විඳින විට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655621" y="4865255"/>
            <a:ext cx="286929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i-LK" sz="2000" dirty="0" smtClean="0"/>
              <a:t>කාර්මීකරණයත් සමඟ</a:t>
            </a:r>
            <a:endParaRPr lang="en-US" sz="2000" dirty="0"/>
          </a:p>
        </p:txBody>
      </p:sp>
      <p:sp>
        <p:nvSpPr>
          <p:cNvPr id="1041" name="Curved Up Arrow 1040"/>
          <p:cNvSpPr/>
          <p:nvPr/>
        </p:nvSpPr>
        <p:spPr>
          <a:xfrm>
            <a:off x="2713698" y="3886200"/>
            <a:ext cx="3903399" cy="1372787"/>
          </a:xfrm>
          <a:prstGeom prst="curvedUpArrow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8" name="Rounded Rectangle 1037"/>
          <p:cNvSpPr/>
          <p:nvPr/>
        </p:nvSpPr>
        <p:spPr>
          <a:xfrm>
            <a:off x="100787" y="2415799"/>
            <a:ext cx="2777573" cy="18514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060921" y="2296865"/>
            <a:ext cx="3056144" cy="20876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307426" y="2148759"/>
            <a:ext cx="2777573" cy="2475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55" t="55208" r="11566" b="18776"/>
          <a:stretch/>
        </p:blipFill>
        <p:spPr>
          <a:xfrm>
            <a:off x="151353" y="1392085"/>
            <a:ext cx="6974535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4200" y="1670791"/>
            <a:ext cx="2117792" cy="50629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1700" dirty="0" smtClean="0"/>
              <a:t>අතීතයේ ශ්‍රී ලංකා ආර්ථිකය තුළ කෘෂිකාර්මික අංශයේ  ඉහළ දායකත්වයක් පැවති අතර පසුගිය දශක කිහිපය තුළ එය වෙළෙඳ සහ සේවා මිශ්‍රණයක් කරා පරිවර්තනය විය. </a:t>
            </a:r>
          </a:p>
          <a:p>
            <a:endParaRPr lang="si-LK" sz="1700" dirty="0" smtClean="0"/>
          </a:p>
          <a:p>
            <a:r>
              <a:rPr lang="si-LK" sz="1700" dirty="0" smtClean="0"/>
              <a:t>එබැවින් සැලසුම්කරුවන්, ප්‍රතිපත්ති සම්පාදකයින් සහ පර්යේෂකයන් ඇතුළු පුළුල් පරාසයක පරිශීලකයන්ගෙන් මෙම නැගී එන අංශයේ දත්ත සඳහා වැඩි ඉල්ලුමක් පවතී.</a:t>
            </a:r>
            <a:endParaRPr lang="si-LK" sz="1700" dirty="0"/>
          </a:p>
        </p:txBody>
      </p:sp>
      <p:sp>
        <p:nvSpPr>
          <p:cNvPr id="7" name="Rectangle 6"/>
          <p:cNvSpPr/>
          <p:nvPr/>
        </p:nvSpPr>
        <p:spPr>
          <a:xfrm>
            <a:off x="220040" y="838200"/>
            <a:ext cx="6311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දළ දේශීය නිෂ්පාදිතයේ ආංශික සංයුතිය 1970-2014</a:t>
            </a:r>
            <a:endParaRPr lang="si-LK" sz="2400" b="1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855905"/>
            <a:ext cx="6324600" cy="39012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1353" y="175627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ශ්‍රී ලංකාවේ ආර</a:t>
            </a:r>
            <a:r>
              <a:rPr lang="si-LK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්ථ</a:t>
            </a:r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ිය වෙළඳ හා සේවා මිශ්‍රයක් කරා පරිවර්තනය</a:t>
            </a:r>
            <a:endParaRPr lang="en-US" sz="28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731856"/>
              </p:ext>
            </p:extLst>
          </p:nvPr>
        </p:nvGraphicFramePr>
        <p:xfrm>
          <a:off x="533400" y="2855905"/>
          <a:ext cx="5927900" cy="3894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1752600" y="1752600"/>
            <a:ext cx="495300" cy="228600"/>
          </a:xfrm>
          <a:prstGeom prst="ellipse">
            <a:avLst/>
          </a:prstGeom>
          <a:solidFill>
            <a:srgbClr val="92D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752600" y="2170274"/>
            <a:ext cx="495300" cy="2286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62600" y="1740794"/>
            <a:ext cx="495300" cy="228600"/>
          </a:xfrm>
          <a:prstGeom prst="ellipse">
            <a:avLst/>
          </a:prstGeom>
          <a:solidFill>
            <a:srgbClr val="92D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600" y="2157805"/>
            <a:ext cx="495300" cy="2286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2073415"/>
            <a:ext cx="2663781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000" dirty="0" smtClean="0"/>
              <a:t>මෙම සටහනින් පෙන්වා ඇති පරිදි, සමස්ත සේවා නියුක්තියෙන් 46% ක් පමණ සේවා අංශයේ සේවා නියුක්තව ඇත. </a:t>
            </a:r>
          </a:p>
          <a:p>
            <a:endParaRPr lang="si-LK" sz="2000" dirty="0" smtClean="0"/>
          </a:p>
          <a:p>
            <a:r>
              <a:rPr lang="si-LK" sz="2000" dirty="0" smtClean="0"/>
              <a:t>ක</a:t>
            </a:r>
            <a:r>
              <a:rPr lang="si-LK" sz="2000" dirty="0"/>
              <a:t>ෘෂිකාර්මි</a:t>
            </a:r>
            <a:r>
              <a:rPr lang="si-LK" sz="2000" dirty="0" smtClean="0"/>
              <a:t>ක අ</a:t>
            </a:r>
            <a:r>
              <a:rPr lang="si-LK" sz="2000" dirty="0"/>
              <a:t>ංශය සහ </a:t>
            </a:r>
            <a:r>
              <a:rPr lang="si-LK" sz="2000" dirty="0" smtClean="0"/>
              <a:t>කර</a:t>
            </a:r>
            <a:r>
              <a:rPr lang="si-LK" sz="2000" dirty="0"/>
              <a:t>්මාන්</a:t>
            </a:r>
            <a:r>
              <a:rPr lang="si-LK" sz="2000" dirty="0" smtClean="0"/>
              <a:t>ත </a:t>
            </a:r>
            <a:r>
              <a:rPr lang="si-LK" sz="2000" dirty="0"/>
              <a:t>අං</a:t>
            </a:r>
            <a:r>
              <a:rPr lang="si-LK" sz="2000" dirty="0" smtClean="0"/>
              <a:t>ශය යන අංශ වල ස</a:t>
            </a:r>
            <a:r>
              <a:rPr lang="si-LK" sz="2000" dirty="0"/>
              <a:t>ේවා නියුක්තිය පිළිවෙලින් සියයට 27.1 සහ 26.9 කි.</a:t>
            </a:r>
            <a:endParaRPr lang="en-US" sz="20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181103"/>
              </p:ext>
            </p:extLst>
          </p:nvPr>
        </p:nvGraphicFramePr>
        <p:xfrm>
          <a:off x="205014" y="1986194"/>
          <a:ext cx="6470835" cy="4479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52400" y="1172738"/>
            <a:ext cx="6304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ප්‍රධාන කර්මාන්ත අංශ අනුව සේවා නියුක්තිය - 2020</a:t>
            </a:r>
            <a:endParaRPr lang="si-LK" sz="2400" b="1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741920"/>
            <a:ext cx="5943600" cy="503988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7552" y="236222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සේවා මිශ්‍රයක් කරා පරිවර්තනය වීම සේවා නියුක්තිය ඇසුරින්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081" y="6458684"/>
            <a:ext cx="4883319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902400"/>
            <a:ext cx="6993994" cy="1736400"/>
            <a:chOff x="-10438" y="4187337"/>
            <a:chExt cx="8900786" cy="2209800"/>
          </a:xfrm>
        </p:grpSpPr>
        <p:pic>
          <p:nvPicPr>
            <p:cNvPr id="3" name="Picture 2"/>
            <p:cNvPicPr/>
            <p:nvPr/>
          </p:nvPicPr>
          <p:blipFill rotWithShape="1">
            <a:blip r:embed="rId2"/>
            <a:srcRect l="8012" t="48175" r="34616" b="26454"/>
            <a:stretch/>
          </p:blipFill>
          <p:spPr bwMode="auto">
            <a:xfrm>
              <a:off x="-10438" y="4187337"/>
              <a:ext cx="8900786" cy="2209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/>
            <p:cNvPicPr/>
            <p:nvPr/>
          </p:nvPicPr>
          <p:blipFill rotWithShape="1">
            <a:blip r:embed="rId2"/>
            <a:srcRect l="47638" t="24399" r="37225" b="72078"/>
            <a:stretch/>
          </p:blipFill>
          <p:spPr bwMode="auto">
            <a:xfrm>
              <a:off x="6705599" y="6019800"/>
              <a:ext cx="2142995" cy="1923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76200" y="1467165"/>
            <a:ext cx="6989983" cy="1733236"/>
            <a:chOff x="38622" y="1742420"/>
            <a:chExt cx="8952978" cy="2219980"/>
          </a:xfrm>
        </p:grpSpPr>
        <p:pic>
          <p:nvPicPr>
            <p:cNvPr id="6" name="Picture 5"/>
            <p:cNvPicPr/>
            <p:nvPr/>
          </p:nvPicPr>
          <p:blipFill rotWithShape="1">
            <a:blip r:embed="rId2"/>
            <a:srcRect l="8333" t="22520" r="34295" b="51824"/>
            <a:stretch/>
          </p:blipFill>
          <p:spPr bwMode="auto">
            <a:xfrm>
              <a:off x="38622" y="1742420"/>
              <a:ext cx="8952978" cy="22199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 rotWithShape="1">
            <a:blip r:embed="rId2"/>
            <a:srcRect l="47638" t="24399" r="37225" b="72078"/>
            <a:stretch/>
          </p:blipFill>
          <p:spPr bwMode="auto">
            <a:xfrm>
              <a:off x="6747353" y="3657600"/>
              <a:ext cx="2142995" cy="228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2587" y="1124568"/>
            <a:ext cx="6551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දළ දේශීය නිෂ්පාදිතයේ වාර්ෂික සංයුතිය 1970 - 2014</a:t>
            </a:r>
            <a:endParaRPr lang="si-LK" sz="2400" b="1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89" y="3466298"/>
            <a:ext cx="6054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24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කර්මාන්ත අංශ අනුව සේවා නියුක්තිය 1980-2014</a:t>
            </a:r>
            <a:endParaRPr lang="si-LK" sz="2400" b="1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6183" y="1550392"/>
            <a:ext cx="198120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dirty="0"/>
              <a:t>1980 – 2014 වර්ෂය දක්වා කාලය තුළ  කාර්මික අංශයේ සේවා නියුක්තිය කෘෂිකාර්මික අංශයට වඩා අඩු බව නිරීක්ෂණය කළ හැකි</a:t>
            </a:r>
            <a:r>
              <a:rPr lang="si-LK" dirty="0" smtClean="0"/>
              <a:t>ය.</a:t>
            </a:r>
          </a:p>
          <a:p>
            <a:endParaRPr lang="si-LK" dirty="0"/>
          </a:p>
          <a:p>
            <a:r>
              <a:rPr lang="si-LK" dirty="0" smtClean="0"/>
              <a:t>එයින් අදහස් වනුයේ අඩ</a:t>
            </a:r>
            <a:r>
              <a:rPr lang="si-LK" dirty="0"/>
              <a:t>ු ඵලදායිතාවයක් තිබියදීත් කෘෂිකාර්මික අංශය තුළ ශ්‍රමය කොටු වී ඇති බවයි</a:t>
            </a:r>
            <a:endParaRPr lang="en-US" dirty="0"/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422096" y="1550392"/>
            <a:ext cx="685800" cy="1733236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2096" y="3886200"/>
            <a:ext cx="685800" cy="1733236"/>
          </a:xfrm>
          <a:prstGeom prst="ellipse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" y="312845"/>
            <a:ext cx="868784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කර්මාන්ත අං</a:t>
            </a:r>
            <a:r>
              <a:rPr lang="si-LK" sz="2800" b="1" smtClean="0">
                <a:solidFill>
                  <a:srgbClr val="202124"/>
                </a:solidFill>
                <a:latin typeface="arial" panose="020B0604020202020204" pitchFamily="34" charset="0"/>
              </a:rPr>
              <a:t>ශ තුළ ශ</a:t>
            </a:r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්‍රී ලංකාවේ ආර</a:t>
            </a:r>
            <a:r>
              <a:rPr lang="si-LK" sz="2800" b="1" dirty="0">
                <a:solidFill>
                  <a:srgbClr val="202124"/>
                </a:solidFill>
                <a:latin typeface="arial" panose="020B0604020202020204" pitchFamily="34" charset="0"/>
              </a:rPr>
              <a:t>්ථ</a:t>
            </a:r>
            <a:r>
              <a:rPr lang="si-LK" sz="28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ිකය සංසන්දනාත්මකව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743199" y="2057400"/>
            <a:ext cx="4234391" cy="458525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19201" y="4495800"/>
            <a:ext cx="5852160" cy="398096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43000" y="2063839"/>
            <a:ext cx="713232" cy="228600"/>
          </a:xfrm>
          <a:prstGeom prst="rect">
            <a:avLst/>
          </a:prstGeom>
          <a:solidFill>
            <a:srgbClr val="99FF66">
              <a:alpha val="25000"/>
            </a:srgbClr>
          </a:solidFill>
          <a:ln>
            <a:solidFill>
              <a:schemeClr val="accent1">
                <a:shade val="5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9580" y="2081973"/>
            <a:ext cx="713232" cy="228600"/>
          </a:xfrm>
          <a:prstGeom prst="rect">
            <a:avLst/>
          </a:prstGeom>
          <a:solidFill>
            <a:srgbClr val="92D050">
              <a:alpha val="25000"/>
            </a:srgbClr>
          </a:solidFill>
          <a:ln>
            <a:solidFill>
              <a:schemeClr val="accent1">
                <a:shade val="5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r_Presentation_Napal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6008</TotalTime>
  <Words>9992</Words>
  <Application>Microsoft Office PowerPoint</Application>
  <PresentationFormat>On-screen Show (4:3)</PresentationFormat>
  <Paragraphs>406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Adobe Gothic Std B</vt:lpstr>
      <vt:lpstr>Adobe Garamond Pro Bold</vt:lpstr>
      <vt:lpstr>arial</vt:lpstr>
      <vt:lpstr>arial</vt:lpstr>
      <vt:lpstr>Calibri</vt:lpstr>
      <vt:lpstr>FMEmanee</vt:lpstr>
      <vt:lpstr>Iskoola Pota</vt:lpstr>
      <vt:lpstr>Times New Roman</vt:lpstr>
      <vt:lpstr>Wingdings</vt:lpstr>
      <vt:lpstr>Dir_Presentation_Napal_1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S.S. Opanayaka</cp:lastModifiedBy>
  <cp:revision>787</cp:revision>
  <cp:lastPrinted>2022-02-14T03:50:24Z</cp:lastPrinted>
  <dcterms:created xsi:type="dcterms:W3CDTF">2013-03-04T05:16:16Z</dcterms:created>
  <dcterms:modified xsi:type="dcterms:W3CDTF">2022-02-14T04:58:06Z</dcterms:modified>
</cp:coreProperties>
</file>