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83" r:id="rId3"/>
    <p:sldId id="282" r:id="rId4"/>
    <p:sldId id="281" r:id="rId5"/>
    <p:sldId id="280" r:id="rId6"/>
    <p:sldId id="260" r:id="rId7"/>
    <p:sldId id="289" r:id="rId8"/>
    <p:sldId id="292" r:id="rId9"/>
    <p:sldId id="293" r:id="rId10"/>
    <p:sldId id="301" r:id="rId11"/>
    <p:sldId id="302" r:id="rId12"/>
    <p:sldId id="294" r:id="rId13"/>
    <p:sldId id="295" r:id="rId14"/>
    <p:sldId id="290" r:id="rId15"/>
    <p:sldId id="279" r:id="rId16"/>
    <p:sldId id="316" r:id="rId17"/>
    <p:sldId id="287" r:id="rId18"/>
    <p:sldId id="276" r:id="rId19"/>
    <p:sldId id="262" r:id="rId20"/>
    <p:sldId id="308" r:id="rId21"/>
    <p:sldId id="318" r:id="rId22"/>
    <p:sldId id="310" r:id="rId23"/>
    <p:sldId id="263" r:id="rId24"/>
    <p:sldId id="264" r:id="rId25"/>
    <p:sldId id="275" r:id="rId26"/>
    <p:sldId id="269" r:id="rId27"/>
    <p:sldId id="270" r:id="rId28"/>
    <p:sldId id="265" r:id="rId29"/>
    <p:sldId id="268" r:id="rId30"/>
    <p:sldId id="274" r:id="rId31"/>
    <p:sldId id="266" r:id="rId32"/>
    <p:sldId id="306" r:id="rId33"/>
    <p:sldId id="267" r:id="rId34"/>
    <p:sldId id="309" r:id="rId35"/>
    <p:sldId id="304" r:id="rId36"/>
    <p:sldId id="311" r:id="rId37"/>
    <p:sldId id="314" r:id="rId38"/>
    <p:sldId id="312" r:id="rId39"/>
    <p:sldId id="257" r:id="rId40"/>
    <p:sldId id="307" r:id="rId41"/>
    <p:sldId id="303" r:id="rId42"/>
    <p:sldId id="272" r:id="rId43"/>
    <p:sldId id="297" r:id="rId44"/>
    <p:sldId id="298" r:id="rId45"/>
    <p:sldId id="299" r:id="rId46"/>
    <p:sldId id="300" r:id="rId47"/>
    <p:sldId id="317" r:id="rId48"/>
    <p:sldId id="319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CE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1-SAMPATH\Edu%20Historical%20Data%20&amp;%20Summary%20Tables\Census%20Past%20Data\Grade%201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1-SAMPATH\DCS%20Related%20Files%20&amp;%20Data\Trainings\Online%20Monday%20Training%20Series%202021%20Oct%2018-%202022%20Jan\sex-ratio-at-birth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1-SAMPATH\DCS%20Related%20Files%20&amp;%20Data\Trainings\Online%20Monday%20Training%20Series%202021%20Oct%2018-%202022%20Jan\Grade%20wise%20Studets%20Data%20Analysis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1-SAMPATH\Edu%20Historical%20Data%20&amp;%20Summary%20Tables\Census%20Past%20Data\Grade%201%20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1-SAMPATH\DCS%20Related%20Files%20&amp;%20Data\Trainings\Online%20Monday%20Training%20Series%202021%20Oct%2018-%202022%20Jan\Grade%20wise%20Studets%20Data%20Analysis%20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1-SAMPATH\DCS%20Related%20Files%20&amp;%20Data\Trainings\Online%20Monday%20Training%20Series%202021%20Oct%2018-%202022%20Jan\Grade%20wise%20Studets%20Data%20Analysis%202020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1-SAMPATH\DCS%20Related%20Files%20&amp;%20Data\Trainings\Online%20Monday%20Training%20Series%202021%20Oct%2018-%202022%20Jan\Grade%20wise%20Studets%20Data%20Analysis%20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1-SAMPATH\DCS%20Related%20Files%20&amp;%20Data\Trainings\Online%20Monday%20Training%20Series%202021%20Oct%2018-%202022%20Jan\2021%20Nov%2001\Grade%20wise%20Studets%20Data%20Analysis%202020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1-SAMPATH\Edu%20Historical%20Data%20&amp;%20Summary%20Tables\Census%20Past%20Data\Grade%201%20Analysi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Birth by Sex</a:t>
            </a:r>
            <a:r>
              <a:rPr lang="en-US" sz="2400" b="1" baseline="0"/>
              <a:t> 1997-2015</a:t>
            </a:r>
            <a:endParaRPr lang="en-US" sz="2400" b="1"/>
          </a:p>
        </c:rich>
      </c:tx>
      <c:layout>
        <c:manualLayout>
          <c:xMode val="edge"/>
          <c:yMode val="edge"/>
          <c:x val="0.42427176220806795"/>
          <c:y val="1.9024972648480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Births!$B$1</c:f>
              <c:strCache>
                <c:ptCount val="1"/>
                <c:pt idx="0">
                  <c:v>Male</c:v>
                </c:pt>
              </c:strCache>
            </c:strRef>
          </c:tx>
          <c:spPr>
            <a:ln w="34925" cap="rnd" cmpd="sng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Births!$A$2:$A$21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Births!$B$2:$B$21</c:f>
              <c:numCache>
                <c:formatCode>_(* #,##0_);_(* \(#,##0\);_(* "-"??_);_(@_)</c:formatCode>
                <c:ptCount val="20"/>
                <c:pt idx="0">
                  <c:v>170403</c:v>
                </c:pt>
                <c:pt idx="1">
                  <c:v>165078</c:v>
                </c:pt>
                <c:pt idx="2">
                  <c:v>167895</c:v>
                </c:pt>
                <c:pt idx="3">
                  <c:v>178254</c:v>
                </c:pt>
                <c:pt idx="4">
                  <c:v>183409</c:v>
                </c:pt>
                <c:pt idx="5">
                  <c:v>187561</c:v>
                </c:pt>
                <c:pt idx="6">
                  <c:v>189508</c:v>
                </c:pt>
                <c:pt idx="7">
                  <c:v>186104</c:v>
                </c:pt>
                <c:pt idx="8">
                  <c:v>189327</c:v>
                </c:pt>
                <c:pt idx="9">
                  <c:v>191263</c:v>
                </c:pt>
                <c:pt idx="10">
                  <c:v>198018</c:v>
                </c:pt>
                <c:pt idx="11">
                  <c:v>191296</c:v>
                </c:pt>
                <c:pt idx="12">
                  <c:v>188279</c:v>
                </c:pt>
                <c:pt idx="13">
                  <c:v>186274</c:v>
                </c:pt>
                <c:pt idx="14">
                  <c:v>185452</c:v>
                </c:pt>
                <c:pt idx="15">
                  <c:v>183975</c:v>
                </c:pt>
                <c:pt idx="16">
                  <c:v>187671</c:v>
                </c:pt>
                <c:pt idx="17">
                  <c:v>187671</c:v>
                </c:pt>
                <c:pt idx="18">
                  <c:v>179313</c:v>
                </c:pt>
                <c:pt idx="19">
                  <c:v>172049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9B-4BD9-8C86-982F055DAC6A}"/>
            </c:ext>
          </c:extLst>
        </c:ser>
        <c:ser>
          <c:idx val="2"/>
          <c:order val="1"/>
          <c:tx>
            <c:strRef>
              <c:f>Births!$C$1</c:f>
              <c:strCache>
                <c:ptCount val="1"/>
                <c:pt idx="0">
                  <c:v>Female</c:v>
                </c:pt>
              </c:strCache>
            </c:strRef>
          </c:tx>
          <c:spPr>
            <a:ln w="34925" cap="rnd">
              <a:solidFill>
                <a:srgbClr val="CF21A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Births!$A$2:$A$21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Births!$C$2:$C$21</c:f>
              <c:numCache>
                <c:formatCode>_(* #,##0_);_(* \(#,##0\);_(* "-"??_);_(@_)</c:formatCode>
                <c:ptCount val="20"/>
                <c:pt idx="0">
                  <c:v>162816</c:v>
                </c:pt>
                <c:pt idx="1">
                  <c:v>157594</c:v>
                </c:pt>
                <c:pt idx="2">
                  <c:v>160830</c:v>
                </c:pt>
                <c:pt idx="3">
                  <c:v>169495</c:v>
                </c:pt>
                <c:pt idx="4">
                  <c:v>175174</c:v>
                </c:pt>
                <c:pt idx="5">
                  <c:v>180148</c:v>
                </c:pt>
                <c:pt idx="6">
                  <c:v>181135</c:v>
                </c:pt>
                <c:pt idx="7">
                  <c:v>178607</c:v>
                </c:pt>
                <c:pt idx="8">
                  <c:v>181404</c:v>
                </c:pt>
                <c:pt idx="9">
                  <c:v>182275</c:v>
                </c:pt>
                <c:pt idx="10">
                  <c:v>188555</c:v>
                </c:pt>
                <c:pt idx="11">
                  <c:v>182279</c:v>
                </c:pt>
                <c:pt idx="12">
                  <c:v>180025</c:v>
                </c:pt>
                <c:pt idx="13">
                  <c:v>177607</c:v>
                </c:pt>
                <c:pt idx="14">
                  <c:v>176592</c:v>
                </c:pt>
                <c:pt idx="15">
                  <c:v>175984</c:v>
                </c:pt>
                <c:pt idx="16">
                  <c:v>174507</c:v>
                </c:pt>
                <c:pt idx="17">
                  <c:v>178091</c:v>
                </c:pt>
                <c:pt idx="18">
                  <c:v>170431</c:v>
                </c:pt>
                <c:pt idx="19">
                  <c:v>164048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9B-4BD9-8C86-982F055DA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563727"/>
        <c:axId val="67555407"/>
      </c:lineChart>
      <c:catAx>
        <c:axId val="67563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555407"/>
        <c:crosses val="autoZero"/>
        <c:auto val="1"/>
        <c:lblAlgn val="ctr"/>
        <c:lblOffset val="100"/>
        <c:noMultiLvlLbl val="0"/>
      </c:catAx>
      <c:valAx>
        <c:axId val="67555407"/>
        <c:scaling>
          <c:orientation val="minMax"/>
          <c:max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563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Natural Sex ratio at birth (male births per female </a:t>
            </a:r>
            <a:r>
              <a:rPr lang="en-US" sz="2000" b="1" dirty="0" smtClean="0"/>
              <a:t>births Sri Lanka 1962-2019)</a:t>
            </a:r>
            <a:endParaRPr lang="en-US" sz="2000" b="1" dirty="0"/>
          </a:p>
        </c:rich>
      </c:tx>
      <c:layout>
        <c:manualLayout>
          <c:xMode val="edge"/>
          <c:yMode val="edge"/>
          <c:x val="0.13138188976377951"/>
          <c:y val="1.85185185185185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SL!$B$1</c:f>
              <c:strCache>
                <c:ptCount val="1"/>
                <c:pt idx="0">
                  <c:v>Sex ratio at birth (male births per female births)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E93-4D51-92CC-AF9C457E2F60}"/>
                </c:ext>
              </c:extLst>
            </c:dLbl>
            <c:dLbl>
              <c:idx val="8"/>
              <c:layout>
                <c:manualLayout>
                  <c:x val="-9.7984334508059486E-3"/>
                  <c:y val="-4.1459369817578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E93-4D51-92CC-AF9C457E2F60}"/>
                </c:ext>
              </c:extLst>
            </c:dLbl>
            <c:dLbl>
              <c:idx val="9"/>
              <c:layout>
                <c:manualLayout>
                  <c:x val="1.0887148278672478E-3"/>
                  <c:y val="-2.2802653399668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E93-4D51-92CC-AF9C457E2F60}"/>
                </c:ext>
              </c:extLst>
            </c:dLbl>
            <c:dLbl>
              <c:idx val="12"/>
              <c:layout>
                <c:manualLayout>
                  <c:x val="-1.0887148278674076E-3"/>
                  <c:y val="-2.0729684908789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E93-4D51-92CC-AF9C457E2F60}"/>
                </c:ext>
              </c:extLst>
            </c:dLbl>
            <c:dLbl>
              <c:idx val="13"/>
              <c:layout>
                <c:manualLayout>
                  <c:x val="2.1774296557346552E-3"/>
                  <c:y val="-2.2802653399668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E93-4D51-92CC-AF9C457E2F60}"/>
                </c:ext>
              </c:extLst>
            </c:dLbl>
            <c:dLbl>
              <c:idx val="14"/>
              <c:layout>
                <c:manualLayout>
                  <c:x val="0"/>
                  <c:y val="-1.451077943615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E93-4D51-92CC-AF9C457E2F60}"/>
                </c:ext>
              </c:extLst>
            </c:dLbl>
            <c:dLbl>
              <c:idx val="15"/>
              <c:layout>
                <c:manualLayout>
                  <c:x val="-1.0887148278674076E-3"/>
                  <c:y val="-4.35323383084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E93-4D51-92CC-AF9C457E2F60}"/>
                </c:ext>
              </c:extLst>
            </c:dLbl>
            <c:dLbl>
              <c:idx val="16"/>
              <c:layout>
                <c:manualLayout>
                  <c:x val="0"/>
                  <c:y val="1.658374792703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E93-4D51-92CC-AF9C457E2F60}"/>
                </c:ext>
              </c:extLst>
            </c:dLbl>
            <c:dLbl>
              <c:idx val="18"/>
              <c:layout>
                <c:manualLayout>
                  <c:x val="0"/>
                  <c:y val="1.658374792703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E93-4D51-92CC-AF9C457E2F60}"/>
                </c:ext>
              </c:extLst>
            </c:dLbl>
            <c:dLbl>
              <c:idx val="19"/>
              <c:layout>
                <c:manualLayout>
                  <c:x val="2.1774296557344956E-3"/>
                  <c:y val="2.0729684908789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E93-4D51-92CC-AF9C457E2F60}"/>
                </c:ext>
              </c:extLst>
            </c:dLbl>
            <c:dLbl>
              <c:idx val="20"/>
              <c:layout>
                <c:manualLayout>
                  <c:x val="3.266144483601983E-3"/>
                  <c:y val="2.0729684908789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E93-4D51-92CC-AF9C457E2F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44450" cap="rnd">
                <a:solidFill>
                  <a:srgbClr val="00206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SL!$A$2:$A$24</c:f>
              <c:numCache>
                <c:formatCode>General</c:formatCode>
                <c:ptCount val="23"/>
                <c:pt idx="0">
                  <c:v>1962</c:v>
                </c:pt>
                <c:pt idx="1">
                  <c:v>1967</c:v>
                </c:pt>
                <c:pt idx="2">
                  <c:v>1972</c:v>
                </c:pt>
                <c:pt idx="3">
                  <c:v>1977</c:v>
                </c:pt>
                <c:pt idx="4">
                  <c:v>1982</c:v>
                </c:pt>
                <c:pt idx="5">
                  <c:v>1987</c:v>
                </c:pt>
                <c:pt idx="6">
                  <c:v>1990</c:v>
                </c:pt>
                <c:pt idx="7">
                  <c:v>1992</c:v>
                </c:pt>
                <c:pt idx="8">
                  <c:v>1997</c:v>
                </c:pt>
                <c:pt idx="9">
                  <c:v>2002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</c:numCache>
            </c:numRef>
          </c:cat>
          <c:val>
            <c:numRef>
              <c:f>SL!$B$2:$B$24</c:f>
              <c:numCache>
                <c:formatCode>General</c:formatCode>
                <c:ptCount val="23"/>
                <c:pt idx="0">
                  <c:v>103.6</c:v>
                </c:pt>
                <c:pt idx="1">
                  <c:v>103.49999999999901</c:v>
                </c:pt>
                <c:pt idx="2">
                  <c:v>103.8</c:v>
                </c:pt>
                <c:pt idx="3">
                  <c:v>104</c:v>
                </c:pt>
                <c:pt idx="4">
                  <c:v>104.5</c:v>
                </c:pt>
                <c:pt idx="5">
                  <c:v>104.6</c:v>
                </c:pt>
                <c:pt idx="6">
                  <c:v>104.2</c:v>
                </c:pt>
                <c:pt idx="7">
                  <c:v>103.899999999999</c:v>
                </c:pt>
                <c:pt idx="8">
                  <c:v>104.4</c:v>
                </c:pt>
                <c:pt idx="9">
                  <c:v>104.5</c:v>
                </c:pt>
                <c:pt idx="10">
                  <c:v>104.4</c:v>
                </c:pt>
                <c:pt idx="11">
                  <c:v>104.3</c:v>
                </c:pt>
                <c:pt idx="12">
                  <c:v>104.2</c:v>
                </c:pt>
                <c:pt idx="13">
                  <c:v>104.2</c:v>
                </c:pt>
                <c:pt idx="14">
                  <c:v>104.1</c:v>
                </c:pt>
                <c:pt idx="15">
                  <c:v>104</c:v>
                </c:pt>
                <c:pt idx="16">
                  <c:v>104</c:v>
                </c:pt>
                <c:pt idx="17">
                  <c:v>104</c:v>
                </c:pt>
                <c:pt idx="18">
                  <c:v>103.899999999999</c:v>
                </c:pt>
                <c:pt idx="19">
                  <c:v>103.899999999999</c:v>
                </c:pt>
                <c:pt idx="20">
                  <c:v>103.899999999999</c:v>
                </c:pt>
                <c:pt idx="21">
                  <c:v>104</c:v>
                </c:pt>
                <c:pt idx="22">
                  <c:v>104.1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75-4D19-B3C0-F11D133AE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smooth val="0"/>
        <c:axId val="969212416"/>
        <c:axId val="969212832"/>
      </c:lineChart>
      <c:catAx>
        <c:axId val="96921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9212832"/>
        <c:crosses val="autoZero"/>
        <c:auto val="1"/>
        <c:lblAlgn val="ctr"/>
        <c:lblOffset val="100"/>
        <c:noMultiLvlLbl val="0"/>
      </c:catAx>
      <c:valAx>
        <c:axId val="969212832"/>
        <c:scaling>
          <c:orientation val="minMax"/>
          <c:max val="105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9212416"/>
        <c:crosses val="autoZero"/>
        <c:crossBetween val="between"/>
        <c:majorUnit val="0.5"/>
        <c:min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Analysis of School Population Size 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719521901867528E-2"/>
          <c:y val="8.6487563038360041E-2"/>
          <c:w val="0.9415720403370631"/>
          <c:h val="0.76692845328099313"/>
        </c:manualLayout>
      </c:layout>
      <c:barChart>
        <c:barDir val="col"/>
        <c:grouping val="clustered"/>
        <c:varyColors val="0"/>
        <c:ser>
          <c:idx val="3"/>
          <c:order val="0"/>
          <c:spPr>
            <a:solidFill>
              <a:schemeClr val="accent4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All!$V$2:$V$21</c:f>
              <c:strCache>
                <c:ptCount val="20"/>
                <c:pt idx="0">
                  <c:v>1--24</c:v>
                </c:pt>
                <c:pt idx="1">
                  <c:v>25-38</c:v>
                </c:pt>
                <c:pt idx="2">
                  <c:v>39-52</c:v>
                </c:pt>
                <c:pt idx="3">
                  <c:v>53-67</c:v>
                </c:pt>
                <c:pt idx="4">
                  <c:v>68-84</c:v>
                </c:pt>
                <c:pt idx="5">
                  <c:v>85-102</c:v>
                </c:pt>
                <c:pt idx="6">
                  <c:v>103-121</c:v>
                </c:pt>
                <c:pt idx="7">
                  <c:v>122-143</c:v>
                </c:pt>
                <c:pt idx="8">
                  <c:v>144-166</c:v>
                </c:pt>
                <c:pt idx="9">
                  <c:v>167-192</c:v>
                </c:pt>
                <c:pt idx="10">
                  <c:v>193-227</c:v>
                </c:pt>
                <c:pt idx="11">
                  <c:v>228-266</c:v>
                </c:pt>
                <c:pt idx="12">
                  <c:v>267-311</c:v>
                </c:pt>
                <c:pt idx="13">
                  <c:v>312-365</c:v>
                </c:pt>
                <c:pt idx="14">
                  <c:v>366-437</c:v>
                </c:pt>
                <c:pt idx="15">
                  <c:v>438-533</c:v>
                </c:pt>
                <c:pt idx="16">
                  <c:v>534-653</c:v>
                </c:pt>
                <c:pt idx="17">
                  <c:v>654-869</c:v>
                </c:pt>
                <c:pt idx="18">
                  <c:v>870-1280</c:v>
                </c:pt>
                <c:pt idx="19">
                  <c:v>1281-7645</c:v>
                </c:pt>
              </c:strCache>
            </c:strRef>
          </c:cat>
          <c:val>
            <c:numRef>
              <c:f>All!$Y$2:$Y$21</c:f>
              <c:numCache>
                <c:formatCode>_(* #,##0.0_);_(* \(#,##0.0\);_(* "-"??_);_(@_)</c:formatCode>
                <c:ptCount val="20"/>
                <c:pt idx="0">
                  <c:v>0.19063977645905134</c:v>
                </c:pt>
                <c:pt idx="1">
                  <c:v>0.38093503802583123</c:v>
                </c:pt>
                <c:pt idx="2">
                  <c:v>0.55853246499175013</c:v>
                </c:pt>
                <c:pt idx="3">
                  <c:v>0.7321679706965476</c:v>
                </c:pt>
                <c:pt idx="4">
                  <c:v>0.9267204520035387</c:v>
                </c:pt>
                <c:pt idx="5">
                  <c:v>1.1427066812511304</c:v>
                </c:pt>
                <c:pt idx="6">
                  <c:v>1.368757666994366</c:v>
                </c:pt>
                <c:pt idx="7">
                  <c:v>1.6215823815084092</c:v>
                </c:pt>
                <c:pt idx="8">
                  <c:v>1.9005164032153083</c:v>
                </c:pt>
                <c:pt idx="9">
                  <c:v>2.1974882403532754</c:v>
                </c:pt>
                <c:pt idx="10">
                  <c:v>2.5615174404512162</c:v>
                </c:pt>
                <c:pt idx="11">
                  <c:v>3.0235119109871951</c:v>
                </c:pt>
                <c:pt idx="12">
                  <c:v>3.5540894532917782</c:v>
                </c:pt>
                <c:pt idx="13">
                  <c:v>4.1600173241774394</c:v>
                </c:pt>
                <c:pt idx="14">
                  <c:v>4.8877312094810499</c:v>
                </c:pt>
                <c:pt idx="15">
                  <c:v>5.9637250426644783</c:v>
                </c:pt>
                <c:pt idx="16">
                  <c:v>7.2188420116224563</c:v>
                </c:pt>
                <c:pt idx="17">
                  <c:v>9.2660233261190275</c:v>
                </c:pt>
                <c:pt idx="18">
                  <c:v>12.803600672788368</c:v>
                </c:pt>
                <c:pt idx="19">
                  <c:v>35.540894532917783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5-4A4B-85E1-B2F1FCBFC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1706031"/>
        <c:axId val="2131710191"/>
      </c:barChart>
      <c:catAx>
        <c:axId val="2131706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710191"/>
        <c:crosses val="autoZero"/>
        <c:auto val="1"/>
        <c:lblAlgn val="ctr"/>
        <c:lblOffset val="100"/>
        <c:noMultiLvlLbl val="0"/>
      </c:catAx>
      <c:valAx>
        <c:axId val="2131710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70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Grade 1 </a:t>
            </a:r>
            <a:r>
              <a:rPr lang="en-US" sz="2800" dirty="0" smtClean="0"/>
              <a:t>Admission/ Enrolment </a:t>
            </a:r>
            <a:r>
              <a:rPr lang="en-US" sz="2800" dirty="0"/>
              <a:t>Statistics 2004 -2020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'Grd 1 Sum'!$B$1</c:f>
              <c:strCache>
                <c:ptCount val="1"/>
                <c:pt idx="0">
                  <c:v>% Govt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8575">
                <a:solidFill>
                  <a:srgbClr val="00B0F0"/>
                </a:solidFill>
              </a:ln>
              <a:effectLst/>
            </c:spPr>
          </c:marker>
          <c:cat>
            <c:numRef>
              <c:f>'Grd 1 Sum'!$A$2:$A$20</c:f>
              <c:numCache>
                <c:formatCode>General</c:formatCod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'Grd 1 Sum'!$B$2:$B$19</c:f>
              <c:numCache>
                <c:formatCode>_(* #,##0.00_);_(* \(#,##0.00\);_(* "-"??_);_(@_)</c:formatCode>
                <c:ptCount val="18"/>
                <c:pt idx="0">
                  <c:v>94.725902508541239</c:v>
                </c:pt>
                <c:pt idx="1">
                  <c:v>95.502433429709754</c:v>
                </c:pt>
                <c:pt idx="2">
                  <c:v>93.947623499452263</c:v>
                </c:pt>
                <c:pt idx="3">
                  <c:v>92.905251585248024</c:v>
                </c:pt>
                <c:pt idx="4">
                  <c:v>90.714678139272991</c:v>
                </c:pt>
                <c:pt idx="5">
                  <c:v>89.018649968961711</c:v>
                </c:pt>
                <c:pt idx="6">
                  <c:v>91.13060348725368</c:v>
                </c:pt>
                <c:pt idx="7">
                  <c:v>89.331518002776917</c:v>
                </c:pt>
                <c:pt idx="8">
                  <c:v>90.328990123903992</c:v>
                </c:pt>
                <c:pt idx="9">
                  <c:v>90.84364407768652</c:v>
                </c:pt>
                <c:pt idx="10">
                  <c:v>91.027905144483427</c:v>
                </c:pt>
                <c:pt idx="11">
                  <c:v>91.734305617571238</c:v>
                </c:pt>
                <c:pt idx="12">
                  <c:v>89.820456331002049</c:v>
                </c:pt>
                <c:pt idx="13">
                  <c:v>90.993066544231183</c:v>
                </c:pt>
                <c:pt idx="14">
                  <c:v>91.738478674136786</c:v>
                </c:pt>
                <c:pt idx="15">
                  <c:v>92.079851156824418</c:v>
                </c:pt>
                <c:pt idx="16">
                  <c:v>91.176462536989433</c:v>
                </c:pt>
                <c:pt idx="17">
                  <c:v>91.707677024054945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13-4A03-88BF-5651623B6CA1}"/>
            </c:ext>
          </c:extLst>
        </c:ser>
        <c:ser>
          <c:idx val="2"/>
          <c:order val="1"/>
          <c:tx>
            <c:strRef>
              <c:f>'Grd 1 Sum'!$C$1</c:f>
              <c:strCache>
                <c:ptCount val="1"/>
                <c:pt idx="0">
                  <c:v> % Reported (Govt + Private)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'Grd 1 Sum'!$A$2:$A$20</c:f>
              <c:numCache>
                <c:formatCode>General</c:formatCod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'Grd 1 Sum'!$C$2:$C$19</c:f>
              <c:numCache>
                <c:formatCode>General</c:formatCode>
                <c:ptCount val="18"/>
                <c:pt idx="13" formatCode="_(* #,##0.00_);_(* \(#,##0.00\);_(* &quot;-&quot;??_);_(@_)">
                  <c:v>93.908288171584587</c:v>
                </c:pt>
                <c:pt idx="14" formatCode="_(* #,##0.00_);_(* \(#,##0.00\);_(* &quot;-&quot;??_);_(@_)">
                  <c:v>94.65618169484712</c:v>
                </c:pt>
                <c:pt idx="15" formatCode="_(* #,##0.00_);_(* \(#,##0.00\);_(* &quot;-&quot;??_);_(@_)">
                  <c:v>95.076066492868847</c:v>
                </c:pt>
                <c:pt idx="16" formatCode="_(* #,##0.00_);_(* \(#,##0.00\);_(* &quot;-&quot;??_);_(@_)">
                  <c:v>94.143282225634877</c:v>
                </c:pt>
                <c:pt idx="17" formatCode="_(* #,##0.00_);_(* \(#,##0.00\);_(* &quot;-&quot;??_);_(@_)">
                  <c:v>94.913662909218289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13-4A03-88BF-5651623B6CA1}"/>
            </c:ext>
          </c:extLst>
        </c:ser>
        <c:ser>
          <c:idx val="3"/>
          <c:order val="2"/>
          <c:tx>
            <c:strRef>
              <c:f>'Grd 1 Sum'!$D$1</c:f>
              <c:strCache>
                <c:ptCount val="1"/>
                <c:pt idx="0">
                  <c:v>Compile % (Govt+ Private + International)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'Grd 1 Sum'!$A$2:$A$20</c:f>
              <c:numCache>
                <c:formatCode>General</c:formatCod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'Grd 1 Sum'!$D$2:$D$19</c:f>
              <c:numCache>
                <c:formatCode>General</c:formatCode>
                <c:ptCount val="18"/>
                <c:pt idx="15" formatCode="_(* #,##0.00_);_(* \(#,##0.00\);_(* &quot;-&quot;??_);_(@_)">
                  <c:v>98.117067479811908</c:v>
                </c:pt>
                <c:pt idx="16" formatCode="_(* #,##0.00_);_(* \(#,##0.00\);_(* &quot;-&quot;??_);_(@_)">
                  <c:v>97.154448176465266</c:v>
                </c:pt>
                <c:pt idx="17" formatCode="_(* #,##0.00_);_(* \(#,##0.00\);_(* &quot;-&quot;??_);_(@_)">
                  <c:v>98.215546992988521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13-4A03-88BF-5651623B6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1495935"/>
        <c:axId val="1801492191"/>
      </c:lineChart>
      <c:catAx>
        <c:axId val="180149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492191"/>
        <c:crosses val="autoZero"/>
        <c:auto val="1"/>
        <c:lblAlgn val="ctr"/>
        <c:lblOffset val="100"/>
        <c:noMultiLvlLbl val="0"/>
      </c:catAx>
      <c:valAx>
        <c:axId val="1801492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495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Analysis of Student's Population Size of Grade 1 -2020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421328203822877E-2"/>
          <c:y val="9.8457211649651571E-2"/>
          <c:w val="0.9319019036800561"/>
          <c:h val="0.85076368529732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'Grd 1'!$D$1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'Grd 1'!$A$2:$A$19</c:f>
              <c:strCache>
                <c:ptCount val="18"/>
                <c:pt idx="0">
                  <c:v>0--3</c:v>
                </c:pt>
                <c:pt idx="1">
                  <c:v>4--6</c:v>
                </c:pt>
                <c:pt idx="2">
                  <c:v>7</c:v>
                </c:pt>
                <c:pt idx="3">
                  <c:v>8--9</c:v>
                </c:pt>
                <c:pt idx="4">
                  <c:v>10--11</c:v>
                </c:pt>
                <c:pt idx="5">
                  <c:v>12--13</c:v>
                </c:pt>
                <c:pt idx="6">
                  <c:v>14-15</c:v>
                </c:pt>
                <c:pt idx="7">
                  <c:v>16-17</c:v>
                </c:pt>
                <c:pt idx="8">
                  <c:v>18-20</c:v>
                </c:pt>
                <c:pt idx="9">
                  <c:v>21-23</c:v>
                </c:pt>
                <c:pt idx="10">
                  <c:v>24-26</c:v>
                </c:pt>
                <c:pt idx="11">
                  <c:v>27-30</c:v>
                </c:pt>
                <c:pt idx="12">
                  <c:v>31-35</c:v>
                </c:pt>
                <c:pt idx="13">
                  <c:v>36-42</c:v>
                </c:pt>
                <c:pt idx="14">
                  <c:v>43-57</c:v>
                </c:pt>
                <c:pt idx="15">
                  <c:v>58-72</c:v>
                </c:pt>
                <c:pt idx="16">
                  <c:v>73-107</c:v>
                </c:pt>
                <c:pt idx="17">
                  <c:v>108-385</c:v>
                </c:pt>
              </c:strCache>
            </c:strRef>
          </c:cat>
          <c:val>
            <c:numRef>
              <c:f>'Grd 1'!$D$2:$D$19</c:f>
              <c:numCache>
                <c:formatCode>_(* #,##0.0_);_(* \(#,##0.0\);_(* "-"??_);_(@_)</c:formatCode>
                <c:ptCount val="18"/>
                <c:pt idx="0">
                  <c:v>0.26893755576775569</c:v>
                </c:pt>
                <c:pt idx="1">
                  <c:v>0.69535542649614124</c:v>
                </c:pt>
                <c:pt idx="2">
                  <c:v>1.0159515348851771</c:v>
                </c:pt>
                <c:pt idx="3">
                  <c:v>1.3190150435966876</c:v>
                </c:pt>
                <c:pt idx="4">
                  <c:v>1.6211393058969021</c:v>
                </c:pt>
                <c:pt idx="5">
                  <c:v>1.8866329581565724</c:v>
                </c:pt>
                <c:pt idx="6">
                  <c:v>2.2022197523520295</c:v>
                </c:pt>
                <c:pt idx="7">
                  <c:v>2.5297036677572362</c:v>
                </c:pt>
                <c:pt idx="8">
                  <c:v>2.9060283965498348</c:v>
                </c:pt>
                <c:pt idx="9">
                  <c:v>3.3377686636088977</c:v>
                </c:pt>
                <c:pt idx="10">
                  <c:v>3.8183497440553529</c:v>
                </c:pt>
                <c:pt idx="11">
                  <c:v>4.4254160078896696</c:v>
                </c:pt>
                <c:pt idx="12">
                  <c:v>5.1145097916438376</c:v>
                </c:pt>
                <c:pt idx="13">
                  <c:v>5.9588923153989448</c:v>
                </c:pt>
                <c:pt idx="14">
                  <c:v>7.721857829401543</c:v>
                </c:pt>
                <c:pt idx="15">
                  <c:v>10.182683426997073</c:v>
                </c:pt>
                <c:pt idx="16">
                  <c:v>13.902412297866345</c:v>
                </c:pt>
                <c:pt idx="17">
                  <c:v>31.09312628168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BD-4D78-A2F7-A1E6D6F35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328496"/>
        <c:axId val="436316016"/>
      </c:barChart>
      <c:catAx>
        <c:axId val="43632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316016"/>
        <c:crosses val="autoZero"/>
        <c:auto val="1"/>
        <c:lblAlgn val="ctr"/>
        <c:lblOffset val="100"/>
        <c:noMultiLvlLbl val="0"/>
      </c:catAx>
      <c:valAx>
        <c:axId val="43631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32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Analysis of </a:t>
            </a:r>
            <a:r>
              <a:rPr lang="en-US" sz="2000" b="1" dirty="0" smtClean="0"/>
              <a:t>Student’s Population size </a:t>
            </a:r>
            <a:r>
              <a:rPr lang="en-US" sz="2000" b="1" dirty="0"/>
              <a:t>in Grade 6 -2020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942754073617388E-2"/>
          <c:y val="8.0096858602420898E-2"/>
          <c:w val="0.91449135428100459"/>
          <c:h val="0.7864278342648071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'Grd 6'!$D$1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'Grd 6'!$A$2:$A$14</c:f>
              <c:strCache>
                <c:ptCount val="13"/>
                <c:pt idx="0">
                  <c:v>0--7</c:v>
                </c:pt>
                <c:pt idx="1">
                  <c:v>8--10</c:v>
                </c:pt>
                <c:pt idx="2">
                  <c:v>11--14</c:v>
                </c:pt>
                <c:pt idx="3">
                  <c:v>15-17</c:v>
                </c:pt>
                <c:pt idx="4">
                  <c:v>18-21</c:v>
                </c:pt>
                <c:pt idx="5">
                  <c:v>22-26</c:v>
                </c:pt>
                <c:pt idx="6">
                  <c:v>27-32</c:v>
                </c:pt>
                <c:pt idx="7">
                  <c:v>33-40</c:v>
                </c:pt>
                <c:pt idx="8">
                  <c:v>41-55</c:v>
                </c:pt>
                <c:pt idx="9">
                  <c:v>56-75</c:v>
                </c:pt>
                <c:pt idx="10">
                  <c:v>76-118</c:v>
                </c:pt>
                <c:pt idx="11">
                  <c:v>119-216</c:v>
                </c:pt>
                <c:pt idx="12">
                  <c:v>217-761</c:v>
                </c:pt>
              </c:strCache>
            </c:strRef>
          </c:cat>
          <c:val>
            <c:numRef>
              <c:f>'Grd 6'!$D$2:$D$14</c:f>
              <c:numCache>
                <c:formatCode>_(* #,##0.0_);_(* \(#,##0.0\);_(* "-"??_);_(@_)</c:formatCode>
                <c:ptCount val="13"/>
                <c:pt idx="0">
                  <c:v>0.61161158145280348</c:v>
                </c:pt>
                <c:pt idx="1">
                  <c:v>1.2699225693712153</c:v>
                </c:pt>
                <c:pt idx="2">
                  <c:v>1.7772890241330479</c:v>
                </c:pt>
                <c:pt idx="3">
                  <c:v>2.3030339549877978</c:v>
                </c:pt>
                <c:pt idx="4">
                  <c:v>2.8360097616823841</c:v>
                </c:pt>
                <c:pt idx="5">
                  <c:v>3.5066734958271817</c:v>
                </c:pt>
                <c:pt idx="6">
                  <c:v>4.3017685517158268</c:v>
                </c:pt>
                <c:pt idx="7">
                  <c:v>5.3641047271850804</c:v>
                </c:pt>
                <c:pt idx="8">
                  <c:v>7.0687837064264407</c:v>
                </c:pt>
                <c:pt idx="9">
                  <c:v>9.708655960953271</c:v>
                </c:pt>
                <c:pt idx="10">
                  <c:v>14.171612786598779</c:v>
                </c:pt>
                <c:pt idx="11">
                  <c:v>23.618149498357987</c:v>
                </c:pt>
                <c:pt idx="12">
                  <c:v>23.462384381308183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E-49CC-B426-D97866319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2270959"/>
        <c:axId val="482271791"/>
      </c:barChart>
      <c:catAx>
        <c:axId val="482270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271791"/>
        <c:crosses val="autoZero"/>
        <c:auto val="1"/>
        <c:lblAlgn val="ctr"/>
        <c:lblOffset val="100"/>
        <c:noMultiLvlLbl val="0"/>
      </c:catAx>
      <c:valAx>
        <c:axId val="48227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270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Analysis of </a:t>
            </a:r>
            <a:r>
              <a:rPr lang="en-US" sz="2000" b="1" dirty="0" smtClean="0"/>
              <a:t>Student’s Population size of Grade 12 </a:t>
            </a:r>
            <a:r>
              <a:rPr lang="en-US" sz="2000" b="1" dirty="0"/>
              <a:t>-2020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515067815475948E-2"/>
          <c:y val="9.0170709793351317E-2"/>
          <c:w val="0.88450564098335871"/>
          <c:h val="0.775374437303074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'Grd12'!$R$1</c:f>
              <c:strCache>
                <c:ptCount val="1"/>
                <c:pt idx="0">
                  <c:v>Schools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'Grd12'!$Q$2:$Q$9</c:f>
              <c:strCache>
                <c:ptCount val="8"/>
                <c:pt idx="0">
                  <c:v>0-9</c:v>
                </c:pt>
                <c:pt idx="1">
                  <c:v>10--19</c:v>
                </c:pt>
                <c:pt idx="2">
                  <c:v>20-29</c:v>
                </c:pt>
                <c:pt idx="3">
                  <c:v>30-39</c:v>
                </c:pt>
                <c:pt idx="4">
                  <c:v>40-79</c:v>
                </c:pt>
                <c:pt idx="5">
                  <c:v>80-149</c:v>
                </c:pt>
                <c:pt idx="6">
                  <c:v>150-299</c:v>
                </c:pt>
                <c:pt idx="7">
                  <c:v>300-976</c:v>
                </c:pt>
              </c:strCache>
            </c:strRef>
          </c:cat>
          <c:val>
            <c:numRef>
              <c:f>'Grd12'!$R$2:$R$9</c:f>
              <c:numCache>
                <c:formatCode>General</c:formatCode>
                <c:ptCount val="8"/>
                <c:pt idx="0">
                  <c:v>514</c:v>
                </c:pt>
                <c:pt idx="1">
                  <c:v>602</c:v>
                </c:pt>
                <c:pt idx="2">
                  <c:v>373</c:v>
                </c:pt>
                <c:pt idx="3">
                  <c:v>234</c:v>
                </c:pt>
                <c:pt idx="4">
                  <c:v>459</c:v>
                </c:pt>
                <c:pt idx="5">
                  <c:v>317</c:v>
                </c:pt>
                <c:pt idx="6">
                  <c:v>281</c:v>
                </c:pt>
                <c:pt idx="7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AF-4EDB-8FA1-DD8122224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9741279"/>
        <c:axId val="1739720895"/>
      </c:barChart>
      <c:lineChart>
        <c:grouping val="standard"/>
        <c:varyColors val="0"/>
        <c:ser>
          <c:idx val="1"/>
          <c:order val="1"/>
          <c:tx>
            <c:strRef>
              <c:f>'Grd12'!$S$1</c:f>
              <c:strCache>
                <c:ptCount val="1"/>
                <c:pt idx="0">
                  <c:v> Students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'Grd12'!$Q$2:$Q$9</c:f>
              <c:strCache>
                <c:ptCount val="8"/>
                <c:pt idx="0">
                  <c:v>0-9</c:v>
                </c:pt>
                <c:pt idx="1">
                  <c:v>10--19</c:v>
                </c:pt>
                <c:pt idx="2">
                  <c:v>20-29</c:v>
                </c:pt>
                <c:pt idx="3">
                  <c:v>30-39</c:v>
                </c:pt>
                <c:pt idx="4">
                  <c:v>40-79</c:v>
                </c:pt>
                <c:pt idx="5">
                  <c:v>80-149</c:v>
                </c:pt>
                <c:pt idx="6">
                  <c:v>150-299</c:v>
                </c:pt>
                <c:pt idx="7">
                  <c:v>300-976</c:v>
                </c:pt>
              </c:strCache>
            </c:strRef>
          </c:cat>
          <c:val>
            <c:numRef>
              <c:f>'Grd12'!$S$2:$S$9</c:f>
              <c:numCache>
                <c:formatCode>_(* #,##0_);_(* \(#,##0\);_(* "-"??_);_(@_)</c:formatCode>
                <c:ptCount val="8"/>
                <c:pt idx="0">
                  <c:v>2720</c:v>
                </c:pt>
                <c:pt idx="1">
                  <c:v>8411</c:v>
                </c:pt>
                <c:pt idx="2">
                  <c:v>8957</c:v>
                </c:pt>
                <c:pt idx="3">
                  <c:v>7977</c:v>
                </c:pt>
                <c:pt idx="4">
                  <c:v>25830</c:v>
                </c:pt>
                <c:pt idx="5">
                  <c:v>34610</c:v>
                </c:pt>
                <c:pt idx="6">
                  <c:v>58318</c:v>
                </c:pt>
                <c:pt idx="7">
                  <c:v>71368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AF-4EDB-8FA1-DD8122224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9725887"/>
        <c:axId val="1739727551"/>
      </c:lineChart>
      <c:catAx>
        <c:axId val="1739741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720895"/>
        <c:crosses val="autoZero"/>
        <c:auto val="1"/>
        <c:lblAlgn val="ctr"/>
        <c:lblOffset val="100"/>
        <c:noMultiLvlLbl val="0"/>
      </c:catAx>
      <c:valAx>
        <c:axId val="1739720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741279"/>
        <c:crosses val="autoZero"/>
        <c:crossBetween val="between"/>
      </c:valAx>
      <c:valAx>
        <c:axId val="1739727551"/>
        <c:scaling>
          <c:orientation val="minMax"/>
        </c:scaling>
        <c:delete val="0"/>
        <c:axPos val="r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725887"/>
        <c:crosses val="max"/>
        <c:crossBetween val="between"/>
      </c:valAx>
      <c:catAx>
        <c:axId val="17397258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397275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Analysis of Grade 12 Science Stream Class Size -2020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 Sc'!$H$1</c:f>
              <c:strCache>
                <c:ptCount val="1"/>
                <c:pt idx="0">
                  <c:v>Schools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 Sc'!$G$2:$G$10</c:f>
              <c:strCache>
                <c:ptCount val="9"/>
                <c:pt idx="0">
                  <c:v>0-4</c:v>
                </c:pt>
                <c:pt idx="1">
                  <c:v>5--9</c:v>
                </c:pt>
                <c:pt idx="2">
                  <c:v>10--14</c:v>
                </c:pt>
                <c:pt idx="3">
                  <c:v>15-19</c:v>
                </c:pt>
                <c:pt idx="4">
                  <c:v>20-29</c:v>
                </c:pt>
                <c:pt idx="5">
                  <c:v>30-49</c:v>
                </c:pt>
                <c:pt idx="6">
                  <c:v>50-99</c:v>
                </c:pt>
                <c:pt idx="7">
                  <c:v>100-199</c:v>
                </c:pt>
                <c:pt idx="8">
                  <c:v>Above 200</c:v>
                </c:pt>
              </c:strCache>
            </c:strRef>
          </c:cat>
          <c:val>
            <c:numRef>
              <c:f>'AL Sc'!$H$2:$H$10</c:f>
              <c:numCache>
                <c:formatCode>General</c:formatCode>
                <c:ptCount val="9"/>
                <c:pt idx="0">
                  <c:v>192</c:v>
                </c:pt>
                <c:pt idx="1">
                  <c:v>163</c:v>
                </c:pt>
                <c:pt idx="2">
                  <c:v>112</c:v>
                </c:pt>
                <c:pt idx="3">
                  <c:v>87</c:v>
                </c:pt>
                <c:pt idx="4">
                  <c:v>109</c:v>
                </c:pt>
                <c:pt idx="5">
                  <c:v>102</c:v>
                </c:pt>
                <c:pt idx="6">
                  <c:v>96</c:v>
                </c:pt>
                <c:pt idx="7">
                  <c:v>81</c:v>
                </c:pt>
                <c:pt idx="8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AF-4F64-9864-EA23AC25F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0486879"/>
        <c:axId val="1910507263"/>
      </c:barChart>
      <c:lineChart>
        <c:grouping val="standard"/>
        <c:varyColors val="0"/>
        <c:ser>
          <c:idx val="1"/>
          <c:order val="1"/>
          <c:tx>
            <c:strRef>
              <c:f>'AL Sc'!$I$1</c:f>
              <c:strCache>
                <c:ptCount val="1"/>
                <c:pt idx="0">
                  <c:v>Students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4176325911173472E-2"/>
                  <c:y val="-5.2405113672446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DAF-4F64-9864-EA23AC25FA85}"/>
                </c:ext>
              </c:extLst>
            </c:dLbl>
            <c:dLbl>
              <c:idx val="1"/>
              <c:layout>
                <c:manualLayout>
                  <c:x val="1.5310583539899914E-2"/>
                  <c:y val="-3.8729963411789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DAF-4F64-9864-EA23AC25FA85}"/>
                </c:ext>
              </c:extLst>
            </c:dLbl>
            <c:dLbl>
              <c:idx val="2"/>
              <c:layout>
                <c:manualLayout>
                  <c:x val="1.308271280118062E-2"/>
                  <c:y val="-3.6733614058826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DAF-4F64-9864-EA23AC25FA85}"/>
                </c:ext>
              </c:extLst>
            </c:dLbl>
            <c:dLbl>
              <c:idx val="3"/>
              <c:layout>
                <c:manualLayout>
                  <c:x val="1.3123357319914212E-2"/>
                  <c:y val="9.58279127994602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DAF-4F64-9864-EA23AC25FA85}"/>
                </c:ext>
              </c:extLst>
            </c:dLbl>
            <c:dLbl>
              <c:idx val="4"/>
              <c:layout>
                <c:manualLayout>
                  <c:x val="9.0863749412075315E-3"/>
                  <c:y val="1.7368553756500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DAF-4F64-9864-EA23AC25FA85}"/>
                </c:ext>
              </c:extLst>
            </c:dLbl>
            <c:dLbl>
              <c:idx val="5"/>
              <c:layout>
                <c:manualLayout>
                  <c:x val="1.2029744209921362E-2"/>
                  <c:y val="3.992698705925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DAF-4F64-9864-EA23AC25FA85}"/>
                </c:ext>
              </c:extLst>
            </c:dLbl>
            <c:dLbl>
              <c:idx val="6"/>
              <c:layout>
                <c:manualLayout>
                  <c:x val="8.7489048799428079E-3"/>
                  <c:y val="-1.9963493529627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DAF-4F64-9864-EA23AC25FA85}"/>
                </c:ext>
              </c:extLst>
            </c:dLbl>
            <c:dLbl>
              <c:idx val="8"/>
              <c:layout>
                <c:manualLayout>
                  <c:x val="-8.6838534599728623E-2"/>
                  <c:y val="-3.8929446355836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DAF-4F64-9864-EA23AC25FA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 Sc'!$G$2:$G$10</c:f>
              <c:strCache>
                <c:ptCount val="9"/>
                <c:pt idx="0">
                  <c:v>0-4</c:v>
                </c:pt>
                <c:pt idx="1">
                  <c:v>5--9</c:v>
                </c:pt>
                <c:pt idx="2">
                  <c:v>10--14</c:v>
                </c:pt>
                <c:pt idx="3">
                  <c:v>15-19</c:v>
                </c:pt>
                <c:pt idx="4">
                  <c:v>20-29</c:v>
                </c:pt>
                <c:pt idx="5">
                  <c:v>30-49</c:v>
                </c:pt>
                <c:pt idx="6">
                  <c:v>50-99</c:v>
                </c:pt>
                <c:pt idx="7">
                  <c:v>100-199</c:v>
                </c:pt>
                <c:pt idx="8">
                  <c:v>Above 200</c:v>
                </c:pt>
              </c:strCache>
            </c:strRef>
          </c:cat>
          <c:val>
            <c:numRef>
              <c:f>'AL Sc'!$I$2:$I$10</c:f>
              <c:numCache>
                <c:formatCode>_(* #,##0_);_(* \(#,##0\);_(* "-"??_);_(@_)</c:formatCode>
                <c:ptCount val="9"/>
                <c:pt idx="0">
                  <c:v>368</c:v>
                </c:pt>
                <c:pt idx="1">
                  <c:v>1111</c:v>
                </c:pt>
                <c:pt idx="2">
                  <c:v>1300</c:v>
                </c:pt>
                <c:pt idx="3">
                  <c:v>1472</c:v>
                </c:pt>
                <c:pt idx="4">
                  <c:v>2611</c:v>
                </c:pt>
                <c:pt idx="5">
                  <c:v>3965</c:v>
                </c:pt>
                <c:pt idx="6">
                  <c:v>6775</c:v>
                </c:pt>
                <c:pt idx="7">
                  <c:v>11268</c:v>
                </c:pt>
                <c:pt idx="8">
                  <c:v>16772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DAF-4F64-9864-EA23AC25F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0510175"/>
        <c:axId val="1910509343"/>
      </c:lineChart>
      <c:catAx>
        <c:axId val="191048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0507263"/>
        <c:crosses val="autoZero"/>
        <c:auto val="1"/>
        <c:lblAlgn val="ctr"/>
        <c:lblOffset val="100"/>
        <c:noMultiLvlLbl val="0"/>
      </c:catAx>
      <c:valAx>
        <c:axId val="1910507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0486879"/>
        <c:crosses val="autoZero"/>
        <c:crossBetween val="between"/>
      </c:valAx>
      <c:valAx>
        <c:axId val="1910509343"/>
        <c:scaling>
          <c:orientation val="minMax"/>
        </c:scaling>
        <c:delete val="0"/>
        <c:axPos val="r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0510175"/>
        <c:crosses val="max"/>
        <c:crossBetween val="between"/>
      </c:valAx>
      <c:catAx>
        <c:axId val="19105101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105093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Enrolment Statistics by Grades 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664193586627327E-2"/>
          <c:y val="0.1097227828945284"/>
          <c:w val="0.93739517173949327"/>
          <c:h val="0.7976466568426267"/>
        </c:manualLayout>
      </c:layout>
      <c:lineChart>
        <c:grouping val="standard"/>
        <c:varyColors val="0"/>
        <c:ser>
          <c:idx val="0"/>
          <c:order val="0"/>
          <c:tx>
            <c:strRef>
              <c:f>'2020 by Grades Enrolment'!$B$1</c:f>
              <c:strCache>
                <c:ptCount val="1"/>
                <c:pt idx="0">
                  <c:v>Govt %</c:v>
                </c:pt>
              </c:strCache>
            </c:strRef>
          </c:tx>
          <c:spPr>
            <a:ln w="22225" cap="rnd">
              <a:solidFill>
                <a:srgbClr val="00B0F0"/>
              </a:solidFill>
            </a:ln>
            <a:effectLst>
              <a:glow rad="139700">
                <a:schemeClr val="accent6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1389458091678956E-2"/>
                  <c:y val="2.310230973072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491-4EE2-A8F4-51FAEAC537C0}"/>
                </c:ext>
              </c:extLst>
            </c:dLbl>
            <c:dLbl>
              <c:idx val="1"/>
              <c:layout>
                <c:manualLayout>
                  <c:x val="-2.3584090539129625E-2"/>
                  <c:y val="2.117711725316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491-4EE2-A8F4-51FAEAC537C0}"/>
                </c:ext>
              </c:extLst>
            </c:dLbl>
            <c:dLbl>
              <c:idx val="2"/>
              <c:layout>
                <c:manualLayout>
                  <c:x val="-2.2486731113978149E-2"/>
                  <c:y val="2.310230973072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903070169829983E-2"/>
                      <c:h val="3.3979647228943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2491-4EE2-A8F4-51FAEAC537C0}"/>
                </c:ext>
              </c:extLst>
            </c:dLbl>
            <c:dLbl>
              <c:idx val="3"/>
              <c:layout>
                <c:manualLayout>
                  <c:x val="-2.248677431540428E-2"/>
                  <c:y val="2.31023097307261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491-4EE2-A8F4-51FAEAC537C0}"/>
                </c:ext>
              </c:extLst>
            </c:dLbl>
            <c:dLbl>
              <c:idx val="4"/>
              <c:layout>
                <c:manualLayout>
                  <c:x val="-2.248677431540436E-2"/>
                  <c:y val="2.8877887163407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491-4EE2-A8F4-51FAEAC537C0}"/>
                </c:ext>
              </c:extLst>
            </c:dLbl>
            <c:dLbl>
              <c:idx val="5"/>
              <c:layout>
                <c:manualLayout>
                  <c:x val="-2.0292141867953632E-2"/>
                  <c:y val="2.69526946858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491-4EE2-A8F4-51FAEAC537C0}"/>
                </c:ext>
              </c:extLst>
            </c:dLbl>
            <c:dLbl>
              <c:idx val="6"/>
              <c:layout>
                <c:manualLayout>
                  <c:x val="-2.248677431540436E-2"/>
                  <c:y val="2.1177117253165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491-4EE2-A8F4-51FAEAC537C0}"/>
                </c:ext>
              </c:extLst>
            </c:dLbl>
            <c:dLbl>
              <c:idx val="7"/>
              <c:layout>
                <c:manualLayout>
                  <c:x val="-2.1389458091678956E-2"/>
                  <c:y val="2.310230973072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491-4EE2-A8F4-51FAEAC537C0}"/>
                </c:ext>
              </c:extLst>
            </c:dLbl>
            <c:dLbl>
              <c:idx val="8"/>
              <c:layout>
                <c:manualLayout>
                  <c:x val="-2.3584090539129687E-2"/>
                  <c:y val="3.0803079640968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2491-4EE2-A8F4-51FAEAC537C0}"/>
                </c:ext>
              </c:extLst>
            </c:dLbl>
            <c:dLbl>
              <c:idx val="9"/>
              <c:layout>
                <c:manualLayout>
                  <c:x val="-1.7548851308640322E-2"/>
                  <c:y val="4.52420990176515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l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584283735907258E-2"/>
                      <c:h val="4.3605609616745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2491-4EE2-A8F4-51FAEAC537C0}"/>
                </c:ext>
              </c:extLst>
            </c:dLbl>
            <c:dLbl>
              <c:idx val="10"/>
              <c:layout>
                <c:manualLayout>
                  <c:x val="-2.9070671657756227E-2"/>
                  <c:y val="4.4279426983891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2491-4EE2-A8F4-51FAEAC537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 by Grades Enrolment'!$A$2:$A$14</c:f>
              <c:strCache>
                <c:ptCount val="13"/>
                <c:pt idx="0">
                  <c:v>Grade 1</c:v>
                </c:pt>
                <c:pt idx="1">
                  <c:v>Grade 2</c:v>
                </c:pt>
                <c:pt idx="2">
                  <c:v>Grade 3</c:v>
                </c:pt>
                <c:pt idx="3">
                  <c:v>Grade 4</c:v>
                </c:pt>
                <c:pt idx="4">
                  <c:v>Grade 5</c:v>
                </c:pt>
                <c:pt idx="5">
                  <c:v>Grade 6</c:v>
                </c:pt>
                <c:pt idx="6">
                  <c:v>Grade 7</c:v>
                </c:pt>
                <c:pt idx="7">
                  <c:v>Grade 8</c:v>
                </c:pt>
                <c:pt idx="8">
                  <c:v>Grade 9</c:v>
                </c:pt>
                <c:pt idx="9">
                  <c:v>Grade 10</c:v>
                </c:pt>
                <c:pt idx="10">
                  <c:v>Grade 11</c:v>
                </c:pt>
                <c:pt idx="11">
                  <c:v>Grade 12 (A/L2022)</c:v>
                </c:pt>
                <c:pt idx="12">
                  <c:v>Grade 13 (A/L 2021)</c:v>
                </c:pt>
              </c:strCache>
            </c:strRef>
          </c:cat>
          <c:val>
            <c:numRef>
              <c:f>'2020 by Grades Enrolment'!$B$2:$B$14</c:f>
              <c:numCache>
                <c:formatCode>_(* #,##0.0_);_(* \(#,##0.0\);_(* "-"??_);_(@_)</c:formatCode>
                <c:ptCount val="13"/>
                <c:pt idx="0">
                  <c:v>91.707677024054945</c:v>
                </c:pt>
                <c:pt idx="1">
                  <c:v>91.191244624384424</c:v>
                </c:pt>
                <c:pt idx="2">
                  <c:v>91.88922108048807</c:v>
                </c:pt>
                <c:pt idx="3">
                  <c:v>91.201862768408375</c:v>
                </c:pt>
                <c:pt idx="4">
                  <c:v>89.340006702670621</c:v>
                </c:pt>
                <c:pt idx="5">
                  <c:v>90.921542469408394</c:v>
                </c:pt>
                <c:pt idx="6">
                  <c:v>92.536653472934987</c:v>
                </c:pt>
                <c:pt idx="7">
                  <c:v>89.312787051900798</c:v>
                </c:pt>
                <c:pt idx="8">
                  <c:v>89.446587047079248</c:v>
                </c:pt>
                <c:pt idx="9">
                  <c:v>86.781338042408635</c:v>
                </c:pt>
                <c:pt idx="10">
                  <c:v>83.733000117831139</c:v>
                </c:pt>
                <c:pt idx="11">
                  <c:v>60.575631045319767</c:v>
                </c:pt>
                <c:pt idx="12">
                  <c:v>55.465113418630771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91-4EE2-A8F4-51FAEAC537C0}"/>
            </c:ext>
          </c:extLst>
        </c:ser>
        <c:ser>
          <c:idx val="1"/>
          <c:order val="1"/>
          <c:tx>
            <c:strRef>
              <c:f>'2020 by Grades Enrolment'!$C$1</c:f>
              <c:strCache>
                <c:ptCount val="1"/>
                <c:pt idx="0">
                  <c:v>Report %</c:v>
                </c:pt>
              </c:strCache>
            </c:strRef>
          </c:tx>
          <c:spPr>
            <a:ln w="22225" cap="rnd">
              <a:solidFill>
                <a:srgbClr val="00B050"/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248677431540428E-2"/>
                  <c:y val="-9.62596238780258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491-4EE2-A8F4-51FAEAC537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 by Grades Enrolment'!$A$2:$A$14</c:f>
              <c:strCache>
                <c:ptCount val="13"/>
                <c:pt idx="0">
                  <c:v>Grade 1</c:v>
                </c:pt>
                <c:pt idx="1">
                  <c:v>Grade 2</c:v>
                </c:pt>
                <c:pt idx="2">
                  <c:v>Grade 3</c:v>
                </c:pt>
                <c:pt idx="3">
                  <c:v>Grade 4</c:v>
                </c:pt>
                <c:pt idx="4">
                  <c:v>Grade 5</c:v>
                </c:pt>
                <c:pt idx="5">
                  <c:v>Grade 6</c:v>
                </c:pt>
                <c:pt idx="6">
                  <c:v>Grade 7</c:v>
                </c:pt>
                <c:pt idx="7">
                  <c:v>Grade 8</c:v>
                </c:pt>
                <c:pt idx="8">
                  <c:v>Grade 9</c:v>
                </c:pt>
                <c:pt idx="9">
                  <c:v>Grade 10</c:v>
                </c:pt>
                <c:pt idx="10">
                  <c:v>Grade 11</c:v>
                </c:pt>
                <c:pt idx="11">
                  <c:v>Grade 12 (A/L2022)</c:v>
                </c:pt>
                <c:pt idx="12">
                  <c:v>Grade 13 (A/L 2021)</c:v>
                </c:pt>
              </c:strCache>
            </c:strRef>
          </c:cat>
          <c:val>
            <c:numRef>
              <c:f>'2020 by Grades Enrolment'!$C$2:$C$14</c:f>
              <c:numCache>
                <c:formatCode>_(* #,##0.0_);_(* \(#,##0.0\);_(* "-"??_);_(@_)</c:formatCode>
                <c:ptCount val="13"/>
                <c:pt idx="0">
                  <c:v>94.962473369587059</c:v>
                </c:pt>
                <c:pt idx="1">
                  <c:v>94.24128199021645</c:v>
                </c:pt>
                <c:pt idx="2">
                  <c:v>95.119016712866426</c:v>
                </c:pt>
                <c:pt idx="3">
                  <c:v>94.575944160674709</c:v>
                </c:pt>
                <c:pt idx="4">
                  <c:v>92.965217534625893</c:v>
                </c:pt>
                <c:pt idx="5">
                  <c:v>95.219024191140406</c:v>
                </c:pt>
                <c:pt idx="6">
                  <c:v>97.108455690232262</c:v>
                </c:pt>
                <c:pt idx="7">
                  <c:v>93.893947370468439</c:v>
                </c:pt>
                <c:pt idx="8">
                  <c:v>94.175287386936276</c:v>
                </c:pt>
                <c:pt idx="9">
                  <c:v>91.520429208848384</c:v>
                </c:pt>
                <c:pt idx="10">
                  <c:v>88.409800262516811</c:v>
                </c:pt>
                <c:pt idx="11">
                  <c:v>64.993781163588721</c:v>
                </c:pt>
                <c:pt idx="12">
                  <c:v>59.545942813722299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91-4EE2-A8F4-51FAEAC537C0}"/>
            </c:ext>
          </c:extLst>
        </c:ser>
        <c:ser>
          <c:idx val="2"/>
          <c:order val="2"/>
          <c:tx>
            <c:strRef>
              <c:f>'2020 by Grades Enrolment'!$D$1</c:f>
              <c:strCache>
                <c:ptCount val="1"/>
                <c:pt idx="0">
                  <c:v>All %</c:v>
                </c:pt>
              </c:strCache>
            </c:strRef>
          </c:tx>
          <c:spPr>
            <a:ln w="22225" cap="rnd">
              <a:solidFill>
                <a:srgbClr val="FF0000"/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5902876973052354E-2"/>
                  <c:y val="-2.8877887163407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491-4EE2-A8F4-51FAEAC537C0}"/>
                </c:ext>
              </c:extLst>
            </c:dLbl>
            <c:dLbl>
              <c:idx val="1"/>
              <c:layout>
                <c:manualLayout>
                  <c:x val="-2.1389458091678956E-2"/>
                  <c:y val="-2.1177117253165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491-4EE2-A8F4-51FAEAC537C0}"/>
                </c:ext>
              </c:extLst>
            </c:dLbl>
            <c:dLbl>
              <c:idx val="2"/>
              <c:layout>
                <c:manualLayout>
                  <c:x val="-2.248677431540428E-2"/>
                  <c:y val="-1.7326732298044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491-4EE2-A8F4-51FAEAC537C0}"/>
                </c:ext>
              </c:extLst>
            </c:dLbl>
            <c:dLbl>
              <c:idx val="3"/>
              <c:layout>
                <c:manualLayout>
                  <c:x val="-2.1389414890252825E-2"/>
                  <c:y val="-2.69526946858472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l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903070169829983E-2"/>
                      <c:h val="4.3605609616745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491-4EE2-A8F4-51FAEAC537C0}"/>
                </c:ext>
              </c:extLst>
            </c:dLbl>
            <c:dLbl>
              <c:idx val="4"/>
              <c:layout>
                <c:manualLayout>
                  <c:x val="-2.5778722986580255E-2"/>
                  <c:y val="-2.695269468584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491-4EE2-A8F4-51FAEAC537C0}"/>
                </c:ext>
              </c:extLst>
            </c:dLbl>
            <c:dLbl>
              <c:idx val="7"/>
              <c:layout>
                <c:manualLayout>
                  <c:x val="-2.0292141867953712E-2"/>
                  <c:y val="-2.1177117253165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2491-4EE2-A8F4-51FAEAC537C0}"/>
                </c:ext>
              </c:extLst>
            </c:dLbl>
            <c:dLbl>
              <c:idx val="8"/>
              <c:layout>
                <c:manualLayout>
                  <c:x val="-2.1389458091679036E-2"/>
                  <c:y val="-1.1551154865363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2491-4EE2-A8F4-51FAEAC537C0}"/>
                </c:ext>
              </c:extLst>
            </c:dLbl>
            <c:dLbl>
              <c:idx val="9"/>
              <c:layout>
                <c:manualLayout>
                  <c:x val="-1.8097509420502981E-2"/>
                  <c:y val="-3.657865707364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2491-4EE2-A8F4-51FAEAC537C0}"/>
                </c:ext>
              </c:extLst>
            </c:dLbl>
            <c:dLbl>
              <c:idx val="10"/>
              <c:layout>
                <c:manualLayout>
                  <c:x val="-1.0416295854425871E-2"/>
                  <c:y val="-2.1177117253165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2491-4EE2-A8F4-51FAEAC537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 by Grades Enrolment'!$A$2:$A$14</c:f>
              <c:strCache>
                <c:ptCount val="13"/>
                <c:pt idx="0">
                  <c:v>Grade 1</c:v>
                </c:pt>
                <c:pt idx="1">
                  <c:v>Grade 2</c:v>
                </c:pt>
                <c:pt idx="2">
                  <c:v>Grade 3</c:v>
                </c:pt>
                <c:pt idx="3">
                  <c:v>Grade 4</c:v>
                </c:pt>
                <c:pt idx="4">
                  <c:v>Grade 5</c:v>
                </c:pt>
                <c:pt idx="5">
                  <c:v>Grade 6</c:v>
                </c:pt>
                <c:pt idx="6">
                  <c:v>Grade 7</c:v>
                </c:pt>
                <c:pt idx="7">
                  <c:v>Grade 8</c:v>
                </c:pt>
                <c:pt idx="8">
                  <c:v>Grade 9</c:v>
                </c:pt>
                <c:pt idx="9">
                  <c:v>Grade 10</c:v>
                </c:pt>
                <c:pt idx="10">
                  <c:v>Grade 11</c:v>
                </c:pt>
                <c:pt idx="11">
                  <c:v>Grade 12 (A/L2022)</c:v>
                </c:pt>
                <c:pt idx="12">
                  <c:v>Grade 13 (A/L 2021)</c:v>
                </c:pt>
              </c:strCache>
            </c:strRef>
          </c:cat>
          <c:val>
            <c:numRef>
              <c:f>'2020 by Grades Enrolment'!$D$2:$D$14</c:f>
              <c:numCache>
                <c:formatCode>_(* #,##0.0_);_(* \(#,##0.0\);_(* "-"??_);_(@_)</c:formatCode>
                <c:ptCount val="13"/>
                <c:pt idx="0">
                  <c:v>98.149509311313125</c:v>
                </c:pt>
                <c:pt idx="1">
                  <c:v>97.258334957014142</c:v>
                </c:pt>
                <c:pt idx="2">
                  <c:v>98.327886098914448</c:v>
                </c:pt>
                <c:pt idx="3">
                  <c:v>97.680156256516028</c:v>
                </c:pt>
                <c:pt idx="4">
                  <c:v>96.128454283324501</c:v>
                </c:pt>
                <c:pt idx="5">
                  <c:v>98.341875518763132</c:v>
                </c:pt>
                <c:pt idx="6">
                  <c:v>100.17767529011792</c:v>
                </c:pt>
                <c:pt idx="7">
                  <c:v>96.984004077095705</c:v>
                </c:pt>
                <c:pt idx="8">
                  <c:v>97.340454100790069</c:v>
                </c:pt>
                <c:pt idx="9">
                  <c:v>94.539988946254525</c:v>
                </c:pt>
                <c:pt idx="10">
                  <c:v>91.369280051736084</c:v>
                </c:pt>
                <c:pt idx="11">
                  <c:v>67.075980854867908</c:v>
                </c:pt>
                <c:pt idx="12">
                  <c:v>61.486591755795295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91-4EE2-A8F4-51FAEAC537C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01507167"/>
        <c:axId val="1801512159"/>
      </c:lineChart>
      <c:catAx>
        <c:axId val="1801507167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512159"/>
        <c:crosses val="autoZero"/>
        <c:auto val="1"/>
        <c:lblAlgn val="ctr"/>
        <c:lblOffset val="100"/>
        <c:noMultiLvlLbl val="0"/>
      </c:catAx>
      <c:valAx>
        <c:axId val="1801512159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50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982880138852835"/>
          <c:y val="0.67223870931458141"/>
          <c:w val="0.44123154478277116"/>
          <c:h val="7.29168924725428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59098-21A1-4BBE-82B7-8278E64379F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97FD6D-6472-4CEA-AD84-8C0D849C3FF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4000" dirty="0" smtClean="0"/>
            <a:t>Education Sector of Sri Lanka</a:t>
          </a:r>
          <a:endParaRPr lang="en-US" sz="4000" dirty="0"/>
        </a:p>
      </dgm:t>
    </dgm:pt>
    <dgm:pt modelId="{F354AD29-7C0B-42ED-94FF-47853AE2709C}" type="parTrans" cxnId="{5A8AFEF3-86DC-4B95-9961-52F90AD90A20}">
      <dgm:prSet/>
      <dgm:spPr/>
      <dgm:t>
        <a:bodyPr/>
        <a:lstStyle/>
        <a:p>
          <a:endParaRPr lang="en-US"/>
        </a:p>
      </dgm:t>
    </dgm:pt>
    <dgm:pt modelId="{8693699B-C264-4E87-BED4-064E12EA7237}" type="sibTrans" cxnId="{5A8AFEF3-86DC-4B95-9961-52F90AD90A20}">
      <dgm:prSet/>
      <dgm:spPr/>
      <dgm:t>
        <a:bodyPr/>
        <a:lstStyle/>
        <a:p>
          <a:endParaRPr lang="en-US"/>
        </a:p>
      </dgm:t>
    </dgm:pt>
    <dgm:pt modelId="{BD72BA45-0C41-443D-9CA1-F17DE5D3CF68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400" dirty="0" smtClean="0"/>
            <a:t>Pre Primary Education/ Early Childhood (Age 3-5) </a:t>
          </a:r>
          <a:endParaRPr lang="en-US" sz="2400" dirty="0"/>
        </a:p>
      </dgm:t>
    </dgm:pt>
    <dgm:pt modelId="{13FBF46D-DC3A-4771-8CDF-57BD2DC917FC}" type="parTrans" cxnId="{DE2FEA18-033A-4BA7-BB8F-5FDDB18AACE7}">
      <dgm:prSet/>
      <dgm:spPr/>
      <dgm:t>
        <a:bodyPr/>
        <a:lstStyle/>
        <a:p>
          <a:endParaRPr lang="en-US"/>
        </a:p>
      </dgm:t>
    </dgm:pt>
    <dgm:pt modelId="{0142B033-76BC-4650-A3AC-2F31FBC711D4}" type="sibTrans" cxnId="{DE2FEA18-033A-4BA7-BB8F-5FDDB18AACE7}">
      <dgm:prSet/>
      <dgm:spPr/>
      <dgm:t>
        <a:bodyPr/>
        <a:lstStyle/>
        <a:p>
          <a:endParaRPr lang="en-US"/>
        </a:p>
      </dgm:t>
    </dgm:pt>
    <dgm:pt modelId="{50185EBF-A8AF-47DE-B2EA-CF738C6975E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600" b="1" dirty="0" smtClean="0"/>
            <a:t>General Education</a:t>
          </a:r>
          <a:endParaRPr lang="en-US" sz="3600" b="1" dirty="0"/>
        </a:p>
      </dgm:t>
    </dgm:pt>
    <dgm:pt modelId="{8F136674-A75E-4654-B209-1D2F8676D571}" type="parTrans" cxnId="{42D36C86-F540-4089-AC23-9B3DA1E612BD}">
      <dgm:prSet/>
      <dgm:spPr/>
      <dgm:t>
        <a:bodyPr/>
        <a:lstStyle/>
        <a:p>
          <a:endParaRPr lang="en-US"/>
        </a:p>
      </dgm:t>
    </dgm:pt>
    <dgm:pt modelId="{4E99CF9B-6598-43BB-8E43-742ED428C170}" type="sibTrans" cxnId="{42D36C86-F540-4089-AC23-9B3DA1E612BD}">
      <dgm:prSet/>
      <dgm:spPr/>
      <dgm:t>
        <a:bodyPr/>
        <a:lstStyle/>
        <a:p>
          <a:endParaRPr lang="en-US"/>
        </a:p>
      </dgm:t>
    </dgm:pt>
    <dgm:pt modelId="{25E8860E-9D63-48DC-9DB2-EF786D491F9D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 smtClean="0"/>
            <a:t>Higher Education/ Vocational Education/ Professional Education</a:t>
          </a:r>
          <a:endParaRPr lang="en-US" sz="2400" dirty="0"/>
        </a:p>
      </dgm:t>
    </dgm:pt>
    <dgm:pt modelId="{30303DB6-3C13-4E77-916D-02BFD7B330A0}" type="parTrans" cxnId="{4543D9A2-3BDA-4045-8B70-C96A60C09832}">
      <dgm:prSet/>
      <dgm:spPr/>
      <dgm:t>
        <a:bodyPr/>
        <a:lstStyle/>
        <a:p>
          <a:endParaRPr lang="en-US"/>
        </a:p>
      </dgm:t>
    </dgm:pt>
    <dgm:pt modelId="{B5529A34-9ADD-43AD-9D21-57645DD92474}" type="sibTrans" cxnId="{4543D9A2-3BDA-4045-8B70-C96A60C09832}">
      <dgm:prSet/>
      <dgm:spPr/>
      <dgm:t>
        <a:bodyPr/>
        <a:lstStyle/>
        <a:p>
          <a:endParaRPr lang="en-US"/>
        </a:p>
      </dgm:t>
    </dgm:pt>
    <dgm:pt modelId="{3BA508CC-E5A5-4FE9-9990-2AE7FC0200F6}" type="asst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 smtClean="0"/>
            <a:t>Primary Cycle (Age 5+-9+) Grade 1-5</a:t>
          </a:r>
          <a:endParaRPr lang="en-US" sz="2400" dirty="0"/>
        </a:p>
      </dgm:t>
    </dgm:pt>
    <dgm:pt modelId="{057EEDC5-771E-475E-BF6C-519B7797A9A0}" type="parTrans" cxnId="{FE4D3BFD-5C9A-4266-92F2-E4E50FD51F75}">
      <dgm:prSet/>
      <dgm:spPr/>
      <dgm:t>
        <a:bodyPr/>
        <a:lstStyle/>
        <a:p>
          <a:endParaRPr lang="en-US"/>
        </a:p>
      </dgm:t>
    </dgm:pt>
    <dgm:pt modelId="{7D91860E-3966-4C04-8DDA-4D3CF3DBA655}" type="sibTrans" cxnId="{FE4D3BFD-5C9A-4266-92F2-E4E50FD51F75}">
      <dgm:prSet/>
      <dgm:spPr/>
      <dgm:t>
        <a:bodyPr/>
        <a:lstStyle/>
        <a:p>
          <a:endParaRPr lang="en-US"/>
        </a:p>
      </dgm:t>
    </dgm:pt>
    <dgm:pt modelId="{EF9E31C1-ECCE-48CF-A216-6B28D1D541B8}" type="asst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 smtClean="0"/>
            <a:t>Secondary Cycle (Age 10+-18+) Grade 6-13</a:t>
          </a:r>
          <a:endParaRPr lang="en-US" sz="2400" dirty="0"/>
        </a:p>
      </dgm:t>
    </dgm:pt>
    <dgm:pt modelId="{693A1139-E5BD-4558-ACCA-A374090B80A1}" type="parTrans" cxnId="{E08D069C-79DD-48A4-8140-7EDECC8CDBCE}">
      <dgm:prSet/>
      <dgm:spPr/>
      <dgm:t>
        <a:bodyPr/>
        <a:lstStyle/>
        <a:p>
          <a:endParaRPr lang="en-US"/>
        </a:p>
      </dgm:t>
    </dgm:pt>
    <dgm:pt modelId="{CFFF4468-BC22-4F92-A9CB-F15C0E5B0BCC}" type="sibTrans" cxnId="{E08D069C-79DD-48A4-8140-7EDECC8CDBCE}">
      <dgm:prSet/>
      <dgm:spPr/>
      <dgm:t>
        <a:bodyPr/>
        <a:lstStyle/>
        <a:p>
          <a:endParaRPr lang="en-US"/>
        </a:p>
      </dgm:t>
    </dgm:pt>
    <dgm:pt modelId="{999A3360-1B92-409A-9A34-CCA07688501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 smtClean="0"/>
            <a:t>Senior  Secondary (Age 14+-18+) Grade 10-13</a:t>
          </a:r>
          <a:endParaRPr lang="en-US" sz="2400" dirty="0"/>
        </a:p>
      </dgm:t>
    </dgm:pt>
    <dgm:pt modelId="{F13F7B6B-A5DF-4290-99AB-58A65F200825}" type="parTrans" cxnId="{BDAEF56E-321D-4BFD-9203-46E7AEA1F0F7}">
      <dgm:prSet/>
      <dgm:spPr/>
      <dgm:t>
        <a:bodyPr/>
        <a:lstStyle/>
        <a:p>
          <a:endParaRPr lang="en-US"/>
        </a:p>
      </dgm:t>
    </dgm:pt>
    <dgm:pt modelId="{2F224826-3811-4BDC-B646-DE5CAF69C3FE}" type="sibTrans" cxnId="{BDAEF56E-321D-4BFD-9203-46E7AEA1F0F7}">
      <dgm:prSet/>
      <dgm:spPr/>
      <dgm:t>
        <a:bodyPr/>
        <a:lstStyle/>
        <a:p>
          <a:endParaRPr lang="en-US"/>
        </a:p>
      </dgm:t>
    </dgm:pt>
    <dgm:pt modelId="{7B6E24C0-97EC-494B-9142-3D3CAFDC12A6}" type="asst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 smtClean="0"/>
            <a:t>Junior Secondary Cycle (Age 10+-13+) Grade 6-9</a:t>
          </a:r>
          <a:endParaRPr lang="en-US" sz="2400" dirty="0"/>
        </a:p>
      </dgm:t>
    </dgm:pt>
    <dgm:pt modelId="{65D740F2-A4DA-43C4-BBF3-43320FE5573B}" type="parTrans" cxnId="{530642BF-445F-4347-80D3-278B48278CF7}">
      <dgm:prSet/>
      <dgm:spPr/>
      <dgm:t>
        <a:bodyPr/>
        <a:lstStyle/>
        <a:p>
          <a:endParaRPr lang="en-US"/>
        </a:p>
      </dgm:t>
    </dgm:pt>
    <dgm:pt modelId="{2786533B-5461-4F41-83AF-1B22059890F5}" type="sibTrans" cxnId="{530642BF-445F-4347-80D3-278B48278CF7}">
      <dgm:prSet/>
      <dgm:spPr/>
      <dgm:t>
        <a:bodyPr/>
        <a:lstStyle/>
        <a:p>
          <a:endParaRPr lang="en-US"/>
        </a:p>
      </dgm:t>
    </dgm:pt>
    <dgm:pt modelId="{5CFEA33F-4EC0-4930-A7E1-804657ED90B9}" type="pres">
      <dgm:prSet presAssocID="{94259098-21A1-4BBE-82B7-8278E64379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AFF7007-64A1-4CBA-B3F2-50F7C635B65B}" type="pres">
      <dgm:prSet presAssocID="{5297FD6D-6472-4CEA-AD84-8C0D849C3FFE}" presName="hierRoot1" presStyleCnt="0">
        <dgm:presLayoutVars>
          <dgm:hierBranch val="init"/>
        </dgm:presLayoutVars>
      </dgm:prSet>
      <dgm:spPr/>
    </dgm:pt>
    <dgm:pt modelId="{9AE57B2E-310A-4D36-959B-1F172D2750B5}" type="pres">
      <dgm:prSet presAssocID="{5297FD6D-6472-4CEA-AD84-8C0D849C3FFE}" presName="rootComposite1" presStyleCnt="0"/>
      <dgm:spPr/>
    </dgm:pt>
    <dgm:pt modelId="{12F028D1-BA56-49B0-B214-6758F53DC4E1}" type="pres">
      <dgm:prSet presAssocID="{5297FD6D-6472-4CEA-AD84-8C0D849C3FFE}" presName="rootText1" presStyleLbl="node0" presStyleIdx="0" presStyleCnt="1" custScaleX="5553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D07BA9-A196-4A9B-B3D4-1F5D9B52D856}" type="pres">
      <dgm:prSet presAssocID="{5297FD6D-6472-4CEA-AD84-8C0D849C3FF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7671E13-750B-441D-9D04-7336E7378733}" type="pres">
      <dgm:prSet presAssocID="{5297FD6D-6472-4CEA-AD84-8C0D849C3FFE}" presName="hierChild2" presStyleCnt="0"/>
      <dgm:spPr/>
    </dgm:pt>
    <dgm:pt modelId="{8371280C-897C-4363-9482-B7DA62FAB8CE}" type="pres">
      <dgm:prSet presAssocID="{13FBF46D-DC3A-4771-8CDF-57BD2DC917F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CCC6941-C6C9-45D4-8009-3800EBDC3AB6}" type="pres">
      <dgm:prSet presAssocID="{BD72BA45-0C41-443D-9CA1-F17DE5D3CF68}" presName="hierRoot2" presStyleCnt="0">
        <dgm:presLayoutVars>
          <dgm:hierBranch val="init"/>
        </dgm:presLayoutVars>
      </dgm:prSet>
      <dgm:spPr/>
    </dgm:pt>
    <dgm:pt modelId="{D5E258A0-12D5-4DFF-A0F4-8075160D4868}" type="pres">
      <dgm:prSet presAssocID="{BD72BA45-0C41-443D-9CA1-F17DE5D3CF68}" presName="rootComposite" presStyleCnt="0"/>
      <dgm:spPr/>
    </dgm:pt>
    <dgm:pt modelId="{8DAD2536-49D5-4B8D-BD35-AA9892905A6B}" type="pres">
      <dgm:prSet presAssocID="{BD72BA45-0C41-443D-9CA1-F17DE5D3CF68}" presName="rootText" presStyleLbl="node2" presStyleIdx="0" presStyleCnt="3" custScaleX="216600" custScaleY="190114" custLinFactNeighborX="-38019" custLinFactNeighborY="-26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812206-B4EA-4688-B21A-B3E9B9FE0A07}" type="pres">
      <dgm:prSet presAssocID="{BD72BA45-0C41-443D-9CA1-F17DE5D3CF68}" presName="rootConnector" presStyleLbl="node2" presStyleIdx="0" presStyleCnt="3"/>
      <dgm:spPr/>
      <dgm:t>
        <a:bodyPr/>
        <a:lstStyle/>
        <a:p>
          <a:endParaRPr lang="en-US"/>
        </a:p>
      </dgm:t>
    </dgm:pt>
    <dgm:pt modelId="{EB277AAB-E7C8-4C29-ADE0-F47CAF646748}" type="pres">
      <dgm:prSet presAssocID="{BD72BA45-0C41-443D-9CA1-F17DE5D3CF68}" presName="hierChild4" presStyleCnt="0"/>
      <dgm:spPr/>
    </dgm:pt>
    <dgm:pt modelId="{EB5BA8BE-EE32-44AB-B229-F0ABF70C9DD9}" type="pres">
      <dgm:prSet presAssocID="{BD72BA45-0C41-443D-9CA1-F17DE5D3CF68}" presName="hierChild5" presStyleCnt="0"/>
      <dgm:spPr/>
    </dgm:pt>
    <dgm:pt modelId="{18AEC11A-D189-48CB-88D5-48F2C5B41A87}" type="pres">
      <dgm:prSet presAssocID="{8F136674-A75E-4654-B209-1D2F8676D57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73CCFC4-2E4C-4DB5-ACBA-42B38FEE5473}" type="pres">
      <dgm:prSet presAssocID="{50185EBF-A8AF-47DE-B2EA-CF738C6975E7}" presName="hierRoot2" presStyleCnt="0">
        <dgm:presLayoutVars>
          <dgm:hierBranch val="init"/>
        </dgm:presLayoutVars>
      </dgm:prSet>
      <dgm:spPr/>
    </dgm:pt>
    <dgm:pt modelId="{FC9DA900-4D85-43B2-9F8E-3EE9A8B5E831}" type="pres">
      <dgm:prSet presAssocID="{50185EBF-A8AF-47DE-B2EA-CF738C6975E7}" presName="rootComposite" presStyleCnt="0"/>
      <dgm:spPr/>
    </dgm:pt>
    <dgm:pt modelId="{644034F1-48DE-4EA4-8DA6-B70F1E753662}" type="pres">
      <dgm:prSet presAssocID="{50185EBF-A8AF-47DE-B2EA-CF738C6975E7}" presName="rootText" presStyleLbl="node2" presStyleIdx="1" presStyleCnt="3" custScaleX="223948" custScaleY="177725" custLinFactNeighborX="10672" custLinFactNeighborY="26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DC1821-B8F9-4A72-9750-F5187713983D}" type="pres">
      <dgm:prSet presAssocID="{50185EBF-A8AF-47DE-B2EA-CF738C6975E7}" presName="rootConnector" presStyleLbl="node2" presStyleIdx="1" presStyleCnt="3"/>
      <dgm:spPr/>
      <dgm:t>
        <a:bodyPr/>
        <a:lstStyle/>
        <a:p>
          <a:endParaRPr lang="en-US"/>
        </a:p>
      </dgm:t>
    </dgm:pt>
    <dgm:pt modelId="{E5D5AF38-4506-44AF-AAFB-6125E9E8498C}" type="pres">
      <dgm:prSet presAssocID="{50185EBF-A8AF-47DE-B2EA-CF738C6975E7}" presName="hierChild4" presStyleCnt="0"/>
      <dgm:spPr/>
    </dgm:pt>
    <dgm:pt modelId="{C8118B36-DE3B-4059-8F9B-7D3E777721EE}" type="pres">
      <dgm:prSet presAssocID="{50185EBF-A8AF-47DE-B2EA-CF738C6975E7}" presName="hierChild5" presStyleCnt="0"/>
      <dgm:spPr/>
    </dgm:pt>
    <dgm:pt modelId="{961C7C44-8D10-4D65-9AE3-A5F4D73D4E41}" type="pres">
      <dgm:prSet presAssocID="{057EEDC5-771E-475E-BF6C-519B7797A9A0}" presName="Name111" presStyleLbl="parChTrans1D3" presStyleIdx="0" presStyleCnt="2"/>
      <dgm:spPr/>
      <dgm:t>
        <a:bodyPr/>
        <a:lstStyle/>
        <a:p>
          <a:endParaRPr lang="en-US"/>
        </a:p>
      </dgm:t>
    </dgm:pt>
    <dgm:pt modelId="{8F4F6526-1EC5-4218-A48B-622C8008DAA5}" type="pres">
      <dgm:prSet presAssocID="{3BA508CC-E5A5-4FE9-9990-2AE7FC0200F6}" presName="hierRoot3" presStyleCnt="0">
        <dgm:presLayoutVars>
          <dgm:hierBranch val="init"/>
        </dgm:presLayoutVars>
      </dgm:prSet>
      <dgm:spPr/>
    </dgm:pt>
    <dgm:pt modelId="{CABC31D6-4E34-4E05-892C-20034AAF7C24}" type="pres">
      <dgm:prSet presAssocID="{3BA508CC-E5A5-4FE9-9990-2AE7FC0200F6}" presName="rootComposite3" presStyleCnt="0"/>
      <dgm:spPr/>
    </dgm:pt>
    <dgm:pt modelId="{82FBF63A-4CB7-4EBB-9D1C-118EE0634207}" type="pres">
      <dgm:prSet presAssocID="{3BA508CC-E5A5-4FE9-9990-2AE7FC0200F6}" presName="rootText3" presStyleLbl="asst2" presStyleIdx="0" presStyleCnt="3" custScaleX="290348" custScaleY="145233" custLinFactNeighborX="-9878" custLinFactNeighborY="77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774D49-7912-4985-8697-39CEFF7AEDF4}" type="pres">
      <dgm:prSet presAssocID="{3BA508CC-E5A5-4FE9-9990-2AE7FC0200F6}" presName="rootConnector3" presStyleLbl="asst2" presStyleIdx="0" presStyleCnt="3"/>
      <dgm:spPr/>
      <dgm:t>
        <a:bodyPr/>
        <a:lstStyle/>
        <a:p>
          <a:endParaRPr lang="en-US"/>
        </a:p>
      </dgm:t>
    </dgm:pt>
    <dgm:pt modelId="{32B826D1-9D4D-4DE7-A1BE-1A99EC04721D}" type="pres">
      <dgm:prSet presAssocID="{3BA508CC-E5A5-4FE9-9990-2AE7FC0200F6}" presName="hierChild6" presStyleCnt="0"/>
      <dgm:spPr/>
    </dgm:pt>
    <dgm:pt modelId="{CDF11AF6-F255-4F0B-8846-1C1C217E82B3}" type="pres">
      <dgm:prSet presAssocID="{3BA508CC-E5A5-4FE9-9990-2AE7FC0200F6}" presName="hierChild7" presStyleCnt="0"/>
      <dgm:spPr/>
    </dgm:pt>
    <dgm:pt modelId="{67E77215-180E-4A55-9693-06E043440620}" type="pres">
      <dgm:prSet presAssocID="{693A1139-E5BD-4558-ACCA-A374090B80A1}" presName="Name111" presStyleLbl="parChTrans1D3" presStyleIdx="1" presStyleCnt="2"/>
      <dgm:spPr/>
      <dgm:t>
        <a:bodyPr/>
        <a:lstStyle/>
        <a:p>
          <a:endParaRPr lang="en-US"/>
        </a:p>
      </dgm:t>
    </dgm:pt>
    <dgm:pt modelId="{70AD27D5-AC2B-4F3F-BE12-557134F5A7BE}" type="pres">
      <dgm:prSet presAssocID="{EF9E31C1-ECCE-48CF-A216-6B28D1D541B8}" presName="hierRoot3" presStyleCnt="0">
        <dgm:presLayoutVars>
          <dgm:hierBranch val="init"/>
        </dgm:presLayoutVars>
      </dgm:prSet>
      <dgm:spPr/>
    </dgm:pt>
    <dgm:pt modelId="{AFAF0EB6-E362-46DC-B852-666AC7C37119}" type="pres">
      <dgm:prSet presAssocID="{EF9E31C1-ECCE-48CF-A216-6B28D1D541B8}" presName="rootComposite3" presStyleCnt="0"/>
      <dgm:spPr/>
    </dgm:pt>
    <dgm:pt modelId="{63491BDE-169F-44C3-B757-0DBE9DAE8426}" type="pres">
      <dgm:prSet presAssocID="{EF9E31C1-ECCE-48CF-A216-6B28D1D541B8}" presName="rootText3" presStyleLbl="asst2" presStyleIdx="1" presStyleCnt="3" custScaleX="376381" custScaleY="134395" custLinFactNeighborX="-51878" custLinFactNeighborY="48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55EF53-7EC7-4418-AE7E-57F037E9614A}" type="pres">
      <dgm:prSet presAssocID="{EF9E31C1-ECCE-48CF-A216-6B28D1D541B8}" presName="rootConnector3" presStyleLbl="asst2" presStyleIdx="1" presStyleCnt="3"/>
      <dgm:spPr/>
      <dgm:t>
        <a:bodyPr/>
        <a:lstStyle/>
        <a:p>
          <a:endParaRPr lang="en-US"/>
        </a:p>
      </dgm:t>
    </dgm:pt>
    <dgm:pt modelId="{FE55BA0C-0F81-427F-9734-C986AF3C9881}" type="pres">
      <dgm:prSet presAssocID="{EF9E31C1-ECCE-48CF-A216-6B28D1D541B8}" presName="hierChild6" presStyleCnt="0"/>
      <dgm:spPr/>
    </dgm:pt>
    <dgm:pt modelId="{C60860CB-FD27-4478-9EB0-C84D49EA63FD}" type="pres">
      <dgm:prSet presAssocID="{F13F7B6B-A5DF-4290-99AB-58A65F200825}" presName="Name37" presStyleLbl="parChTrans1D4" presStyleIdx="0" presStyleCnt="2"/>
      <dgm:spPr/>
      <dgm:t>
        <a:bodyPr/>
        <a:lstStyle/>
        <a:p>
          <a:endParaRPr lang="en-US"/>
        </a:p>
      </dgm:t>
    </dgm:pt>
    <dgm:pt modelId="{3BDB669D-00E6-4D59-BA76-143159595432}" type="pres">
      <dgm:prSet presAssocID="{999A3360-1B92-409A-9A34-CCA076885016}" presName="hierRoot2" presStyleCnt="0">
        <dgm:presLayoutVars>
          <dgm:hierBranch val="init"/>
        </dgm:presLayoutVars>
      </dgm:prSet>
      <dgm:spPr/>
    </dgm:pt>
    <dgm:pt modelId="{616D44F0-DAB4-4588-B834-691F071E2B64}" type="pres">
      <dgm:prSet presAssocID="{999A3360-1B92-409A-9A34-CCA076885016}" presName="rootComposite" presStyleCnt="0"/>
      <dgm:spPr/>
    </dgm:pt>
    <dgm:pt modelId="{E9FF1C41-265B-43A1-B878-3F434B314663}" type="pres">
      <dgm:prSet presAssocID="{999A3360-1B92-409A-9A34-CCA076885016}" presName="rootText" presStyleLbl="node4" presStyleIdx="0" presStyleCnt="1" custScaleX="309712" custScaleY="129753" custLinFactY="-77293" custLinFactNeighborX="-1384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2A834D-3771-42BE-AAB5-F89D83EBCF6F}" type="pres">
      <dgm:prSet presAssocID="{999A3360-1B92-409A-9A34-CCA076885016}" presName="rootConnector" presStyleLbl="node4" presStyleIdx="0" presStyleCnt="1"/>
      <dgm:spPr/>
      <dgm:t>
        <a:bodyPr/>
        <a:lstStyle/>
        <a:p>
          <a:endParaRPr lang="en-US"/>
        </a:p>
      </dgm:t>
    </dgm:pt>
    <dgm:pt modelId="{C799564E-6DE9-4A92-9CF4-43D321962744}" type="pres">
      <dgm:prSet presAssocID="{999A3360-1B92-409A-9A34-CCA076885016}" presName="hierChild4" presStyleCnt="0"/>
      <dgm:spPr/>
    </dgm:pt>
    <dgm:pt modelId="{8B583D2E-EEAF-4599-9CEE-26F1C93ADFA1}" type="pres">
      <dgm:prSet presAssocID="{999A3360-1B92-409A-9A34-CCA076885016}" presName="hierChild5" presStyleCnt="0"/>
      <dgm:spPr/>
    </dgm:pt>
    <dgm:pt modelId="{41B143B8-0BF8-4FE1-B902-46A3C7993F17}" type="pres">
      <dgm:prSet presAssocID="{EF9E31C1-ECCE-48CF-A216-6B28D1D541B8}" presName="hierChild7" presStyleCnt="0"/>
      <dgm:spPr/>
    </dgm:pt>
    <dgm:pt modelId="{A6C36337-E0F1-4E49-B345-4B519BA3324C}" type="pres">
      <dgm:prSet presAssocID="{65D740F2-A4DA-43C4-BBF3-43320FE5573B}" presName="Name111" presStyleLbl="parChTrans1D4" presStyleIdx="1" presStyleCnt="2"/>
      <dgm:spPr/>
      <dgm:t>
        <a:bodyPr/>
        <a:lstStyle/>
        <a:p>
          <a:endParaRPr lang="en-US"/>
        </a:p>
      </dgm:t>
    </dgm:pt>
    <dgm:pt modelId="{4495747E-A3E4-400D-9694-18D6AE1DC4BE}" type="pres">
      <dgm:prSet presAssocID="{7B6E24C0-97EC-494B-9142-3D3CAFDC12A6}" presName="hierRoot3" presStyleCnt="0">
        <dgm:presLayoutVars>
          <dgm:hierBranch val="init"/>
        </dgm:presLayoutVars>
      </dgm:prSet>
      <dgm:spPr/>
    </dgm:pt>
    <dgm:pt modelId="{D568FDDF-005D-433E-B026-03CDD251ABBA}" type="pres">
      <dgm:prSet presAssocID="{7B6E24C0-97EC-494B-9142-3D3CAFDC12A6}" presName="rootComposite3" presStyleCnt="0"/>
      <dgm:spPr/>
    </dgm:pt>
    <dgm:pt modelId="{AC9B1D1D-0EFC-4EBC-A557-58A3737FD69A}" type="pres">
      <dgm:prSet presAssocID="{7B6E24C0-97EC-494B-9142-3D3CAFDC12A6}" presName="rootText3" presStyleLbl="asst2" presStyleIdx="2" presStyleCnt="3" custScaleX="263557" custScaleY="116410" custLinFactNeighborX="-67615" custLinFactNeighborY="94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DED86E-9CF5-4E98-A291-B021C8F402E4}" type="pres">
      <dgm:prSet presAssocID="{7B6E24C0-97EC-494B-9142-3D3CAFDC12A6}" presName="rootConnector3" presStyleLbl="asst2" presStyleIdx="2" presStyleCnt="3"/>
      <dgm:spPr/>
      <dgm:t>
        <a:bodyPr/>
        <a:lstStyle/>
        <a:p>
          <a:endParaRPr lang="en-US"/>
        </a:p>
      </dgm:t>
    </dgm:pt>
    <dgm:pt modelId="{6BAF7FF5-912C-4DB5-9719-13CF86A0C0F0}" type="pres">
      <dgm:prSet presAssocID="{7B6E24C0-97EC-494B-9142-3D3CAFDC12A6}" presName="hierChild6" presStyleCnt="0"/>
      <dgm:spPr/>
    </dgm:pt>
    <dgm:pt modelId="{A709879B-8137-4CFB-8599-EA2E2991A955}" type="pres">
      <dgm:prSet presAssocID="{7B6E24C0-97EC-494B-9142-3D3CAFDC12A6}" presName="hierChild7" presStyleCnt="0"/>
      <dgm:spPr/>
    </dgm:pt>
    <dgm:pt modelId="{A5F9448A-A776-488E-B3BD-3E9242AF8335}" type="pres">
      <dgm:prSet presAssocID="{30303DB6-3C13-4E77-916D-02BFD7B330A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BD40AB3-184B-43E1-AA20-AE37C97D2ED8}" type="pres">
      <dgm:prSet presAssocID="{25E8860E-9D63-48DC-9DB2-EF786D491F9D}" presName="hierRoot2" presStyleCnt="0">
        <dgm:presLayoutVars>
          <dgm:hierBranch val="init"/>
        </dgm:presLayoutVars>
      </dgm:prSet>
      <dgm:spPr/>
    </dgm:pt>
    <dgm:pt modelId="{2B7A1C7B-93D6-471B-A559-9D41C6477BD4}" type="pres">
      <dgm:prSet presAssocID="{25E8860E-9D63-48DC-9DB2-EF786D491F9D}" presName="rootComposite" presStyleCnt="0"/>
      <dgm:spPr/>
    </dgm:pt>
    <dgm:pt modelId="{1DE1A951-2D08-4B92-810B-175E526FEF6F}" type="pres">
      <dgm:prSet presAssocID="{25E8860E-9D63-48DC-9DB2-EF786D491F9D}" presName="rootText" presStyleLbl="node2" presStyleIdx="2" presStyleCnt="3" custScaleX="341911" custScaleY="196243" custLinFactX="29012" custLinFactNeighborX="100000" custLinFactNeighborY="6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7ED314-65EB-4596-94E6-62FAB27736D2}" type="pres">
      <dgm:prSet presAssocID="{25E8860E-9D63-48DC-9DB2-EF786D491F9D}" presName="rootConnector" presStyleLbl="node2" presStyleIdx="2" presStyleCnt="3"/>
      <dgm:spPr/>
      <dgm:t>
        <a:bodyPr/>
        <a:lstStyle/>
        <a:p>
          <a:endParaRPr lang="en-US"/>
        </a:p>
      </dgm:t>
    </dgm:pt>
    <dgm:pt modelId="{7F3AE76D-E81F-498C-A6CE-1B75CF51EB48}" type="pres">
      <dgm:prSet presAssocID="{25E8860E-9D63-48DC-9DB2-EF786D491F9D}" presName="hierChild4" presStyleCnt="0"/>
      <dgm:spPr/>
    </dgm:pt>
    <dgm:pt modelId="{47223B05-2BBF-46B7-8619-E32E7B9B440E}" type="pres">
      <dgm:prSet presAssocID="{25E8860E-9D63-48DC-9DB2-EF786D491F9D}" presName="hierChild5" presStyleCnt="0"/>
      <dgm:spPr/>
    </dgm:pt>
    <dgm:pt modelId="{4693081D-1B1A-4011-9336-DAC7BCC336B4}" type="pres">
      <dgm:prSet presAssocID="{5297FD6D-6472-4CEA-AD84-8C0D849C3FFE}" presName="hierChild3" presStyleCnt="0"/>
      <dgm:spPr/>
    </dgm:pt>
  </dgm:ptLst>
  <dgm:cxnLst>
    <dgm:cxn modelId="{324BE5E0-03A8-41FE-9CA5-9D95F773A1E3}" type="presOf" srcId="{BD72BA45-0C41-443D-9CA1-F17DE5D3CF68}" destId="{8DAD2536-49D5-4B8D-BD35-AA9892905A6B}" srcOrd="0" destOrd="0" presId="urn:microsoft.com/office/officeart/2005/8/layout/orgChart1"/>
    <dgm:cxn modelId="{468C5A33-EF6A-4CB6-9B67-56C27961C0FC}" type="presOf" srcId="{94259098-21A1-4BBE-82B7-8278E64379F6}" destId="{5CFEA33F-4EC0-4930-A7E1-804657ED90B9}" srcOrd="0" destOrd="0" presId="urn:microsoft.com/office/officeart/2005/8/layout/orgChart1"/>
    <dgm:cxn modelId="{04BF78FD-DDE0-4B32-BB65-6ED5A39C0828}" type="presOf" srcId="{693A1139-E5BD-4558-ACCA-A374090B80A1}" destId="{67E77215-180E-4A55-9693-06E043440620}" srcOrd="0" destOrd="0" presId="urn:microsoft.com/office/officeart/2005/8/layout/orgChart1"/>
    <dgm:cxn modelId="{E08D069C-79DD-48A4-8140-7EDECC8CDBCE}" srcId="{50185EBF-A8AF-47DE-B2EA-CF738C6975E7}" destId="{EF9E31C1-ECCE-48CF-A216-6B28D1D541B8}" srcOrd="1" destOrd="0" parTransId="{693A1139-E5BD-4558-ACCA-A374090B80A1}" sibTransId="{CFFF4468-BC22-4F92-A9CB-F15C0E5B0BCC}"/>
    <dgm:cxn modelId="{5A8AFEF3-86DC-4B95-9961-52F90AD90A20}" srcId="{94259098-21A1-4BBE-82B7-8278E64379F6}" destId="{5297FD6D-6472-4CEA-AD84-8C0D849C3FFE}" srcOrd="0" destOrd="0" parTransId="{F354AD29-7C0B-42ED-94FF-47853AE2709C}" sibTransId="{8693699B-C264-4E87-BED4-064E12EA7237}"/>
    <dgm:cxn modelId="{BDAEF56E-321D-4BFD-9203-46E7AEA1F0F7}" srcId="{EF9E31C1-ECCE-48CF-A216-6B28D1D541B8}" destId="{999A3360-1B92-409A-9A34-CCA076885016}" srcOrd="0" destOrd="0" parTransId="{F13F7B6B-A5DF-4290-99AB-58A65F200825}" sibTransId="{2F224826-3811-4BDC-B646-DE5CAF69C3FE}"/>
    <dgm:cxn modelId="{F1C9260F-A3C4-4D11-95DC-E4803CAD185B}" type="presOf" srcId="{BD72BA45-0C41-443D-9CA1-F17DE5D3CF68}" destId="{79812206-B4EA-4688-B21A-B3E9B9FE0A07}" srcOrd="1" destOrd="0" presId="urn:microsoft.com/office/officeart/2005/8/layout/orgChart1"/>
    <dgm:cxn modelId="{204EFF21-E2CD-4956-9C03-56B72F69384E}" type="presOf" srcId="{EF9E31C1-ECCE-48CF-A216-6B28D1D541B8}" destId="{63491BDE-169F-44C3-B757-0DBE9DAE8426}" srcOrd="0" destOrd="0" presId="urn:microsoft.com/office/officeart/2005/8/layout/orgChart1"/>
    <dgm:cxn modelId="{42D36C86-F540-4089-AC23-9B3DA1E612BD}" srcId="{5297FD6D-6472-4CEA-AD84-8C0D849C3FFE}" destId="{50185EBF-A8AF-47DE-B2EA-CF738C6975E7}" srcOrd="1" destOrd="0" parTransId="{8F136674-A75E-4654-B209-1D2F8676D571}" sibTransId="{4E99CF9B-6598-43BB-8E43-742ED428C170}"/>
    <dgm:cxn modelId="{81D49C9D-7964-4619-B198-772B21331FFA}" type="presOf" srcId="{999A3360-1B92-409A-9A34-CCA076885016}" destId="{E9FF1C41-265B-43A1-B878-3F434B314663}" srcOrd="0" destOrd="0" presId="urn:microsoft.com/office/officeart/2005/8/layout/orgChart1"/>
    <dgm:cxn modelId="{32B1F7F4-058A-49F8-9767-82C365D5FA63}" type="presOf" srcId="{057EEDC5-771E-475E-BF6C-519B7797A9A0}" destId="{961C7C44-8D10-4D65-9AE3-A5F4D73D4E41}" srcOrd="0" destOrd="0" presId="urn:microsoft.com/office/officeart/2005/8/layout/orgChart1"/>
    <dgm:cxn modelId="{6002F67C-AB52-4BB0-B164-94A3867D4E73}" type="presOf" srcId="{7B6E24C0-97EC-494B-9142-3D3CAFDC12A6}" destId="{EEDED86E-9CF5-4E98-A291-B021C8F402E4}" srcOrd="1" destOrd="0" presId="urn:microsoft.com/office/officeart/2005/8/layout/orgChart1"/>
    <dgm:cxn modelId="{D1FF6CC0-B47C-4EF8-A21B-63D0F75B4A09}" type="presOf" srcId="{8F136674-A75E-4654-B209-1D2F8676D571}" destId="{18AEC11A-D189-48CB-88D5-48F2C5B41A87}" srcOrd="0" destOrd="0" presId="urn:microsoft.com/office/officeart/2005/8/layout/orgChart1"/>
    <dgm:cxn modelId="{4543D9A2-3BDA-4045-8B70-C96A60C09832}" srcId="{5297FD6D-6472-4CEA-AD84-8C0D849C3FFE}" destId="{25E8860E-9D63-48DC-9DB2-EF786D491F9D}" srcOrd="2" destOrd="0" parTransId="{30303DB6-3C13-4E77-916D-02BFD7B330A0}" sibTransId="{B5529A34-9ADD-43AD-9D21-57645DD92474}"/>
    <dgm:cxn modelId="{BC3626D4-5970-4C19-BE24-B2EA6CF1B26B}" type="presOf" srcId="{65D740F2-A4DA-43C4-BBF3-43320FE5573B}" destId="{A6C36337-E0F1-4E49-B345-4B519BA3324C}" srcOrd="0" destOrd="0" presId="urn:microsoft.com/office/officeart/2005/8/layout/orgChart1"/>
    <dgm:cxn modelId="{FE4D3BFD-5C9A-4266-92F2-E4E50FD51F75}" srcId="{50185EBF-A8AF-47DE-B2EA-CF738C6975E7}" destId="{3BA508CC-E5A5-4FE9-9990-2AE7FC0200F6}" srcOrd="0" destOrd="0" parTransId="{057EEDC5-771E-475E-BF6C-519B7797A9A0}" sibTransId="{7D91860E-3966-4C04-8DDA-4D3CF3DBA655}"/>
    <dgm:cxn modelId="{DE5B1088-E2FA-4A05-9499-EA1591E2855C}" type="presOf" srcId="{F13F7B6B-A5DF-4290-99AB-58A65F200825}" destId="{C60860CB-FD27-4478-9EB0-C84D49EA63FD}" srcOrd="0" destOrd="0" presId="urn:microsoft.com/office/officeart/2005/8/layout/orgChart1"/>
    <dgm:cxn modelId="{4B905713-7051-4E68-8FA7-E5AAC6240DC5}" type="presOf" srcId="{3BA508CC-E5A5-4FE9-9990-2AE7FC0200F6}" destId="{E6774D49-7912-4985-8697-39CEFF7AEDF4}" srcOrd="1" destOrd="0" presId="urn:microsoft.com/office/officeart/2005/8/layout/orgChart1"/>
    <dgm:cxn modelId="{A6F0B047-5BA3-44F0-A7B0-6A63BB3B846C}" type="presOf" srcId="{50185EBF-A8AF-47DE-B2EA-CF738C6975E7}" destId="{3EDC1821-B8F9-4A72-9750-F5187713983D}" srcOrd="1" destOrd="0" presId="urn:microsoft.com/office/officeart/2005/8/layout/orgChart1"/>
    <dgm:cxn modelId="{2A1C51BE-6A7D-4151-910C-97947B430A27}" type="presOf" srcId="{25E8860E-9D63-48DC-9DB2-EF786D491F9D}" destId="{447ED314-65EB-4596-94E6-62FAB27736D2}" srcOrd="1" destOrd="0" presId="urn:microsoft.com/office/officeart/2005/8/layout/orgChart1"/>
    <dgm:cxn modelId="{36A7BF10-098F-472E-8CA8-4A84C51E467B}" type="presOf" srcId="{7B6E24C0-97EC-494B-9142-3D3CAFDC12A6}" destId="{AC9B1D1D-0EFC-4EBC-A557-58A3737FD69A}" srcOrd="0" destOrd="0" presId="urn:microsoft.com/office/officeart/2005/8/layout/orgChart1"/>
    <dgm:cxn modelId="{4002E104-9DA9-4AE8-B8F8-05212F6233D3}" type="presOf" srcId="{5297FD6D-6472-4CEA-AD84-8C0D849C3FFE}" destId="{12F028D1-BA56-49B0-B214-6758F53DC4E1}" srcOrd="0" destOrd="0" presId="urn:microsoft.com/office/officeart/2005/8/layout/orgChart1"/>
    <dgm:cxn modelId="{17E2185E-6B90-4A51-8A72-E149C2445033}" type="presOf" srcId="{999A3360-1B92-409A-9A34-CCA076885016}" destId="{5D2A834D-3771-42BE-AAB5-F89D83EBCF6F}" srcOrd="1" destOrd="0" presId="urn:microsoft.com/office/officeart/2005/8/layout/orgChart1"/>
    <dgm:cxn modelId="{FA805985-9FAD-451A-90B3-42A5D2C44C29}" type="presOf" srcId="{30303DB6-3C13-4E77-916D-02BFD7B330A0}" destId="{A5F9448A-A776-488E-B3BD-3E9242AF8335}" srcOrd="0" destOrd="0" presId="urn:microsoft.com/office/officeart/2005/8/layout/orgChart1"/>
    <dgm:cxn modelId="{0F8A729A-1095-47D6-826E-6A789BA3325B}" type="presOf" srcId="{5297FD6D-6472-4CEA-AD84-8C0D849C3FFE}" destId="{41D07BA9-A196-4A9B-B3D4-1F5D9B52D856}" srcOrd="1" destOrd="0" presId="urn:microsoft.com/office/officeart/2005/8/layout/orgChart1"/>
    <dgm:cxn modelId="{174EDC47-9596-42EC-95D5-9A3DA8C41A1D}" type="presOf" srcId="{13FBF46D-DC3A-4771-8CDF-57BD2DC917FC}" destId="{8371280C-897C-4363-9482-B7DA62FAB8CE}" srcOrd="0" destOrd="0" presId="urn:microsoft.com/office/officeart/2005/8/layout/orgChart1"/>
    <dgm:cxn modelId="{B06D57AC-1F70-4CFD-B952-EFB85DF4C73B}" type="presOf" srcId="{3BA508CC-E5A5-4FE9-9990-2AE7FC0200F6}" destId="{82FBF63A-4CB7-4EBB-9D1C-118EE0634207}" srcOrd="0" destOrd="0" presId="urn:microsoft.com/office/officeart/2005/8/layout/orgChart1"/>
    <dgm:cxn modelId="{530642BF-445F-4347-80D3-278B48278CF7}" srcId="{EF9E31C1-ECCE-48CF-A216-6B28D1D541B8}" destId="{7B6E24C0-97EC-494B-9142-3D3CAFDC12A6}" srcOrd="1" destOrd="0" parTransId="{65D740F2-A4DA-43C4-BBF3-43320FE5573B}" sibTransId="{2786533B-5461-4F41-83AF-1B22059890F5}"/>
    <dgm:cxn modelId="{1934C41B-51E0-4DEA-9893-6115CFB53A07}" type="presOf" srcId="{50185EBF-A8AF-47DE-B2EA-CF738C6975E7}" destId="{644034F1-48DE-4EA4-8DA6-B70F1E753662}" srcOrd="0" destOrd="0" presId="urn:microsoft.com/office/officeart/2005/8/layout/orgChart1"/>
    <dgm:cxn modelId="{0BC6C129-35F1-43F0-A93B-FD2B4E665186}" type="presOf" srcId="{EF9E31C1-ECCE-48CF-A216-6B28D1D541B8}" destId="{D655EF53-7EC7-4418-AE7E-57F037E9614A}" srcOrd="1" destOrd="0" presId="urn:microsoft.com/office/officeart/2005/8/layout/orgChart1"/>
    <dgm:cxn modelId="{DE2FEA18-033A-4BA7-BB8F-5FDDB18AACE7}" srcId="{5297FD6D-6472-4CEA-AD84-8C0D849C3FFE}" destId="{BD72BA45-0C41-443D-9CA1-F17DE5D3CF68}" srcOrd="0" destOrd="0" parTransId="{13FBF46D-DC3A-4771-8CDF-57BD2DC917FC}" sibTransId="{0142B033-76BC-4650-A3AC-2F31FBC711D4}"/>
    <dgm:cxn modelId="{A333A02D-D5BA-4073-B62C-E31B7F8CDD97}" type="presOf" srcId="{25E8860E-9D63-48DC-9DB2-EF786D491F9D}" destId="{1DE1A951-2D08-4B92-810B-175E526FEF6F}" srcOrd="0" destOrd="0" presId="urn:microsoft.com/office/officeart/2005/8/layout/orgChart1"/>
    <dgm:cxn modelId="{0B22B40C-1ABA-4C5C-B16E-6BEEAF958ABD}" type="presParOf" srcId="{5CFEA33F-4EC0-4930-A7E1-804657ED90B9}" destId="{3AFF7007-64A1-4CBA-B3F2-50F7C635B65B}" srcOrd="0" destOrd="0" presId="urn:microsoft.com/office/officeart/2005/8/layout/orgChart1"/>
    <dgm:cxn modelId="{644353E4-7390-4D03-B716-21C58B35F1EA}" type="presParOf" srcId="{3AFF7007-64A1-4CBA-B3F2-50F7C635B65B}" destId="{9AE57B2E-310A-4D36-959B-1F172D2750B5}" srcOrd="0" destOrd="0" presId="urn:microsoft.com/office/officeart/2005/8/layout/orgChart1"/>
    <dgm:cxn modelId="{E62ACC64-B5CF-45E2-84D4-FFB2DDED513D}" type="presParOf" srcId="{9AE57B2E-310A-4D36-959B-1F172D2750B5}" destId="{12F028D1-BA56-49B0-B214-6758F53DC4E1}" srcOrd="0" destOrd="0" presId="urn:microsoft.com/office/officeart/2005/8/layout/orgChart1"/>
    <dgm:cxn modelId="{8D0F4557-D985-44CB-A732-DE24BDD06DCF}" type="presParOf" srcId="{9AE57B2E-310A-4D36-959B-1F172D2750B5}" destId="{41D07BA9-A196-4A9B-B3D4-1F5D9B52D856}" srcOrd="1" destOrd="0" presId="urn:microsoft.com/office/officeart/2005/8/layout/orgChart1"/>
    <dgm:cxn modelId="{3C319DE8-B0BB-41ED-A978-8254119EF76D}" type="presParOf" srcId="{3AFF7007-64A1-4CBA-B3F2-50F7C635B65B}" destId="{27671E13-750B-441D-9D04-7336E7378733}" srcOrd="1" destOrd="0" presId="urn:microsoft.com/office/officeart/2005/8/layout/orgChart1"/>
    <dgm:cxn modelId="{95FA5683-9335-4228-9552-CFD6E66D4C93}" type="presParOf" srcId="{27671E13-750B-441D-9D04-7336E7378733}" destId="{8371280C-897C-4363-9482-B7DA62FAB8CE}" srcOrd="0" destOrd="0" presId="urn:microsoft.com/office/officeart/2005/8/layout/orgChart1"/>
    <dgm:cxn modelId="{79D55081-A62D-4072-8BBA-BEC93DC588A6}" type="presParOf" srcId="{27671E13-750B-441D-9D04-7336E7378733}" destId="{6CCC6941-C6C9-45D4-8009-3800EBDC3AB6}" srcOrd="1" destOrd="0" presId="urn:microsoft.com/office/officeart/2005/8/layout/orgChart1"/>
    <dgm:cxn modelId="{C4A09C52-3E82-40D1-882E-AD43876681B2}" type="presParOf" srcId="{6CCC6941-C6C9-45D4-8009-3800EBDC3AB6}" destId="{D5E258A0-12D5-4DFF-A0F4-8075160D4868}" srcOrd="0" destOrd="0" presId="urn:microsoft.com/office/officeart/2005/8/layout/orgChart1"/>
    <dgm:cxn modelId="{9ECA1052-D52F-48C5-9FEF-3C43B810F56F}" type="presParOf" srcId="{D5E258A0-12D5-4DFF-A0F4-8075160D4868}" destId="{8DAD2536-49D5-4B8D-BD35-AA9892905A6B}" srcOrd="0" destOrd="0" presId="urn:microsoft.com/office/officeart/2005/8/layout/orgChart1"/>
    <dgm:cxn modelId="{0F54E80E-CBC4-45E2-A097-A88DACF71CB6}" type="presParOf" srcId="{D5E258A0-12D5-4DFF-A0F4-8075160D4868}" destId="{79812206-B4EA-4688-B21A-B3E9B9FE0A07}" srcOrd="1" destOrd="0" presId="urn:microsoft.com/office/officeart/2005/8/layout/orgChart1"/>
    <dgm:cxn modelId="{6C20443C-07EF-4ADD-BDA4-8660A80E4579}" type="presParOf" srcId="{6CCC6941-C6C9-45D4-8009-3800EBDC3AB6}" destId="{EB277AAB-E7C8-4C29-ADE0-F47CAF646748}" srcOrd="1" destOrd="0" presId="urn:microsoft.com/office/officeart/2005/8/layout/orgChart1"/>
    <dgm:cxn modelId="{157E0587-E23E-465E-AFF2-E84D2C9B90B1}" type="presParOf" srcId="{6CCC6941-C6C9-45D4-8009-3800EBDC3AB6}" destId="{EB5BA8BE-EE32-44AB-B229-F0ABF70C9DD9}" srcOrd="2" destOrd="0" presId="urn:microsoft.com/office/officeart/2005/8/layout/orgChart1"/>
    <dgm:cxn modelId="{C643D537-CF5C-46FE-8881-67D27A9E1D11}" type="presParOf" srcId="{27671E13-750B-441D-9D04-7336E7378733}" destId="{18AEC11A-D189-48CB-88D5-48F2C5B41A87}" srcOrd="2" destOrd="0" presId="urn:microsoft.com/office/officeart/2005/8/layout/orgChart1"/>
    <dgm:cxn modelId="{211B485C-6321-4A61-B46E-176336C5A4B6}" type="presParOf" srcId="{27671E13-750B-441D-9D04-7336E7378733}" destId="{B73CCFC4-2E4C-4DB5-ACBA-42B38FEE5473}" srcOrd="3" destOrd="0" presId="urn:microsoft.com/office/officeart/2005/8/layout/orgChart1"/>
    <dgm:cxn modelId="{28ADD7ED-7875-4F82-BD90-C1F4E0C016C5}" type="presParOf" srcId="{B73CCFC4-2E4C-4DB5-ACBA-42B38FEE5473}" destId="{FC9DA900-4D85-43B2-9F8E-3EE9A8B5E831}" srcOrd="0" destOrd="0" presId="urn:microsoft.com/office/officeart/2005/8/layout/orgChart1"/>
    <dgm:cxn modelId="{F83FB380-C225-4866-9B6C-F7DBF1E8628C}" type="presParOf" srcId="{FC9DA900-4D85-43B2-9F8E-3EE9A8B5E831}" destId="{644034F1-48DE-4EA4-8DA6-B70F1E753662}" srcOrd="0" destOrd="0" presId="urn:microsoft.com/office/officeart/2005/8/layout/orgChart1"/>
    <dgm:cxn modelId="{A1902E0D-94C4-4B97-963F-6BB1270768E2}" type="presParOf" srcId="{FC9DA900-4D85-43B2-9F8E-3EE9A8B5E831}" destId="{3EDC1821-B8F9-4A72-9750-F5187713983D}" srcOrd="1" destOrd="0" presId="urn:microsoft.com/office/officeart/2005/8/layout/orgChart1"/>
    <dgm:cxn modelId="{F877DF2C-24D1-41AD-99E1-B8A6D04F1802}" type="presParOf" srcId="{B73CCFC4-2E4C-4DB5-ACBA-42B38FEE5473}" destId="{E5D5AF38-4506-44AF-AAFB-6125E9E8498C}" srcOrd="1" destOrd="0" presId="urn:microsoft.com/office/officeart/2005/8/layout/orgChart1"/>
    <dgm:cxn modelId="{8AE0D091-2405-4116-B163-E9EBDFFA6A03}" type="presParOf" srcId="{B73CCFC4-2E4C-4DB5-ACBA-42B38FEE5473}" destId="{C8118B36-DE3B-4059-8F9B-7D3E777721EE}" srcOrd="2" destOrd="0" presId="urn:microsoft.com/office/officeart/2005/8/layout/orgChart1"/>
    <dgm:cxn modelId="{4236DBDD-56C6-495A-8D01-A6E0B02B0E4A}" type="presParOf" srcId="{C8118B36-DE3B-4059-8F9B-7D3E777721EE}" destId="{961C7C44-8D10-4D65-9AE3-A5F4D73D4E41}" srcOrd="0" destOrd="0" presId="urn:microsoft.com/office/officeart/2005/8/layout/orgChart1"/>
    <dgm:cxn modelId="{CC76C7D0-1A41-49C0-8F22-969CCD91594D}" type="presParOf" srcId="{C8118B36-DE3B-4059-8F9B-7D3E777721EE}" destId="{8F4F6526-1EC5-4218-A48B-622C8008DAA5}" srcOrd="1" destOrd="0" presId="urn:microsoft.com/office/officeart/2005/8/layout/orgChart1"/>
    <dgm:cxn modelId="{09B7935E-E9E9-4EB7-91F6-D4FFEEC5CF1C}" type="presParOf" srcId="{8F4F6526-1EC5-4218-A48B-622C8008DAA5}" destId="{CABC31D6-4E34-4E05-892C-20034AAF7C24}" srcOrd="0" destOrd="0" presId="urn:microsoft.com/office/officeart/2005/8/layout/orgChart1"/>
    <dgm:cxn modelId="{FFAA9217-A5AB-4F9E-A7F6-99368C02E3A3}" type="presParOf" srcId="{CABC31D6-4E34-4E05-892C-20034AAF7C24}" destId="{82FBF63A-4CB7-4EBB-9D1C-118EE0634207}" srcOrd="0" destOrd="0" presId="urn:microsoft.com/office/officeart/2005/8/layout/orgChart1"/>
    <dgm:cxn modelId="{27B3DEBF-BDC7-4F58-9253-C4CCE30E3F22}" type="presParOf" srcId="{CABC31D6-4E34-4E05-892C-20034AAF7C24}" destId="{E6774D49-7912-4985-8697-39CEFF7AEDF4}" srcOrd="1" destOrd="0" presId="urn:microsoft.com/office/officeart/2005/8/layout/orgChart1"/>
    <dgm:cxn modelId="{A4D2EB4E-7CED-40BB-AC7B-EC481271412B}" type="presParOf" srcId="{8F4F6526-1EC5-4218-A48B-622C8008DAA5}" destId="{32B826D1-9D4D-4DE7-A1BE-1A99EC04721D}" srcOrd="1" destOrd="0" presId="urn:microsoft.com/office/officeart/2005/8/layout/orgChart1"/>
    <dgm:cxn modelId="{348B0C48-7CF0-40EA-A453-53C69B18D439}" type="presParOf" srcId="{8F4F6526-1EC5-4218-A48B-622C8008DAA5}" destId="{CDF11AF6-F255-4F0B-8846-1C1C217E82B3}" srcOrd="2" destOrd="0" presId="urn:microsoft.com/office/officeart/2005/8/layout/orgChart1"/>
    <dgm:cxn modelId="{49317BC7-57C2-4C34-BE44-8DEDF6F03ED7}" type="presParOf" srcId="{C8118B36-DE3B-4059-8F9B-7D3E777721EE}" destId="{67E77215-180E-4A55-9693-06E043440620}" srcOrd="2" destOrd="0" presId="urn:microsoft.com/office/officeart/2005/8/layout/orgChart1"/>
    <dgm:cxn modelId="{40C22C6B-4BF1-48F8-861F-F68194D2600C}" type="presParOf" srcId="{C8118B36-DE3B-4059-8F9B-7D3E777721EE}" destId="{70AD27D5-AC2B-4F3F-BE12-557134F5A7BE}" srcOrd="3" destOrd="0" presId="urn:microsoft.com/office/officeart/2005/8/layout/orgChart1"/>
    <dgm:cxn modelId="{B81E410C-072F-477F-9CBA-C4A49B8AA9D0}" type="presParOf" srcId="{70AD27D5-AC2B-4F3F-BE12-557134F5A7BE}" destId="{AFAF0EB6-E362-46DC-B852-666AC7C37119}" srcOrd="0" destOrd="0" presId="urn:microsoft.com/office/officeart/2005/8/layout/orgChart1"/>
    <dgm:cxn modelId="{8ED70A84-7C55-4AE7-BD08-C700A06DFEAF}" type="presParOf" srcId="{AFAF0EB6-E362-46DC-B852-666AC7C37119}" destId="{63491BDE-169F-44C3-B757-0DBE9DAE8426}" srcOrd="0" destOrd="0" presId="urn:microsoft.com/office/officeart/2005/8/layout/orgChart1"/>
    <dgm:cxn modelId="{A2945E4E-D424-41C0-91D6-A40CA5EA8E6A}" type="presParOf" srcId="{AFAF0EB6-E362-46DC-B852-666AC7C37119}" destId="{D655EF53-7EC7-4418-AE7E-57F037E9614A}" srcOrd="1" destOrd="0" presId="urn:microsoft.com/office/officeart/2005/8/layout/orgChart1"/>
    <dgm:cxn modelId="{D4D97FBC-ABFB-4B45-9205-ED9D0939EA00}" type="presParOf" srcId="{70AD27D5-AC2B-4F3F-BE12-557134F5A7BE}" destId="{FE55BA0C-0F81-427F-9734-C986AF3C9881}" srcOrd="1" destOrd="0" presId="urn:microsoft.com/office/officeart/2005/8/layout/orgChart1"/>
    <dgm:cxn modelId="{D0AEDFD0-A80A-43BC-A3C4-9889DB3BC016}" type="presParOf" srcId="{FE55BA0C-0F81-427F-9734-C986AF3C9881}" destId="{C60860CB-FD27-4478-9EB0-C84D49EA63FD}" srcOrd="0" destOrd="0" presId="urn:microsoft.com/office/officeart/2005/8/layout/orgChart1"/>
    <dgm:cxn modelId="{CFEADA48-6B69-41C0-B2C9-F257389EEE13}" type="presParOf" srcId="{FE55BA0C-0F81-427F-9734-C986AF3C9881}" destId="{3BDB669D-00E6-4D59-BA76-143159595432}" srcOrd="1" destOrd="0" presId="urn:microsoft.com/office/officeart/2005/8/layout/orgChart1"/>
    <dgm:cxn modelId="{006C30DA-8D2C-461F-8C0D-BE2CB5A84544}" type="presParOf" srcId="{3BDB669D-00E6-4D59-BA76-143159595432}" destId="{616D44F0-DAB4-4588-B834-691F071E2B64}" srcOrd="0" destOrd="0" presId="urn:microsoft.com/office/officeart/2005/8/layout/orgChart1"/>
    <dgm:cxn modelId="{4CC21E37-6DD9-4FA9-8272-0CA8A008FCC6}" type="presParOf" srcId="{616D44F0-DAB4-4588-B834-691F071E2B64}" destId="{E9FF1C41-265B-43A1-B878-3F434B314663}" srcOrd="0" destOrd="0" presId="urn:microsoft.com/office/officeart/2005/8/layout/orgChart1"/>
    <dgm:cxn modelId="{C0665EA1-ECDE-4A82-A12C-ADC846DE507F}" type="presParOf" srcId="{616D44F0-DAB4-4588-B834-691F071E2B64}" destId="{5D2A834D-3771-42BE-AAB5-F89D83EBCF6F}" srcOrd="1" destOrd="0" presId="urn:microsoft.com/office/officeart/2005/8/layout/orgChart1"/>
    <dgm:cxn modelId="{77C8D1CB-FC99-4AA6-81AB-3DEED3155C06}" type="presParOf" srcId="{3BDB669D-00E6-4D59-BA76-143159595432}" destId="{C799564E-6DE9-4A92-9CF4-43D321962744}" srcOrd="1" destOrd="0" presId="urn:microsoft.com/office/officeart/2005/8/layout/orgChart1"/>
    <dgm:cxn modelId="{8BEAD207-8F12-4117-B657-1E5835622F60}" type="presParOf" srcId="{3BDB669D-00E6-4D59-BA76-143159595432}" destId="{8B583D2E-EEAF-4599-9CEE-26F1C93ADFA1}" srcOrd="2" destOrd="0" presId="urn:microsoft.com/office/officeart/2005/8/layout/orgChart1"/>
    <dgm:cxn modelId="{6EFA9765-43D2-42E6-8AF4-CD1CC89D842D}" type="presParOf" srcId="{70AD27D5-AC2B-4F3F-BE12-557134F5A7BE}" destId="{41B143B8-0BF8-4FE1-B902-46A3C7993F17}" srcOrd="2" destOrd="0" presId="urn:microsoft.com/office/officeart/2005/8/layout/orgChart1"/>
    <dgm:cxn modelId="{1A7DF2DB-A87D-40B3-9703-DBE559F6F494}" type="presParOf" srcId="{41B143B8-0BF8-4FE1-B902-46A3C7993F17}" destId="{A6C36337-E0F1-4E49-B345-4B519BA3324C}" srcOrd="0" destOrd="0" presId="urn:microsoft.com/office/officeart/2005/8/layout/orgChart1"/>
    <dgm:cxn modelId="{491B014C-43E0-4B4F-B314-7CA5E803D182}" type="presParOf" srcId="{41B143B8-0BF8-4FE1-B902-46A3C7993F17}" destId="{4495747E-A3E4-400D-9694-18D6AE1DC4BE}" srcOrd="1" destOrd="0" presId="urn:microsoft.com/office/officeart/2005/8/layout/orgChart1"/>
    <dgm:cxn modelId="{A83AF44C-F2AD-464A-B07D-41C79C04D986}" type="presParOf" srcId="{4495747E-A3E4-400D-9694-18D6AE1DC4BE}" destId="{D568FDDF-005D-433E-B026-03CDD251ABBA}" srcOrd="0" destOrd="0" presId="urn:microsoft.com/office/officeart/2005/8/layout/orgChart1"/>
    <dgm:cxn modelId="{0268D30B-A9D4-45D1-B384-FED1B24DAA76}" type="presParOf" srcId="{D568FDDF-005D-433E-B026-03CDD251ABBA}" destId="{AC9B1D1D-0EFC-4EBC-A557-58A3737FD69A}" srcOrd="0" destOrd="0" presId="urn:microsoft.com/office/officeart/2005/8/layout/orgChart1"/>
    <dgm:cxn modelId="{DBC0A732-1859-4E61-95BF-40D1679ACA76}" type="presParOf" srcId="{D568FDDF-005D-433E-B026-03CDD251ABBA}" destId="{EEDED86E-9CF5-4E98-A291-B021C8F402E4}" srcOrd="1" destOrd="0" presId="urn:microsoft.com/office/officeart/2005/8/layout/orgChart1"/>
    <dgm:cxn modelId="{B7F0AD40-E0D8-4C9F-B373-064CC28EC386}" type="presParOf" srcId="{4495747E-A3E4-400D-9694-18D6AE1DC4BE}" destId="{6BAF7FF5-912C-4DB5-9719-13CF86A0C0F0}" srcOrd="1" destOrd="0" presId="urn:microsoft.com/office/officeart/2005/8/layout/orgChart1"/>
    <dgm:cxn modelId="{286A49AF-274C-4DD5-BE02-7198F0E1C65A}" type="presParOf" srcId="{4495747E-A3E4-400D-9694-18D6AE1DC4BE}" destId="{A709879B-8137-4CFB-8599-EA2E2991A955}" srcOrd="2" destOrd="0" presId="urn:microsoft.com/office/officeart/2005/8/layout/orgChart1"/>
    <dgm:cxn modelId="{B34184FF-8EF5-4EAC-9D9F-094A34629913}" type="presParOf" srcId="{27671E13-750B-441D-9D04-7336E7378733}" destId="{A5F9448A-A776-488E-B3BD-3E9242AF8335}" srcOrd="4" destOrd="0" presId="urn:microsoft.com/office/officeart/2005/8/layout/orgChart1"/>
    <dgm:cxn modelId="{9E162D68-A719-46DF-8EA7-47FB54CADBFE}" type="presParOf" srcId="{27671E13-750B-441D-9D04-7336E7378733}" destId="{7BD40AB3-184B-43E1-AA20-AE37C97D2ED8}" srcOrd="5" destOrd="0" presId="urn:microsoft.com/office/officeart/2005/8/layout/orgChart1"/>
    <dgm:cxn modelId="{D4212DE3-0C9D-464E-9B65-0BD8ADCB1551}" type="presParOf" srcId="{7BD40AB3-184B-43E1-AA20-AE37C97D2ED8}" destId="{2B7A1C7B-93D6-471B-A559-9D41C6477BD4}" srcOrd="0" destOrd="0" presId="urn:microsoft.com/office/officeart/2005/8/layout/orgChart1"/>
    <dgm:cxn modelId="{EBF0E237-6AF3-4494-9C6D-950134A61F1E}" type="presParOf" srcId="{2B7A1C7B-93D6-471B-A559-9D41C6477BD4}" destId="{1DE1A951-2D08-4B92-810B-175E526FEF6F}" srcOrd="0" destOrd="0" presId="urn:microsoft.com/office/officeart/2005/8/layout/orgChart1"/>
    <dgm:cxn modelId="{DA28C1DC-315E-4C1C-A3D5-391B74F2F405}" type="presParOf" srcId="{2B7A1C7B-93D6-471B-A559-9D41C6477BD4}" destId="{447ED314-65EB-4596-94E6-62FAB27736D2}" srcOrd="1" destOrd="0" presId="urn:microsoft.com/office/officeart/2005/8/layout/orgChart1"/>
    <dgm:cxn modelId="{64F7A2E0-8F2A-4F44-85EC-A7F010D199A7}" type="presParOf" srcId="{7BD40AB3-184B-43E1-AA20-AE37C97D2ED8}" destId="{7F3AE76D-E81F-498C-A6CE-1B75CF51EB48}" srcOrd="1" destOrd="0" presId="urn:microsoft.com/office/officeart/2005/8/layout/orgChart1"/>
    <dgm:cxn modelId="{598CA531-73A5-4CCD-A0D1-7CE33B00FD5E}" type="presParOf" srcId="{7BD40AB3-184B-43E1-AA20-AE37C97D2ED8}" destId="{47223B05-2BBF-46B7-8619-E32E7B9B440E}" srcOrd="2" destOrd="0" presId="urn:microsoft.com/office/officeart/2005/8/layout/orgChart1"/>
    <dgm:cxn modelId="{33A6F463-EFA1-4C65-B666-C2B82194FD36}" type="presParOf" srcId="{3AFF7007-64A1-4CBA-B3F2-50F7C635B65B}" destId="{4693081D-1B1A-4011-9336-DAC7BCC336B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A354ED-0179-4477-8583-81309C81084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50231C-BDBD-4B68-9F8E-DEE94CEA4ABB}">
      <dgm:prSet phldrT="[Text]" custT="1"/>
      <dgm:spPr/>
      <dgm:t>
        <a:bodyPr/>
        <a:lstStyle/>
        <a:p>
          <a:r>
            <a:rPr lang="en-US" sz="6600" b="1" dirty="0" smtClean="0"/>
            <a:t>Annual School Census Govt. Schools</a:t>
          </a:r>
          <a:endParaRPr lang="en-US" sz="6600" dirty="0"/>
        </a:p>
      </dgm:t>
    </dgm:pt>
    <dgm:pt modelId="{B1288FDE-D61C-47E7-9D97-C7420798D6C7}" type="parTrans" cxnId="{71443739-0887-459F-B608-CA659227AE03}">
      <dgm:prSet/>
      <dgm:spPr/>
      <dgm:t>
        <a:bodyPr/>
        <a:lstStyle/>
        <a:p>
          <a:endParaRPr lang="en-US"/>
        </a:p>
      </dgm:t>
    </dgm:pt>
    <dgm:pt modelId="{0FAE6CF6-DF96-4943-A602-BC9FC4C84B57}" type="sibTrans" cxnId="{71443739-0887-459F-B608-CA659227AE03}">
      <dgm:prSet/>
      <dgm:spPr/>
      <dgm:t>
        <a:bodyPr/>
        <a:lstStyle/>
        <a:p>
          <a:endParaRPr lang="en-US"/>
        </a:p>
      </dgm:t>
    </dgm:pt>
    <dgm:pt modelId="{9936CA64-2ABB-47EC-8864-D2464700210C}">
      <dgm:prSet phldrT="[Text]" custT="1"/>
      <dgm:spPr/>
      <dgm:t>
        <a:bodyPr/>
        <a:lstStyle/>
        <a:p>
          <a:r>
            <a:rPr lang="en-US" sz="4000" dirty="0" smtClean="0"/>
            <a:t>School Profile &amp; Students Data ST1</a:t>
          </a:r>
          <a:endParaRPr lang="en-US" sz="4000" dirty="0"/>
        </a:p>
      </dgm:t>
    </dgm:pt>
    <dgm:pt modelId="{3E085E59-F214-4FD1-A14E-A720263D9BDC}" type="parTrans" cxnId="{A9A9AEA2-3D6F-4D98-83DA-833B433B9B4A}">
      <dgm:prSet/>
      <dgm:spPr/>
      <dgm:t>
        <a:bodyPr/>
        <a:lstStyle/>
        <a:p>
          <a:endParaRPr lang="en-US"/>
        </a:p>
      </dgm:t>
    </dgm:pt>
    <dgm:pt modelId="{D9912868-2C6E-40D6-A09D-A4818593C71A}" type="sibTrans" cxnId="{A9A9AEA2-3D6F-4D98-83DA-833B433B9B4A}">
      <dgm:prSet/>
      <dgm:spPr/>
      <dgm:t>
        <a:bodyPr/>
        <a:lstStyle/>
        <a:p>
          <a:endParaRPr lang="en-US"/>
        </a:p>
      </dgm:t>
    </dgm:pt>
    <dgm:pt modelId="{A0940810-057F-4CDB-B857-563FD7AED091}">
      <dgm:prSet phldrT="[Text]" custT="1"/>
      <dgm:spPr/>
      <dgm:t>
        <a:bodyPr/>
        <a:lstStyle/>
        <a:p>
          <a:r>
            <a:rPr lang="en-US" sz="4000" dirty="0" smtClean="0"/>
            <a:t>Teacher Data (All Academic Staff –AS1)</a:t>
          </a:r>
          <a:endParaRPr lang="en-US" sz="4000" dirty="0"/>
        </a:p>
      </dgm:t>
    </dgm:pt>
    <dgm:pt modelId="{03A61E9E-CC43-494D-9360-7CC9846B9507}" type="parTrans" cxnId="{8012653D-EC58-4E2D-9648-642020964BD0}">
      <dgm:prSet/>
      <dgm:spPr/>
      <dgm:t>
        <a:bodyPr/>
        <a:lstStyle/>
        <a:p>
          <a:endParaRPr lang="en-US"/>
        </a:p>
      </dgm:t>
    </dgm:pt>
    <dgm:pt modelId="{C4CA8BB7-A2AD-423B-A01A-2C4F182E57B0}" type="sibTrans" cxnId="{8012653D-EC58-4E2D-9648-642020964BD0}">
      <dgm:prSet/>
      <dgm:spPr/>
      <dgm:t>
        <a:bodyPr/>
        <a:lstStyle/>
        <a:p>
          <a:endParaRPr lang="en-US"/>
        </a:p>
      </dgm:t>
    </dgm:pt>
    <dgm:pt modelId="{5788058C-A325-4A4E-8B1B-1E513F0F19B8}">
      <dgm:prSet phldrT="[Text]" custT="1"/>
      <dgm:spPr/>
      <dgm:t>
        <a:bodyPr/>
        <a:lstStyle/>
        <a:p>
          <a:r>
            <a:rPr lang="en-US" sz="4000" dirty="0" smtClean="0"/>
            <a:t>School Physical Resources (SC1)</a:t>
          </a:r>
          <a:endParaRPr lang="en-US" sz="4000" dirty="0"/>
        </a:p>
      </dgm:t>
    </dgm:pt>
    <dgm:pt modelId="{9934BB64-6912-469B-88AA-6F41CCF58D3C}" type="parTrans" cxnId="{FAF889D9-70E1-4BB3-BB20-5082A7269ED3}">
      <dgm:prSet/>
      <dgm:spPr/>
      <dgm:t>
        <a:bodyPr/>
        <a:lstStyle/>
        <a:p>
          <a:endParaRPr lang="en-US"/>
        </a:p>
      </dgm:t>
    </dgm:pt>
    <dgm:pt modelId="{3F7E0025-4392-485D-863E-8BE09AEA93F6}" type="sibTrans" cxnId="{FAF889D9-70E1-4BB3-BB20-5082A7269ED3}">
      <dgm:prSet/>
      <dgm:spPr/>
      <dgm:t>
        <a:bodyPr/>
        <a:lstStyle/>
        <a:p>
          <a:endParaRPr lang="en-US"/>
        </a:p>
      </dgm:t>
    </dgm:pt>
    <dgm:pt modelId="{6F6C262E-767A-46ED-9DD2-B500629719D2}" type="pres">
      <dgm:prSet presAssocID="{BBA354ED-0179-4477-8583-81309C8108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71DFBC5-8FF6-4D7C-B2B8-D481279E7A2C}" type="pres">
      <dgm:prSet presAssocID="{1E50231C-BDBD-4B68-9F8E-DEE94CEA4ABB}" presName="hierRoot1" presStyleCnt="0">
        <dgm:presLayoutVars>
          <dgm:hierBranch val="init"/>
        </dgm:presLayoutVars>
      </dgm:prSet>
      <dgm:spPr/>
    </dgm:pt>
    <dgm:pt modelId="{844A77FE-5EFF-409C-B0DC-EA8352353923}" type="pres">
      <dgm:prSet presAssocID="{1E50231C-BDBD-4B68-9F8E-DEE94CEA4ABB}" presName="rootComposite1" presStyleCnt="0"/>
      <dgm:spPr/>
    </dgm:pt>
    <dgm:pt modelId="{059173A4-EE4F-4DF8-BC22-B0ABEB03A05D}" type="pres">
      <dgm:prSet presAssocID="{1E50231C-BDBD-4B68-9F8E-DEE94CEA4ABB}" presName="rootText1" presStyleLbl="node0" presStyleIdx="0" presStyleCnt="1" custScaleX="258902" custScaleY="96151" custLinFactNeighborX="823" custLinFactNeighborY="-716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DE1028-89FD-4606-BBD7-793EEB5F6917}" type="pres">
      <dgm:prSet presAssocID="{1E50231C-BDBD-4B68-9F8E-DEE94CEA4AB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1A6F364-3C36-4F52-AB3A-648D084F8FE5}" type="pres">
      <dgm:prSet presAssocID="{1E50231C-BDBD-4B68-9F8E-DEE94CEA4ABB}" presName="hierChild2" presStyleCnt="0"/>
      <dgm:spPr/>
    </dgm:pt>
    <dgm:pt modelId="{067B2349-0018-4320-A6C9-FB7D8260EE1E}" type="pres">
      <dgm:prSet presAssocID="{3E085E59-F214-4FD1-A14E-A720263D9BD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E3D631EA-9707-4A38-85AF-6A10AA9A3F8C}" type="pres">
      <dgm:prSet presAssocID="{9936CA64-2ABB-47EC-8864-D2464700210C}" presName="hierRoot2" presStyleCnt="0">
        <dgm:presLayoutVars>
          <dgm:hierBranch val="init"/>
        </dgm:presLayoutVars>
      </dgm:prSet>
      <dgm:spPr/>
    </dgm:pt>
    <dgm:pt modelId="{E711AD57-6C23-4389-9737-0BE9E7F3261A}" type="pres">
      <dgm:prSet presAssocID="{9936CA64-2ABB-47EC-8864-D2464700210C}" presName="rootComposite" presStyleCnt="0"/>
      <dgm:spPr/>
    </dgm:pt>
    <dgm:pt modelId="{070CE834-3B42-4B06-8651-6AEBCA52D6D6}" type="pres">
      <dgm:prSet presAssocID="{9936CA64-2ABB-47EC-8864-D2464700210C}" presName="rootText" presStyleLbl="node2" presStyleIdx="0" presStyleCnt="3" custScaleY="1601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4756F0-3B62-4E2D-93A9-5E2EE0CCE7E7}" type="pres">
      <dgm:prSet presAssocID="{9936CA64-2ABB-47EC-8864-D2464700210C}" presName="rootConnector" presStyleLbl="node2" presStyleIdx="0" presStyleCnt="3"/>
      <dgm:spPr/>
      <dgm:t>
        <a:bodyPr/>
        <a:lstStyle/>
        <a:p>
          <a:endParaRPr lang="en-US"/>
        </a:p>
      </dgm:t>
    </dgm:pt>
    <dgm:pt modelId="{3378CFCA-6561-4D0C-A888-1D90C4BF3140}" type="pres">
      <dgm:prSet presAssocID="{9936CA64-2ABB-47EC-8864-D2464700210C}" presName="hierChild4" presStyleCnt="0"/>
      <dgm:spPr/>
    </dgm:pt>
    <dgm:pt modelId="{47407EA9-1807-4561-84E4-AE44657EAF2C}" type="pres">
      <dgm:prSet presAssocID="{9936CA64-2ABB-47EC-8864-D2464700210C}" presName="hierChild5" presStyleCnt="0"/>
      <dgm:spPr/>
    </dgm:pt>
    <dgm:pt modelId="{0925FED0-0782-4B89-8474-84290EC5B470}" type="pres">
      <dgm:prSet presAssocID="{03A61E9E-CC43-494D-9360-7CC9846B950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240A2120-4130-4233-BB90-75E53AB58966}" type="pres">
      <dgm:prSet presAssocID="{A0940810-057F-4CDB-B857-563FD7AED091}" presName="hierRoot2" presStyleCnt="0">
        <dgm:presLayoutVars>
          <dgm:hierBranch val="init"/>
        </dgm:presLayoutVars>
      </dgm:prSet>
      <dgm:spPr/>
    </dgm:pt>
    <dgm:pt modelId="{BD4FB2EE-FE43-4F74-BD70-EFEC75CCBC2F}" type="pres">
      <dgm:prSet presAssocID="{A0940810-057F-4CDB-B857-563FD7AED091}" presName="rootComposite" presStyleCnt="0"/>
      <dgm:spPr/>
    </dgm:pt>
    <dgm:pt modelId="{220CE75E-B1A8-451E-99AC-2E506146750F}" type="pres">
      <dgm:prSet presAssocID="{A0940810-057F-4CDB-B857-563FD7AED09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F1532C-7D59-4696-8B21-38DE222DDDEC}" type="pres">
      <dgm:prSet presAssocID="{A0940810-057F-4CDB-B857-563FD7AED091}" presName="rootConnector" presStyleLbl="node2" presStyleIdx="1" presStyleCnt="3"/>
      <dgm:spPr/>
      <dgm:t>
        <a:bodyPr/>
        <a:lstStyle/>
        <a:p>
          <a:endParaRPr lang="en-US"/>
        </a:p>
      </dgm:t>
    </dgm:pt>
    <dgm:pt modelId="{EEBD9702-F956-4031-95D4-41C666AD675D}" type="pres">
      <dgm:prSet presAssocID="{A0940810-057F-4CDB-B857-563FD7AED091}" presName="hierChild4" presStyleCnt="0"/>
      <dgm:spPr/>
    </dgm:pt>
    <dgm:pt modelId="{E0849CDF-79CC-44F6-8422-838485C2C79A}" type="pres">
      <dgm:prSet presAssocID="{A0940810-057F-4CDB-B857-563FD7AED091}" presName="hierChild5" presStyleCnt="0"/>
      <dgm:spPr/>
    </dgm:pt>
    <dgm:pt modelId="{B83D1839-E41C-4AE9-907C-7BC52AF73FD4}" type="pres">
      <dgm:prSet presAssocID="{9934BB64-6912-469B-88AA-6F41CCF58D3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963261D2-D5D0-48A9-A5C5-3754A61F2286}" type="pres">
      <dgm:prSet presAssocID="{5788058C-A325-4A4E-8B1B-1E513F0F19B8}" presName="hierRoot2" presStyleCnt="0">
        <dgm:presLayoutVars>
          <dgm:hierBranch val="init"/>
        </dgm:presLayoutVars>
      </dgm:prSet>
      <dgm:spPr/>
    </dgm:pt>
    <dgm:pt modelId="{301598BC-5A97-421D-B049-90398EADCE2E}" type="pres">
      <dgm:prSet presAssocID="{5788058C-A325-4A4E-8B1B-1E513F0F19B8}" presName="rootComposite" presStyleCnt="0"/>
      <dgm:spPr/>
    </dgm:pt>
    <dgm:pt modelId="{9DFCE44D-D793-4B47-AC08-C10DD38A867E}" type="pres">
      <dgm:prSet presAssocID="{5788058C-A325-4A4E-8B1B-1E513F0F19B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CB4E2F-A65E-42BC-B8A3-24935689AC77}" type="pres">
      <dgm:prSet presAssocID="{5788058C-A325-4A4E-8B1B-1E513F0F19B8}" presName="rootConnector" presStyleLbl="node2" presStyleIdx="2" presStyleCnt="3"/>
      <dgm:spPr/>
      <dgm:t>
        <a:bodyPr/>
        <a:lstStyle/>
        <a:p>
          <a:endParaRPr lang="en-US"/>
        </a:p>
      </dgm:t>
    </dgm:pt>
    <dgm:pt modelId="{48474B15-F92A-434F-9312-B106AB35DB10}" type="pres">
      <dgm:prSet presAssocID="{5788058C-A325-4A4E-8B1B-1E513F0F19B8}" presName="hierChild4" presStyleCnt="0"/>
      <dgm:spPr/>
    </dgm:pt>
    <dgm:pt modelId="{25967548-5888-43B1-9B9A-9ABAF3618E03}" type="pres">
      <dgm:prSet presAssocID="{5788058C-A325-4A4E-8B1B-1E513F0F19B8}" presName="hierChild5" presStyleCnt="0"/>
      <dgm:spPr/>
    </dgm:pt>
    <dgm:pt modelId="{82829442-72D8-44C8-8F78-32B6F2CB5935}" type="pres">
      <dgm:prSet presAssocID="{1E50231C-BDBD-4B68-9F8E-DEE94CEA4ABB}" presName="hierChild3" presStyleCnt="0"/>
      <dgm:spPr/>
    </dgm:pt>
  </dgm:ptLst>
  <dgm:cxnLst>
    <dgm:cxn modelId="{78A3A1C1-17B9-438B-825A-2E7DDDC160F4}" type="presOf" srcId="{9934BB64-6912-469B-88AA-6F41CCF58D3C}" destId="{B83D1839-E41C-4AE9-907C-7BC52AF73FD4}" srcOrd="0" destOrd="0" presId="urn:microsoft.com/office/officeart/2005/8/layout/orgChart1"/>
    <dgm:cxn modelId="{71443739-0887-459F-B608-CA659227AE03}" srcId="{BBA354ED-0179-4477-8583-81309C810840}" destId="{1E50231C-BDBD-4B68-9F8E-DEE94CEA4ABB}" srcOrd="0" destOrd="0" parTransId="{B1288FDE-D61C-47E7-9D97-C7420798D6C7}" sibTransId="{0FAE6CF6-DF96-4943-A602-BC9FC4C84B57}"/>
    <dgm:cxn modelId="{9B7C4BD6-7588-49A4-9A2E-1D5D6A506003}" type="presOf" srcId="{5788058C-A325-4A4E-8B1B-1E513F0F19B8}" destId="{9DFCE44D-D793-4B47-AC08-C10DD38A867E}" srcOrd="0" destOrd="0" presId="urn:microsoft.com/office/officeart/2005/8/layout/orgChart1"/>
    <dgm:cxn modelId="{8012653D-EC58-4E2D-9648-642020964BD0}" srcId="{1E50231C-BDBD-4B68-9F8E-DEE94CEA4ABB}" destId="{A0940810-057F-4CDB-B857-563FD7AED091}" srcOrd="1" destOrd="0" parTransId="{03A61E9E-CC43-494D-9360-7CC9846B9507}" sibTransId="{C4CA8BB7-A2AD-423B-A01A-2C4F182E57B0}"/>
    <dgm:cxn modelId="{2D77D37E-51E6-4852-ABB7-A0E51607D639}" type="presOf" srcId="{03A61E9E-CC43-494D-9360-7CC9846B9507}" destId="{0925FED0-0782-4B89-8474-84290EC5B470}" srcOrd="0" destOrd="0" presId="urn:microsoft.com/office/officeart/2005/8/layout/orgChart1"/>
    <dgm:cxn modelId="{D9D7042A-FDA8-444E-A197-6C5AD142B7C6}" type="presOf" srcId="{A0940810-057F-4CDB-B857-563FD7AED091}" destId="{B9F1532C-7D59-4696-8B21-38DE222DDDEC}" srcOrd="1" destOrd="0" presId="urn:microsoft.com/office/officeart/2005/8/layout/orgChart1"/>
    <dgm:cxn modelId="{DC64AAB4-CAB3-4505-B5CD-40CD403E1A4C}" type="presOf" srcId="{3E085E59-F214-4FD1-A14E-A720263D9BDC}" destId="{067B2349-0018-4320-A6C9-FB7D8260EE1E}" srcOrd="0" destOrd="0" presId="urn:microsoft.com/office/officeart/2005/8/layout/orgChart1"/>
    <dgm:cxn modelId="{DF1655CD-FCE7-4797-ABA5-B184A5191201}" type="presOf" srcId="{5788058C-A325-4A4E-8B1B-1E513F0F19B8}" destId="{CCCB4E2F-A65E-42BC-B8A3-24935689AC77}" srcOrd="1" destOrd="0" presId="urn:microsoft.com/office/officeart/2005/8/layout/orgChart1"/>
    <dgm:cxn modelId="{A9A186F6-782A-4E60-874D-EE0EA760ED77}" type="presOf" srcId="{1E50231C-BDBD-4B68-9F8E-DEE94CEA4ABB}" destId="{2CDE1028-89FD-4606-BBD7-793EEB5F6917}" srcOrd="1" destOrd="0" presId="urn:microsoft.com/office/officeart/2005/8/layout/orgChart1"/>
    <dgm:cxn modelId="{EA92EF1D-5C7B-4683-B53E-D4D2DBAB136F}" type="presOf" srcId="{9936CA64-2ABB-47EC-8864-D2464700210C}" destId="{C24756F0-3B62-4E2D-93A9-5E2EE0CCE7E7}" srcOrd="1" destOrd="0" presId="urn:microsoft.com/office/officeart/2005/8/layout/orgChart1"/>
    <dgm:cxn modelId="{0C3F8527-06FA-449B-AADF-FAC7E24E7004}" type="presOf" srcId="{A0940810-057F-4CDB-B857-563FD7AED091}" destId="{220CE75E-B1A8-451E-99AC-2E506146750F}" srcOrd="0" destOrd="0" presId="urn:microsoft.com/office/officeart/2005/8/layout/orgChart1"/>
    <dgm:cxn modelId="{E9FF9E41-B101-424D-887E-EBC5F2BEB397}" type="presOf" srcId="{BBA354ED-0179-4477-8583-81309C810840}" destId="{6F6C262E-767A-46ED-9DD2-B500629719D2}" srcOrd="0" destOrd="0" presId="urn:microsoft.com/office/officeart/2005/8/layout/orgChart1"/>
    <dgm:cxn modelId="{FAF889D9-70E1-4BB3-BB20-5082A7269ED3}" srcId="{1E50231C-BDBD-4B68-9F8E-DEE94CEA4ABB}" destId="{5788058C-A325-4A4E-8B1B-1E513F0F19B8}" srcOrd="2" destOrd="0" parTransId="{9934BB64-6912-469B-88AA-6F41CCF58D3C}" sibTransId="{3F7E0025-4392-485D-863E-8BE09AEA93F6}"/>
    <dgm:cxn modelId="{F1FEC15D-C8EF-4900-88F5-0EC09F6E8BD7}" type="presOf" srcId="{1E50231C-BDBD-4B68-9F8E-DEE94CEA4ABB}" destId="{059173A4-EE4F-4DF8-BC22-B0ABEB03A05D}" srcOrd="0" destOrd="0" presId="urn:microsoft.com/office/officeart/2005/8/layout/orgChart1"/>
    <dgm:cxn modelId="{A9A9AEA2-3D6F-4D98-83DA-833B433B9B4A}" srcId="{1E50231C-BDBD-4B68-9F8E-DEE94CEA4ABB}" destId="{9936CA64-2ABB-47EC-8864-D2464700210C}" srcOrd="0" destOrd="0" parTransId="{3E085E59-F214-4FD1-A14E-A720263D9BDC}" sibTransId="{D9912868-2C6E-40D6-A09D-A4818593C71A}"/>
    <dgm:cxn modelId="{6D5929EB-B0DD-4826-9D92-E348A978C751}" type="presOf" srcId="{9936CA64-2ABB-47EC-8864-D2464700210C}" destId="{070CE834-3B42-4B06-8651-6AEBCA52D6D6}" srcOrd="0" destOrd="0" presId="urn:microsoft.com/office/officeart/2005/8/layout/orgChart1"/>
    <dgm:cxn modelId="{1F57F677-F037-48AD-B647-4C55DEA20779}" type="presParOf" srcId="{6F6C262E-767A-46ED-9DD2-B500629719D2}" destId="{E71DFBC5-8FF6-4D7C-B2B8-D481279E7A2C}" srcOrd="0" destOrd="0" presId="urn:microsoft.com/office/officeart/2005/8/layout/orgChart1"/>
    <dgm:cxn modelId="{8D98D74F-101C-405C-B27A-FB1D6205810C}" type="presParOf" srcId="{E71DFBC5-8FF6-4D7C-B2B8-D481279E7A2C}" destId="{844A77FE-5EFF-409C-B0DC-EA8352353923}" srcOrd="0" destOrd="0" presId="urn:microsoft.com/office/officeart/2005/8/layout/orgChart1"/>
    <dgm:cxn modelId="{7560434D-4306-42DF-8187-867E51298463}" type="presParOf" srcId="{844A77FE-5EFF-409C-B0DC-EA8352353923}" destId="{059173A4-EE4F-4DF8-BC22-B0ABEB03A05D}" srcOrd="0" destOrd="0" presId="urn:microsoft.com/office/officeart/2005/8/layout/orgChart1"/>
    <dgm:cxn modelId="{7F9D4CCB-A28A-489E-BBA6-8D695B3DCBCB}" type="presParOf" srcId="{844A77FE-5EFF-409C-B0DC-EA8352353923}" destId="{2CDE1028-89FD-4606-BBD7-793EEB5F6917}" srcOrd="1" destOrd="0" presId="urn:microsoft.com/office/officeart/2005/8/layout/orgChart1"/>
    <dgm:cxn modelId="{FAA643F8-14E4-47A3-94D6-926B0C4663DF}" type="presParOf" srcId="{E71DFBC5-8FF6-4D7C-B2B8-D481279E7A2C}" destId="{31A6F364-3C36-4F52-AB3A-648D084F8FE5}" srcOrd="1" destOrd="0" presId="urn:microsoft.com/office/officeart/2005/8/layout/orgChart1"/>
    <dgm:cxn modelId="{AD06AD2C-1B8B-4395-B3D6-473A0F4696F1}" type="presParOf" srcId="{31A6F364-3C36-4F52-AB3A-648D084F8FE5}" destId="{067B2349-0018-4320-A6C9-FB7D8260EE1E}" srcOrd="0" destOrd="0" presId="urn:microsoft.com/office/officeart/2005/8/layout/orgChart1"/>
    <dgm:cxn modelId="{4A5290E8-5C93-41B9-90E2-CFA64086BBE9}" type="presParOf" srcId="{31A6F364-3C36-4F52-AB3A-648D084F8FE5}" destId="{E3D631EA-9707-4A38-85AF-6A10AA9A3F8C}" srcOrd="1" destOrd="0" presId="urn:microsoft.com/office/officeart/2005/8/layout/orgChart1"/>
    <dgm:cxn modelId="{FB8FC3C8-D35A-4146-A84B-FE99BEBBDED5}" type="presParOf" srcId="{E3D631EA-9707-4A38-85AF-6A10AA9A3F8C}" destId="{E711AD57-6C23-4389-9737-0BE9E7F3261A}" srcOrd="0" destOrd="0" presId="urn:microsoft.com/office/officeart/2005/8/layout/orgChart1"/>
    <dgm:cxn modelId="{B2485527-8DA1-4D36-A477-D67DFCFE9EE4}" type="presParOf" srcId="{E711AD57-6C23-4389-9737-0BE9E7F3261A}" destId="{070CE834-3B42-4B06-8651-6AEBCA52D6D6}" srcOrd="0" destOrd="0" presId="urn:microsoft.com/office/officeart/2005/8/layout/orgChart1"/>
    <dgm:cxn modelId="{7F653532-7AB6-467C-B40F-96486DC03005}" type="presParOf" srcId="{E711AD57-6C23-4389-9737-0BE9E7F3261A}" destId="{C24756F0-3B62-4E2D-93A9-5E2EE0CCE7E7}" srcOrd="1" destOrd="0" presId="urn:microsoft.com/office/officeart/2005/8/layout/orgChart1"/>
    <dgm:cxn modelId="{2F0DAC9E-1DFC-4E7A-AE9C-3A0CB035A559}" type="presParOf" srcId="{E3D631EA-9707-4A38-85AF-6A10AA9A3F8C}" destId="{3378CFCA-6561-4D0C-A888-1D90C4BF3140}" srcOrd="1" destOrd="0" presId="urn:microsoft.com/office/officeart/2005/8/layout/orgChart1"/>
    <dgm:cxn modelId="{75694671-A182-49CB-873D-767A578CACCC}" type="presParOf" srcId="{E3D631EA-9707-4A38-85AF-6A10AA9A3F8C}" destId="{47407EA9-1807-4561-84E4-AE44657EAF2C}" srcOrd="2" destOrd="0" presId="urn:microsoft.com/office/officeart/2005/8/layout/orgChart1"/>
    <dgm:cxn modelId="{271B9930-86B8-410A-8939-C7AEF2C1D102}" type="presParOf" srcId="{31A6F364-3C36-4F52-AB3A-648D084F8FE5}" destId="{0925FED0-0782-4B89-8474-84290EC5B470}" srcOrd="2" destOrd="0" presId="urn:microsoft.com/office/officeart/2005/8/layout/orgChart1"/>
    <dgm:cxn modelId="{F96E43A0-328C-4F7E-8E70-888597DBEB45}" type="presParOf" srcId="{31A6F364-3C36-4F52-AB3A-648D084F8FE5}" destId="{240A2120-4130-4233-BB90-75E53AB58966}" srcOrd="3" destOrd="0" presId="urn:microsoft.com/office/officeart/2005/8/layout/orgChart1"/>
    <dgm:cxn modelId="{EE18C3AC-B626-4464-9F99-F4E9F42378C9}" type="presParOf" srcId="{240A2120-4130-4233-BB90-75E53AB58966}" destId="{BD4FB2EE-FE43-4F74-BD70-EFEC75CCBC2F}" srcOrd="0" destOrd="0" presId="urn:microsoft.com/office/officeart/2005/8/layout/orgChart1"/>
    <dgm:cxn modelId="{19360E4A-1416-4F70-8ED4-A5BA39B40FE5}" type="presParOf" srcId="{BD4FB2EE-FE43-4F74-BD70-EFEC75CCBC2F}" destId="{220CE75E-B1A8-451E-99AC-2E506146750F}" srcOrd="0" destOrd="0" presId="urn:microsoft.com/office/officeart/2005/8/layout/orgChart1"/>
    <dgm:cxn modelId="{BDE321A5-EA07-421E-8758-DA29828131C8}" type="presParOf" srcId="{BD4FB2EE-FE43-4F74-BD70-EFEC75CCBC2F}" destId="{B9F1532C-7D59-4696-8B21-38DE222DDDEC}" srcOrd="1" destOrd="0" presId="urn:microsoft.com/office/officeart/2005/8/layout/orgChart1"/>
    <dgm:cxn modelId="{FF025831-D211-47CB-A782-BED8581D66F7}" type="presParOf" srcId="{240A2120-4130-4233-BB90-75E53AB58966}" destId="{EEBD9702-F956-4031-95D4-41C666AD675D}" srcOrd="1" destOrd="0" presId="urn:microsoft.com/office/officeart/2005/8/layout/orgChart1"/>
    <dgm:cxn modelId="{3D28C549-8FE5-49FB-86F0-87E312AFB1B5}" type="presParOf" srcId="{240A2120-4130-4233-BB90-75E53AB58966}" destId="{E0849CDF-79CC-44F6-8422-838485C2C79A}" srcOrd="2" destOrd="0" presId="urn:microsoft.com/office/officeart/2005/8/layout/orgChart1"/>
    <dgm:cxn modelId="{27DB4F57-EEC5-461E-9FAD-73F6F1D968C0}" type="presParOf" srcId="{31A6F364-3C36-4F52-AB3A-648D084F8FE5}" destId="{B83D1839-E41C-4AE9-907C-7BC52AF73FD4}" srcOrd="4" destOrd="0" presId="urn:microsoft.com/office/officeart/2005/8/layout/orgChart1"/>
    <dgm:cxn modelId="{6490915C-D00D-4B7E-92E8-B1A276288B64}" type="presParOf" srcId="{31A6F364-3C36-4F52-AB3A-648D084F8FE5}" destId="{963261D2-D5D0-48A9-A5C5-3754A61F2286}" srcOrd="5" destOrd="0" presId="urn:microsoft.com/office/officeart/2005/8/layout/orgChart1"/>
    <dgm:cxn modelId="{5C328D88-56CD-47C5-8002-D36247EA6211}" type="presParOf" srcId="{963261D2-D5D0-48A9-A5C5-3754A61F2286}" destId="{301598BC-5A97-421D-B049-90398EADCE2E}" srcOrd="0" destOrd="0" presId="urn:microsoft.com/office/officeart/2005/8/layout/orgChart1"/>
    <dgm:cxn modelId="{52F3C8FE-C394-4D85-9377-B98292523761}" type="presParOf" srcId="{301598BC-5A97-421D-B049-90398EADCE2E}" destId="{9DFCE44D-D793-4B47-AC08-C10DD38A867E}" srcOrd="0" destOrd="0" presId="urn:microsoft.com/office/officeart/2005/8/layout/orgChart1"/>
    <dgm:cxn modelId="{6690FDF6-6949-47F3-B41C-8768EE83C508}" type="presParOf" srcId="{301598BC-5A97-421D-B049-90398EADCE2E}" destId="{CCCB4E2F-A65E-42BC-B8A3-24935689AC77}" srcOrd="1" destOrd="0" presId="urn:microsoft.com/office/officeart/2005/8/layout/orgChart1"/>
    <dgm:cxn modelId="{FA574558-B740-4B0D-BEB2-747E4B75145E}" type="presParOf" srcId="{963261D2-D5D0-48A9-A5C5-3754A61F2286}" destId="{48474B15-F92A-434F-9312-B106AB35DB10}" srcOrd="1" destOrd="0" presId="urn:microsoft.com/office/officeart/2005/8/layout/orgChart1"/>
    <dgm:cxn modelId="{F7554BDE-9437-44A4-B392-ACDE5BCA817D}" type="presParOf" srcId="{963261D2-D5D0-48A9-A5C5-3754A61F2286}" destId="{25967548-5888-43B1-9B9A-9ABAF3618E03}" srcOrd="2" destOrd="0" presId="urn:microsoft.com/office/officeart/2005/8/layout/orgChart1"/>
    <dgm:cxn modelId="{681AE9D3-07CD-4600-879B-5DF4CC1AD48C}" type="presParOf" srcId="{E71DFBC5-8FF6-4D7C-B2B8-D481279E7A2C}" destId="{82829442-72D8-44C8-8F78-32B6F2CB59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9448A-A776-488E-B3BD-3E9242AF8335}">
      <dsp:nvSpPr>
        <dsp:cNvPr id="0" name=""/>
        <dsp:cNvSpPr/>
      </dsp:nvSpPr>
      <dsp:spPr>
        <a:xfrm>
          <a:off x="4882893" y="593801"/>
          <a:ext cx="4384742" cy="252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54"/>
              </a:lnTo>
              <a:lnTo>
                <a:pt x="4384742" y="128054"/>
              </a:lnTo>
              <a:lnTo>
                <a:pt x="4384742" y="2523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36337-E0F1-4E49-B345-4B519BA3324C}">
      <dsp:nvSpPr>
        <dsp:cNvPr id="0" name=""/>
        <dsp:cNvSpPr/>
      </dsp:nvSpPr>
      <dsp:spPr>
        <a:xfrm>
          <a:off x="6585542" y="2967927"/>
          <a:ext cx="310685" cy="620228"/>
        </a:xfrm>
        <a:custGeom>
          <a:avLst/>
          <a:gdLst/>
          <a:ahLst/>
          <a:cxnLst/>
          <a:rect l="0" t="0" r="0" b="0"/>
          <a:pathLst>
            <a:path>
              <a:moveTo>
                <a:pt x="310685" y="0"/>
              </a:moveTo>
              <a:lnTo>
                <a:pt x="310685" y="620228"/>
              </a:lnTo>
              <a:lnTo>
                <a:pt x="0" y="6202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860CB-FD27-4478-9EB0-C84D49EA63FD}">
      <dsp:nvSpPr>
        <dsp:cNvPr id="0" name=""/>
        <dsp:cNvSpPr/>
      </dsp:nvSpPr>
      <dsp:spPr>
        <a:xfrm>
          <a:off x="6896227" y="2967927"/>
          <a:ext cx="1118869" cy="492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189"/>
              </a:lnTo>
              <a:lnTo>
                <a:pt x="1118869" y="4921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77215-180E-4A55-9693-06E043440620}">
      <dsp:nvSpPr>
        <dsp:cNvPr id="0" name=""/>
        <dsp:cNvSpPr/>
      </dsp:nvSpPr>
      <dsp:spPr>
        <a:xfrm>
          <a:off x="4267331" y="1910534"/>
          <a:ext cx="400438" cy="659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533"/>
              </a:lnTo>
              <a:lnTo>
                <a:pt x="400438" y="6595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C7C44-8D10-4D65-9AE3-A5F4D73D4E41}">
      <dsp:nvSpPr>
        <dsp:cNvPr id="0" name=""/>
        <dsp:cNvSpPr/>
      </dsp:nvSpPr>
      <dsp:spPr>
        <a:xfrm>
          <a:off x="3899652" y="1910534"/>
          <a:ext cx="367678" cy="708811"/>
        </a:xfrm>
        <a:custGeom>
          <a:avLst/>
          <a:gdLst/>
          <a:ahLst/>
          <a:cxnLst/>
          <a:rect l="0" t="0" r="0" b="0"/>
          <a:pathLst>
            <a:path>
              <a:moveTo>
                <a:pt x="367678" y="0"/>
              </a:moveTo>
              <a:lnTo>
                <a:pt x="367678" y="708811"/>
              </a:lnTo>
              <a:lnTo>
                <a:pt x="0" y="7088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EC11A-D189-48CB-88D5-48F2C5B41A87}">
      <dsp:nvSpPr>
        <dsp:cNvPr id="0" name=""/>
        <dsp:cNvSpPr/>
      </dsp:nvSpPr>
      <dsp:spPr>
        <a:xfrm>
          <a:off x="4267331" y="593801"/>
          <a:ext cx="615562" cy="264468"/>
        </a:xfrm>
        <a:custGeom>
          <a:avLst/>
          <a:gdLst/>
          <a:ahLst/>
          <a:cxnLst/>
          <a:rect l="0" t="0" r="0" b="0"/>
          <a:pathLst>
            <a:path>
              <a:moveTo>
                <a:pt x="615562" y="0"/>
              </a:moveTo>
              <a:lnTo>
                <a:pt x="615562" y="140132"/>
              </a:lnTo>
              <a:lnTo>
                <a:pt x="0" y="140132"/>
              </a:lnTo>
              <a:lnTo>
                <a:pt x="0" y="2644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1280C-897C-4363-9482-B7DA62FAB8CE}">
      <dsp:nvSpPr>
        <dsp:cNvPr id="0" name=""/>
        <dsp:cNvSpPr/>
      </dsp:nvSpPr>
      <dsp:spPr>
        <a:xfrm>
          <a:off x="1282434" y="593801"/>
          <a:ext cx="3600459" cy="232874"/>
        </a:xfrm>
        <a:custGeom>
          <a:avLst/>
          <a:gdLst/>
          <a:ahLst/>
          <a:cxnLst/>
          <a:rect l="0" t="0" r="0" b="0"/>
          <a:pathLst>
            <a:path>
              <a:moveTo>
                <a:pt x="3600459" y="0"/>
              </a:moveTo>
              <a:lnTo>
                <a:pt x="3600459" y="108539"/>
              </a:lnTo>
              <a:lnTo>
                <a:pt x="0" y="108539"/>
              </a:lnTo>
              <a:lnTo>
                <a:pt x="0" y="232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028D1-BA56-49B0-B214-6758F53DC4E1}">
      <dsp:nvSpPr>
        <dsp:cNvPr id="0" name=""/>
        <dsp:cNvSpPr/>
      </dsp:nvSpPr>
      <dsp:spPr>
        <a:xfrm>
          <a:off x="1595041" y="1725"/>
          <a:ext cx="6575704" cy="592075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Education Sector of Sri Lanka</a:t>
          </a:r>
          <a:endParaRPr lang="en-US" sz="4000" kern="1200" dirty="0"/>
        </a:p>
      </dsp:txBody>
      <dsp:txXfrm>
        <a:off x="1595041" y="1725"/>
        <a:ext cx="6575704" cy="592075"/>
      </dsp:txXfrm>
    </dsp:sp>
    <dsp:sp modelId="{8DAD2536-49D5-4B8D-BD35-AA9892905A6B}">
      <dsp:nvSpPr>
        <dsp:cNvPr id="0" name=""/>
        <dsp:cNvSpPr/>
      </dsp:nvSpPr>
      <dsp:spPr>
        <a:xfrm>
          <a:off x="0" y="826676"/>
          <a:ext cx="2564869" cy="112561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 Primary Education/ Early Childhood (Age 3-5) </a:t>
          </a:r>
          <a:endParaRPr lang="en-US" sz="2400" kern="1200" dirty="0"/>
        </a:p>
      </dsp:txBody>
      <dsp:txXfrm>
        <a:off x="0" y="826676"/>
        <a:ext cx="2564869" cy="1125617"/>
      </dsp:txXfrm>
    </dsp:sp>
    <dsp:sp modelId="{644034F1-48DE-4EA4-8DA6-B70F1E753662}">
      <dsp:nvSpPr>
        <dsp:cNvPr id="0" name=""/>
        <dsp:cNvSpPr/>
      </dsp:nvSpPr>
      <dsp:spPr>
        <a:xfrm>
          <a:off x="2941390" y="858269"/>
          <a:ext cx="2651880" cy="1052265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General Education</a:t>
          </a:r>
          <a:endParaRPr lang="en-US" sz="3600" b="1" kern="1200" dirty="0"/>
        </a:p>
      </dsp:txBody>
      <dsp:txXfrm>
        <a:off x="2941390" y="858269"/>
        <a:ext cx="2651880" cy="1052265"/>
      </dsp:txXfrm>
    </dsp:sp>
    <dsp:sp modelId="{82FBF63A-4CB7-4EBB-9D1C-118EE0634207}">
      <dsp:nvSpPr>
        <dsp:cNvPr id="0" name=""/>
        <dsp:cNvSpPr/>
      </dsp:nvSpPr>
      <dsp:spPr>
        <a:xfrm>
          <a:off x="461495" y="2189402"/>
          <a:ext cx="3438156" cy="859888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Primary Cycle (Age 5+-9+) Grade 1-5</a:t>
          </a:r>
          <a:endParaRPr lang="en-US" sz="2400" kern="1200" dirty="0"/>
        </a:p>
      </dsp:txBody>
      <dsp:txXfrm>
        <a:off x="461495" y="2189402"/>
        <a:ext cx="3438156" cy="859888"/>
      </dsp:txXfrm>
    </dsp:sp>
    <dsp:sp modelId="{63491BDE-169F-44C3-B757-0DBE9DAE8426}">
      <dsp:nvSpPr>
        <dsp:cNvPr id="0" name=""/>
        <dsp:cNvSpPr/>
      </dsp:nvSpPr>
      <dsp:spPr>
        <a:xfrm>
          <a:off x="4667769" y="2172208"/>
          <a:ext cx="4456916" cy="795719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Secondary Cycle (Age 10+-18+) Grade 6-13</a:t>
          </a:r>
          <a:endParaRPr lang="en-US" sz="2400" kern="1200" dirty="0"/>
        </a:p>
      </dsp:txBody>
      <dsp:txXfrm>
        <a:off x="4667769" y="2172208"/>
        <a:ext cx="4456916" cy="795719"/>
      </dsp:txXfrm>
    </dsp:sp>
    <dsp:sp modelId="{E9FF1C41-265B-43A1-B878-3F434B314663}">
      <dsp:nvSpPr>
        <dsp:cNvPr id="0" name=""/>
        <dsp:cNvSpPr/>
      </dsp:nvSpPr>
      <dsp:spPr>
        <a:xfrm>
          <a:off x="8015097" y="3075999"/>
          <a:ext cx="3667455" cy="768235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Senior  Secondary (Age 14+-18+) Grade 10-13</a:t>
          </a:r>
          <a:endParaRPr lang="en-US" sz="2400" kern="1200" dirty="0"/>
        </a:p>
      </dsp:txBody>
      <dsp:txXfrm>
        <a:off x="8015097" y="3075999"/>
        <a:ext cx="3667455" cy="768235"/>
      </dsp:txXfrm>
    </dsp:sp>
    <dsp:sp modelId="{AC9B1D1D-0EFC-4EBC-A557-58A3737FD69A}">
      <dsp:nvSpPr>
        <dsp:cNvPr id="0" name=""/>
        <dsp:cNvSpPr/>
      </dsp:nvSpPr>
      <dsp:spPr>
        <a:xfrm>
          <a:off x="3464631" y="3243538"/>
          <a:ext cx="3120910" cy="689234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Junior Secondary Cycle (Age 10+-13+) Grade 6-9</a:t>
          </a:r>
          <a:endParaRPr lang="en-US" sz="2400" kern="1200" dirty="0"/>
        </a:p>
      </dsp:txBody>
      <dsp:txXfrm>
        <a:off x="3464631" y="3243538"/>
        <a:ext cx="3120910" cy="689234"/>
      </dsp:txXfrm>
    </dsp:sp>
    <dsp:sp modelId="{1DE1A951-2D08-4B92-810B-175E526FEF6F}">
      <dsp:nvSpPr>
        <dsp:cNvPr id="0" name=""/>
        <dsp:cNvSpPr/>
      </dsp:nvSpPr>
      <dsp:spPr>
        <a:xfrm>
          <a:off x="7243266" y="846190"/>
          <a:ext cx="4048740" cy="1161906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/>
            <a:t>Higher Education/ Vocational Education/ Professional Education</a:t>
          </a:r>
          <a:endParaRPr lang="en-US" sz="2400" kern="1200" dirty="0"/>
        </a:p>
      </dsp:txBody>
      <dsp:txXfrm>
        <a:off x="7243266" y="846190"/>
        <a:ext cx="4048740" cy="1161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D1839-E41C-4AE9-907C-7BC52AF73FD4}">
      <dsp:nvSpPr>
        <dsp:cNvPr id="0" name=""/>
        <dsp:cNvSpPr/>
      </dsp:nvSpPr>
      <dsp:spPr>
        <a:xfrm>
          <a:off x="5762190" y="1612026"/>
          <a:ext cx="4029671" cy="1541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9429"/>
              </a:lnTo>
              <a:lnTo>
                <a:pt x="4029671" y="1189429"/>
              </a:lnTo>
              <a:lnTo>
                <a:pt x="4029671" y="15415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5FED0-0782-4B89-8474-84290EC5B470}">
      <dsp:nvSpPr>
        <dsp:cNvPr id="0" name=""/>
        <dsp:cNvSpPr/>
      </dsp:nvSpPr>
      <dsp:spPr>
        <a:xfrm>
          <a:off x="5688874" y="1612026"/>
          <a:ext cx="91440" cy="1541506"/>
        </a:xfrm>
        <a:custGeom>
          <a:avLst/>
          <a:gdLst/>
          <a:ahLst/>
          <a:cxnLst/>
          <a:rect l="0" t="0" r="0" b="0"/>
          <a:pathLst>
            <a:path>
              <a:moveTo>
                <a:pt x="73316" y="0"/>
              </a:moveTo>
              <a:lnTo>
                <a:pt x="73316" y="1189429"/>
              </a:lnTo>
              <a:lnTo>
                <a:pt x="45720" y="1189429"/>
              </a:lnTo>
              <a:lnTo>
                <a:pt x="45720" y="15415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B2349-0018-4320-A6C9-FB7D8260EE1E}">
      <dsp:nvSpPr>
        <dsp:cNvPr id="0" name=""/>
        <dsp:cNvSpPr/>
      </dsp:nvSpPr>
      <dsp:spPr>
        <a:xfrm>
          <a:off x="1677326" y="1612026"/>
          <a:ext cx="4084863" cy="1541506"/>
        </a:xfrm>
        <a:custGeom>
          <a:avLst/>
          <a:gdLst/>
          <a:ahLst/>
          <a:cxnLst/>
          <a:rect l="0" t="0" r="0" b="0"/>
          <a:pathLst>
            <a:path>
              <a:moveTo>
                <a:pt x="4084863" y="0"/>
              </a:moveTo>
              <a:lnTo>
                <a:pt x="4084863" y="1189429"/>
              </a:lnTo>
              <a:lnTo>
                <a:pt x="0" y="1189429"/>
              </a:lnTo>
              <a:lnTo>
                <a:pt x="0" y="15415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173A4-EE4F-4DF8-BC22-B0ABEB03A05D}">
      <dsp:nvSpPr>
        <dsp:cNvPr id="0" name=""/>
        <dsp:cNvSpPr/>
      </dsp:nvSpPr>
      <dsp:spPr>
        <a:xfrm>
          <a:off x="1421551" y="0"/>
          <a:ext cx="8681277" cy="1612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smtClean="0"/>
            <a:t>Annual School Census Govt. Schools</a:t>
          </a:r>
          <a:endParaRPr lang="en-US" sz="6600" kern="1200" dirty="0"/>
        </a:p>
      </dsp:txBody>
      <dsp:txXfrm>
        <a:off x="1421551" y="0"/>
        <a:ext cx="8681277" cy="1612026"/>
      </dsp:txXfrm>
    </dsp:sp>
    <dsp:sp modelId="{070CE834-3B42-4B06-8651-6AEBCA52D6D6}">
      <dsp:nvSpPr>
        <dsp:cNvPr id="0" name=""/>
        <dsp:cNvSpPr/>
      </dsp:nvSpPr>
      <dsp:spPr>
        <a:xfrm>
          <a:off x="770" y="3153532"/>
          <a:ext cx="3353113" cy="2684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School Profile &amp; Students Data ST1</a:t>
          </a:r>
          <a:endParaRPr lang="en-US" sz="4000" kern="1200" dirty="0"/>
        </a:p>
      </dsp:txBody>
      <dsp:txXfrm>
        <a:off x="770" y="3153532"/>
        <a:ext cx="3353113" cy="2684234"/>
      </dsp:txXfrm>
    </dsp:sp>
    <dsp:sp modelId="{220CE75E-B1A8-451E-99AC-2E506146750F}">
      <dsp:nvSpPr>
        <dsp:cNvPr id="0" name=""/>
        <dsp:cNvSpPr/>
      </dsp:nvSpPr>
      <dsp:spPr>
        <a:xfrm>
          <a:off x="4058037" y="3153532"/>
          <a:ext cx="3353113" cy="1676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Teacher Data (All Academic Staff –AS1)</a:t>
          </a:r>
          <a:endParaRPr lang="en-US" sz="4000" kern="1200" dirty="0"/>
        </a:p>
      </dsp:txBody>
      <dsp:txXfrm>
        <a:off x="4058037" y="3153532"/>
        <a:ext cx="3353113" cy="1676556"/>
      </dsp:txXfrm>
    </dsp:sp>
    <dsp:sp modelId="{9DFCE44D-D793-4B47-AC08-C10DD38A867E}">
      <dsp:nvSpPr>
        <dsp:cNvPr id="0" name=""/>
        <dsp:cNvSpPr/>
      </dsp:nvSpPr>
      <dsp:spPr>
        <a:xfrm>
          <a:off x="8115304" y="3153532"/>
          <a:ext cx="3353113" cy="1676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School Physical Resources (SC1)</a:t>
          </a:r>
          <a:endParaRPr lang="en-US" sz="4000" kern="1200" dirty="0"/>
        </a:p>
      </dsp:txBody>
      <dsp:txXfrm>
        <a:off x="8115304" y="3153532"/>
        <a:ext cx="3353113" cy="1676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0.08025</cdr:x>
      <cdr:y>0.10337</cdr:y>
    </cdr:from>
    <cdr:to>
      <cdr:x>0.33675</cdr:x>
      <cdr:y>0.17303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9708" y="667657"/>
          <a:ext cx="2907549" cy="449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FF0000"/>
              </a:solidFill>
            </a:rPr>
            <a:t>Total Students 2020 -4,063,685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0.06331</cdr:x>
      <cdr:y>0.71122</cdr:y>
    </cdr:from>
    <cdr:to>
      <cdr:x>0.29898</cdr:x>
      <cdr:y>0.96759</cdr:y>
    </cdr:to>
    <cdr:sp macro="" textlink="">
      <cdr:nvSpPr>
        <cdr:cNvPr id="3" name="Flowchart: Sequential Access Storage 2"/>
        <cdr:cNvSpPr/>
      </cdr:nvSpPr>
      <cdr:spPr>
        <a:xfrm xmlns:a="http://schemas.openxmlformats.org/drawingml/2006/main">
          <a:off x="722224" y="4580488"/>
          <a:ext cx="2688632" cy="1651122"/>
        </a:xfrm>
        <a:prstGeom xmlns:a="http://schemas.openxmlformats.org/drawingml/2006/main" prst="flowChartMagneticTap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0.13501</cdr:x>
      <cdr:y>0.18171</cdr:y>
    </cdr:from>
    <cdr:to>
      <cdr:x>0.40375</cdr:x>
      <cdr:y>0.24062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1516742" y="1139371"/>
          <a:ext cx="301897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solidFill>
                <a:srgbClr val="FF0000"/>
              </a:solidFill>
            </a:rPr>
            <a:t>Grade 6 Students -331,910</a:t>
          </a:r>
          <a:endParaRPr lang="en-US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0.93099</cdr:x>
      <cdr:y>0.92613</cdr:y>
    </cdr:from>
    <cdr:to>
      <cdr:x>0.98871</cdr:x>
      <cdr:y>0.98318</cdr:y>
    </cdr:to>
    <cdr:sp macro="" textlink="">
      <cdr:nvSpPr>
        <cdr:cNvPr id="5" name="TextBox 6"/>
        <cdr:cNvSpPr txBox="1"/>
      </cdr:nvSpPr>
      <cdr:spPr>
        <a:xfrm xmlns:a="http://schemas.openxmlformats.org/drawingml/2006/main">
          <a:off x="10769598" y="5995181"/>
          <a:ext cx="66765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solidFill>
                <a:srgbClr val="0070C0"/>
              </a:solidFill>
            </a:rPr>
            <a:t>271</a:t>
          </a:r>
          <a:endParaRPr lang="en-US" b="1" dirty="0">
            <a:solidFill>
              <a:srgbClr val="0070C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0.1686</cdr:x>
      <cdr:y>0.1003</cdr:y>
    </cdr:from>
    <cdr:to>
      <cdr:x>0.47634</cdr:x>
      <cdr:y>0.20229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957962" y="638085"/>
          <a:ext cx="3573722" cy="6488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solidFill>
                <a:srgbClr val="FF0000"/>
              </a:solidFill>
            </a:rPr>
            <a:t>Grade 12 A/L Science Stream Students -45,642</a:t>
          </a:r>
          <a:endParaRPr lang="en-US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8C3D8-DF92-497A-9AFC-B47985EC609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D969A-4F38-4A32-86CC-D829412A7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9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e93d89c589_3_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e93d89c589_3_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426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CA4C-93A7-4334-B20C-1B047C2B88E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5C7B-31DF-40D1-A022-DD98F8F4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7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CA4C-93A7-4334-B20C-1B047C2B88E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5C7B-31DF-40D1-A022-DD98F8F4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3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CA4C-93A7-4334-B20C-1B047C2B88E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5C7B-31DF-40D1-A022-DD98F8F4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0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0" y="164637"/>
            <a:ext cx="12192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 rtl="0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2"/>
          </p:nvPr>
        </p:nvSpPr>
        <p:spPr>
          <a:xfrm>
            <a:off x="0" y="932723"/>
            <a:ext cx="12192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 rtl="0">
              <a:spcBef>
                <a:spcPts val="373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600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CA4C-93A7-4334-B20C-1B047C2B88E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5C7B-31DF-40D1-A022-DD98F8F4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0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CA4C-93A7-4334-B20C-1B047C2B88E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5C7B-31DF-40D1-A022-DD98F8F4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6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CA4C-93A7-4334-B20C-1B047C2B88E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5C7B-31DF-40D1-A022-DD98F8F4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8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CA4C-93A7-4334-B20C-1B047C2B88E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5C7B-31DF-40D1-A022-DD98F8F4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CA4C-93A7-4334-B20C-1B047C2B88E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5C7B-31DF-40D1-A022-DD98F8F4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CA4C-93A7-4334-B20C-1B047C2B88E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5C7B-31DF-40D1-A022-DD98F8F4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CA4C-93A7-4334-B20C-1B047C2B88E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5C7B-31DF-40D1-A022-DD98F8F4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8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CA4C-93A7-4334-B20C-1B047C2B88E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5C7B-31DF-40D1-A022-DD98F8F4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3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ECA4C-93A7-4334-B20C-1B047C2B88E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15C7B-31DF-40D1-A022-DD98F8F4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6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AS-P1%202021.pdf" TargetMode="External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hyperlink" Target="ST1%20-%20Sinhala%202021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hyperlink" Target="IM1-%20Sinhala%20-2019.pdf" TargetMode="External"/><Relationship Id="rId10" Type="http://schemas.openxmlformats.org/officeDocument/2006/relationships/hyperlink" Target="&#3511;&#3550;&#3501;&#3538;&#3482;%20&#3508;&#3524;&#3523;&#3540;&#3482;&#3512;&#3530;%20&#3508;&#3530;&#8205;&#3515;&#3521;&#3530;&#3499;&#3535;&#3520;&#3517;&#3538;&#3514;%20-SC1-V4.pdf" TargetMode="External"/><Relationship Id="rId4" Type="http://schemas.openxmlformats.org/officeDocument/2006/relationships/hyperlink" Target="AS1%20Sinhala%20Academic%20Staff.pdf" TargetMode="External"/><Relationship Id="rId9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hyperlink" Target="T1-Data%20Sheet%20(sinhala).pdf" TargetMode="External"/><Relationship Id="rId5" Type="http://schemas.openxmlformats.org/officeDocument/2006/relationships/hyperlink" Target="S1%20-Sin.pdf" TargetMode="Externa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1966-5%20Main%20Tables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School%20Census%202020%20Final%20Report-V3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4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Compulsory%20Edu%20Age%20Sp%20Gazzette%202016-4-20-1963-30_S.pdf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Landmarks%20of%20Education%20Sector.pptx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93437"/>
              </p:ext>
            </p:extLst>
          </p:nvPr>
        </p:nvGraphicFramePr>
        <p:xfrm>
          <a:off x="365761" y="169817"/>
          <a:ext cx="11612880" cy="6596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12880">
                  <a:extLst>
                    <a:ext uri="{9D8B030D-6E8A-4147-A177-3AD203B41FA5}">
                      <a16:colId xmlns:a16="http://schemas.microsoft.com/office/drawing/2014/main" val="792656042"/>
                    </a:ext>
                  </a:extLst>
                </a:gridCol>
              </a:tblGrid>
              <a:tr h="1290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564034"/>
                  </a:ext>
                </a:extLst>
              </a:tr>
              <a:tr h="1968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5400" b="1" dirty="0" smtClean="0">
                          <a:solidFill>
                            <a:srgbClr val="002060"/>
                          </a:solidFill>
                        </a:rPr>
                        <a:t>Data Speaks </a:t>
                      </a:r>
                    </a:p>
                    <a:p>
                      <a:pPr algn="ctr" fontAlgn="b"/>
                      <a:r>
                        <a:rPr lang="en-US" sz="4800" b="1" dirty="0" smtClean="0">
                          <a:solidFill>
                            <a:srgbClr val="002060"/>
                          </a:solidFill>
                        </a:rPr>
                        <a:t>General Educational Statistics of Sri Lanka</a:t>
                      </a:r>
                      <a:endParaRPr lang="en-US" sz="4800" b="1" i="0" u="none" strike="noStrike" dirty="0">
                        <a:solidFill>
                          <a:srgbClr val="002060"/>
                        </a:solidFill>
                        <a:effectLst/>
                        <a:latin typeface="Adobe Garamond Pro Bold" panose="02020702060506020403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94598"/>
                  </a:ext>
                </a:extLst>
              </a:tr>
              <a:tr h="675353">
                <a:tc>
                  <a:txBody>
                    <a:bodyPr/>
                    <a:lstStyle/>
                    <a:p>
                      <a:pPr algn="l" fontAlgn="b"/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Adobe Garamond Pro Bold" panose="02020702060506020403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904139"/>
                  </a:ext>
                </a:extLst>
              </a:tr>
              <a:tr h="783891">
                <a:tc>
                  <a:txBody>
                    <a:bodyPr/>
                    <a:lstStyle/>
                    <a:p>
                      <a:pPr algn="l" fontAlgn="ctr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dobe Garamond Pro Bold" panose="020207020605060204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380875"/>
                  </a:ext>
                </a:extLst>
              </a:tr>
              <a:tr h="13121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u="none" strike="noStrike" dirty="0" err="1" smtClean="0">
                          <a:effectLst/>
                        </a:rPr>
                        <a:t>Sampath</a:t>
                      </a:r>
                      <a:r>
                        <a:rPr lang="en-US" sz="2200" u="none" strike="noStrike" dirty="0" smtClean="0">
                          <a:effectLst/>
                        </a:rPr>
                        <a:t> </a:t>
                      </a:r>
                      <a:r>
                        <a:rPr lang="en-US" sz="2200" u="none" strike="noStrike" dirty="0" err="1" smtClean="0">
                          <a:effectLst/>
                        </a:rPr>
                        <a:t>Perera</a:t>
                      </a:r>
                      <a:endParaRPr lang="en-US" sz="2200" u="none" strike="noStrike" dirty="0" smtClean="0">
                        <a:effectLst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u="none" strike="noStrike" dirty="0" smtClean="0">
                          <a:effectLst/>
                        </a:rPr>
                        <a:t>Senior Statistician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Statistics Branch of Ministry of Education of Sri Lanka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747343"/>
                  </a:ext>
                </a:extLst>
              </a:tr>
              <a:tr h="566813">
                <a:tc>
                  <a:txBody>
                    <a:bodyPr/>
                    <a:lstStyle/>
                    <a:p>
                      <a:pPr algn="l" fontAlgn="ctr"/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203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1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00200" y="3947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Schedule for Student’s Information (ST1) – 12 Parts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714" y="654129"/>
            <a:ext cx="11669485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/>
              <a:t>Part </a:t>
            </a:r>
            <a:r>
              <a:rPr lang="si-LK" sz="2700" dirty="0"/>
              <a:t>1</a:t>
            </a:r>
            <a:r>
              <a:rPr lang="en-US" sz="2700" dirty="0"/>
              <a:t>A</a:t>
            </a:r>
            <a:r>
              <a:rPr lang="si-LK" sz="2700" dirty="0"/>
              <a:t> : </a:t>
            </a:r>
            <a:r>
              <a:rPr lang="en-US" sz="2700" dirty="0"/>
              <a:t>Information of </a:t>
            </a:r>
            <a:r>
              <a:rPr lang="en-US" sz="2700" dirty="0">
                <a:solidFill>
                  <a:srgbClr val="FF0000"/>
                </a:solidFill>
              </a:rPr>
              <a:t>Location</a:t>
            </a:r>
            <a:r>
              <a:rPr lang="en-US" sz="2700" dirty="0"/>
              <a:t> of the School </a:t>
            </a:r>
            <a:r>
              <a:rPr lang="si-LK" sz="2700" dirty="0"/>
              <a:t>(</a:t>
            </a:r>
            <a:r>
              <a:rPr lang="en-US" sz="2700" dirty="0"/>
              <a:t>Q </a:t>
            </a:r>
            <a:r>
              <a:rPr lang="si-LK" sz="2700" dirty="0"/>
              <a:t>8)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/>
              <a:t>Part </a:t>
            </a:r>
            <a:r>
              <a:rPr lang="si-LK" sz="2700" dirty="0"/>
              <a:t>1</a:t>
            </a:r>
            <a:r>
              <a:rPr lang="en-US" sz="2700" dirty="0"/>
              <a:t>B</a:t>
            </a:r>
            <a:r>
              <a:rPr lang="si-LK" sz="2700" dirty="0"/>
              <a:t> : </a:t>
            </a:r>
            <a:r>
              <a:rPr lang="en-US" sz="2700" dirty="0"/>
              <a:t>Information of </a:t>
            </a:r>
            <a:r>
              <a:rPr lang="en-US" sz="2700" dirty="0">
                <a:solidFill>
                  <a:srgbClr val="FF0000"/>
                </a:solidFill>
              </a:rPr>
              <a:t>Identification</a:t>
            </a:r>
            <a:r>
              <a:rPr lang="en-US" sz="2700" dirty="0"/>
              <a:t> of the School </a:t>
            </a:r>
            <a:r>
              <a:rPr lang="si-LK" sz="2700" dirty="0"/>
              <a:t>(</a:t>
            </a:r>
            <a:r>
              <a:rPr lang="en-US" sz="2700" dirty="0"/>
              <a:t>Q</a:t>
            </a:r>
            <a:r>
              <a:rPr lang="si-LK" sz="2700" dirty="0" smtClean="0"/>
              <a:t>11)</a:t>
            </a:r>
            <a:endParaRPr lang="si-LK" sz="27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/>
              <a:t>Part </a:t>
            </a:r>
            <a:r>
              <a:rPr lang="si-LK" sz="2700" dirty="0"/>
              <a:t>2: </a:t>
            </a:r>
            <a:r>
              <a:rPr lang="en-US" sz="2700" dirty="0"/>
              <a:t>No of </a:t>
            </a:r>
            <a:r>
              <a:rPr lang="en-US" sz="2700" dirty="0">
                <a:solidFill>
                  <a:srgbClr val="FF0000"/>
                </a:solidFill>
              </a:rPr>
              <a:t>Students</a:t>
            </a:r>
            <a:r>
              <a:rPr lang="en-US" sz="2700" dirty="0"/>
              <a:t> by </a:t>
            </a:r>
            <a:r>
              <a:rPr lang="en-US" sz="2700" dirty="0">
                <a:solidFill>
                  <a:srgbClr val="FF0000"/>
                </a:solidFill>
              </a:rPr>
              <a:t>grade</a:t>
            </a:r>
            <a:r>
              <a:rPr lang="en-US" sz="2700" dirty="0"/>
              <a:t>, medium of learning and sex</a:t>
            </a:r>
            <a:r>
              <a:rPr lang="si-LK" sz="2700" dirty="0"/>
              <a:t> </a:t>
            </a:r>
            <a:r>
              <a:rPr lang="en-US" sz="2700" dirty="0"/>
              <a:t>(parallel Classes)</a:t>
            </a:r>
            <a:r>
              <a:rPr lang="si-LK" sz="2700" dirty="0"/>
              <a:t> </a:t>
            </a:r>
            <a:r>
              <a:rPr lang="si-LK" sz="2600" dirty="0"/>
              <a:t>(</a:t>
            </a:r>
            <a:r>
              <a:rPr lang="en-US" sz="2600" dirty="0"/>
              <a:t>Cells-524</a:t>
            </a:r>
            <a:r>
              <a:rPr lang="si-LK" sz="2600" dirty="0"/>
              <a:t>)</a:t>
            </a:r>
            <a:endParaRPr lang="en-US" sz="27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/>
              <a:t>Part </a:t>
            </a:r>
            <a:r>
              <a:rPr lang="si-LK" sz="2700" dirty="0"/>
              <a:t>3: </a:t>
            </a:r>
            <a:r>
              <a:rPr lang="en-US" sz="2700" dirty="0"/>
              <a:t>No of </a:t>
            </a:r>
            <a:r>
              <a:rPr lang="en-US" sz="2700" dirty="0">
                <a:solidFill>
                  <a:srgbClr val="FF0000"/>
                </a:solidFill>
              </a:rPr>
              <a:t>Students</a:t>
            </a:r>
            <a:r>
              <a:rPr lang="en-US" sz="2700" dirty="0"/>
              <a:t> by grade, </a:t>
            </a:r>
            <a:r>
              <a:rPr lang="en-US" sz="2700" dirty="0">
                <a:solidFill>
                  <a:srgbClr val="FF0000"/>
                </a:solidFill>
              </a:rPr>
              <a:t>year of birth</a:t>
            </a:r>
            <a:r>
              <a:rPr lang="en-US" sz="2700" dirty="0"/>
              <a:t>  and sex</a:t>
            </a:r>
            <a:r>
              <a:rPr lang="si-LK" sz="2700" dirty="0"/>
              <a:t> (</a:t>
            </a:r>
            <a:r>
              <a:rPr lang="en-US" sz="2700" dirty="0"/>
              <a:t>Grade </a:t>
            </a:r>
            <a:r>
              <a:rPr lang="si-LK" sz="2700" dirty="0"/>
              <a:t>1-</a:t>
            </a:r>
            <a:r>
              <a:rPr lang="en-US" sz="2700" dirty="0"/>
              <a:t>13</a:t>
            </a:r>
            <a:r>
              <a:rPr lang="si-LK" sz="2700" dirty="0"/>
              <a:t> </a:t>
            </a:r>
            <a:r>
              <a:rPr lang="en-US" sz="2700" dirty="0"/>
              <a:t>-&gt;</a:t>
            </a:r>
            <a:r>
              <a:rPr lang="si-LK" sz="2700" dirty="0"/>
              <a:t> 9</a:t>
            </a:r>
            <a:r>
              <a:rPr lang="en-US" sz="2700" dirty="0"/>
              <a:t>x</a:t>
            </a:r>
            <a:r>
              <a:rPr lang="si-LK" sz="2700" dirty="0"/>
              <a:t>42 </a:t>
            </a:r>
            <a:r>
              <a:rPr lang="en-US" sz="2700" dirty="0"/>
              <a:t>=</a:t>
            </a:r>
            <a:r>
              <a:rPr lang="si-LK" sz="2700" dirty="0"/>
              <a:t> </a:t>
            </a:r>
            <a:r>
              <a:rPr lang="en-US" sz="2700" dirty="0"/>
              <a:t>Cells-</a:t>
            </a:r>
            <a:r>
              <a:rPr lang="si-LK" sz="2700" dirty="0"/>
              <a:t>378)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/>
              <a:t>Part </a:t>
            </a:r>
            <a:r>
              <a:rPr lang="si-LK" sz="2700" dirty="0"/>
              <a:t>4: </a:t>
            </a:r>
            <a:r>
              <a:rPr lang="en-US" sz="2700" dirty="0"/>
              <a:t>Grade </a:t>
            </a:r>
            <a:r>
              <a:rPr lang="si-LK" sz="2700" b="1" dirty="0">
                <a:solidFill>
                  <a:srgbClr val="FF0000"/>
                </a:solidFill>
              </a:rPr>
              <a:t>1</a:t>
            </a:r>
            <a:r>
              <a:rPr lang="en-US" sz="2700" b="1" dirty="0">
                <a:solidFill>
                  <a:srgbClr val="FF0000"/>
                </a:solidFill>
              </a:rPr>
              <a:t> new admissions </a:t>
            </a:r>
            <a:r>
              <a:rPr lang="en-US" sz="2700" dirty="0"/>
              <a:t>by medium of learning and sex </a:t>
            </a:r>
            <a:r>
              <a:rPr lang="si-LK" sz="2700" dirty="0"/>
              <a:t>(9</a:t>
            </a:r>
            <a:r>
              <a:rPr lang="en-US" sz="2700" dirty="0"/>
              <a:t>x</a:t>
            </a:r>
            <a:r>
              <a:rPr lang="si-LK" sz="2700" dirty="0"/>
              <a:t>7 </a:t>
            </a:r>
            <a:r>
              <a:rPr lang="en-US" sz="2700" dirty="0"/>
              <a:t>=</a:t>
            </a:r>
            <a:r>
              <a:rPr lang="si-LK" sz="2700" dirty="0"/>
              <a:t> </a:t>
            </a:r>
            <a:r>
              <a:rPr lang="en-US" sz="2700" dirty="0"/>
              <a:t>Cells-</a:t>
            </a:r>
            <a:r>
              <a:rPr lang="si-LK" sz="2700" dirty="0"/>
              <a:t>63)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/>
              <a:t>Part </a:t>
            </a:r>
            <a:r>
              <a:rPr lang="si-LK" sz="2700" dirty="0"/>
              <a:t>5: </a:t>
            </a:r>
            <a:r>
              <a:rPr lang="en-US" sz="2700" dirty="0"/>
              <a:t>No of </a:t>
            </a:r>
            <a:r>
              <a:rPr lang="en-US" sz="2700" dirty="0">
                <a:solidFill>
                  <a:srgbClr val="FF0000"/>
                </a:solidFill>
              </a:rPr>
              <a:t>Students</a:t>
            </a:r>
            <a:r>
              <a:rPr lang="en-US" sz="2700" dirty="0"/>
              <a:t> by grade, </a:t>
            </a:r>
            <a:r>
              <a:rPr lang="en-US" sz="2700" dirty="0">
                <a:solidFill>
                  <a:srgbClr val="FF0000"/>
                </a:solidFill>
              </a:rPr>
              <a:t>ethnicity</a:t>
            </a:r>
            <a:r>
              <a:rPr lang="en-US" sz="2700" dirty="0"/>
              <a:t>  and sex</a:t>
            </a:r>
            <a:r>
              <a:rPr lang="si-LK" sz="2700" dirty="0"/>
              <a:t> ((15</a:t>
            </a:r>
            <a:r>
              <a:rPr lang="en-US" sz="2700" dirty="0"/>
              <a:t>x</a:t>
            </a:r>
            <a:r>
              <a:rPr lang="si-LK" sz="2700" dirty="0"/>
              <a:t>30 </a:t>
            </a:r>
            <a:r>
              <a:rPr lang="en-US" sz="2700" dirty="0"/>
              <a:t>=</a:t>
            </a:r>
            <a:r>
              <a:rPr lang="si-LK" sz="2700" dirty="0"/>
              <a:t> </a:t>
            </a:r>
            <a:r>
              <a:rPr lang="en-US" sz="2700" dirty="0"/>
              <a:t>Cells-</a:t>
            </a:r>
            <a:r>
              <a:rPr lang="si-LK" sz="2700" dirty="0"/>
              <a:t>450)</a:t>
            </a:r>
            <a:endParaRPr lang="en-US" sz="27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/>
              <a:t>Part </a:t>
            </a:r>
            <a:r>
              <a:rPr lang="si-LK" sz="2700" dirty="0"/>
              <a:t>6: </a:t>
            </a:r>
            <a:r>
              <a:rPr lang="en-US" sz="2700" dirty="0"/>
              <a:t>No of </a:t>
            </a:r>
            <a:r>
              <a:rPr lang="en-US" sz="2700" dirty="0">
                <a:solidFill>
                  <a:srgbClr val="FF0000"/>
                </a:solidFill>
              </a:rPr>
              <a:t>Students</a:t>
            </a:r>
            <a:r>
              <a:rPr lang="en-US" sz="2700" dirty="0"/>
              <a:t> by grade, </a:t>
            </a:r>
            <a:r>
              <a:rPr lang="en-US" sz="2700" dirty="0">
                <a:solidFill>
                  <a:srgbClr val="FF0000"/>
                </a:solidFill>
              </a:rPr>
              <a:t>religion</a:t>
            </a:r>
            <a:r>
              <a:rPr lang="en-US" sz="2700" dirty="0"/>
              <a:t>  and sex </a:t>
            </a:r>
            <a:r>
              <a:rPr lang="si-LK" sz="2700" dirty="0"/>
              <a:t>(18</a:t>
            </a:r>
            <a:r>
              <a:rPr lang="en-US" sz="2700" dirty="0"/>
              <a:t>x</a:t>
            </a:r>
            <a:r>
              <a:rPr lang="si-LK" sz="2700" dirty="0"/>
              <a:t>30 </a:t>
            </a:r>
            <a:r>
              <a:rPr lang="en-US" sz="2700" dirty="0"/>
              <a:t>=</a:t>
            </a:r>
            <a:r>
              <a:rPr lang="si-LK" sz="2700" dirty="0"/>
              <a:t> </a:t>
            </a:r>
            <a:r>
              <a:rPr lang="en-US" sz="2700" dirty="0"/>
              <a:t>Cells-</a:t>
            </a:r>
            <a:r>
              <a:rPr lang="si-LK" sz="2700" dirty="0"/>
              <a:t>540</a:t>
            </a:r>
            <a:r>
              <a:rPr lang="si-LK" sz="27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31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52600" y="3947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Schedule for Student’s Information (ST1)- Cont.,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429" y="547837"/>
            <a:ext cx="11829142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/>
              <a:t>Part </a:t>
            </a:r>
            <a:r>
              <a:rPr lang="si-LK" sz="2700" dirty="0"/>
              <a:t>7: </a:t>
            </a:r>
            <a:r>
              <a:rPr lang="en-US" sz="2700" dirty="0"/>
              <a:t>No of </a:t>
            </a:r>
            <a:r>
              <a:rPr lang="en-US" sz="2700" dirty="0">
                <a:solidFill>
                  <a:srgbClr val="FF0000"/>
                </a:solidFill>
              </a:rPr>
              <a:t>newly admitted</a:t>
            </a:r>
            <a:r>
              <a:rPr lang="en-US" sz="2700" dirty="0"/>
              <a:t>, </a:t>
            </a:r>
            <a:r>
              <a:rPr lang="en-US" sz="2700" dirty="0">
                <a:solidFill>
                  <a:srgbClr val="FF0000"/>
                </a:solidFill>
              </a:rPr>
              <a:t>left and non attending </a:t>
            </a:r>
            <a:r>
              <a:rPr lang="en-US" sz="2700" dirty="0"/>
              <a:t>in year 2019 and year end term test </a:t>
            </a:r>
            <a:r>
              <a:rPr lang="en-US" sz="2700" dirty="0">
                <a:solidFill>
                  <a:srgbClr val="FF0000"/>
                </a:solidFill>
              </a:rPr>
              <a:t>failed</a:t>
            </a:r>
            <a:r>
              <a:rPr lang="en-US" sz="2700" dirty="0"/>
              <a:t> in 2018 </a:t>
            </a:r>
            <a:r>
              <a:rPr lang="si-LK" sz="2700" dirty="0"/>
              <a:t>(12</a:t>
            </a:r>
            <a:r>
              <a:rPr lang="en-US" sz="2700" dirty="0"/>
              <a:t>x</a:t>
            </a:r>
            <a:r>
              <a:rPr lang="si-LK" sz="2700" dirty="0"/>
              <a:t>14 + 9</a:t>
            </a:r>
            <a:r>
              <a:rPr lang="en-US" sz="2700" dirty="0"/>
              <a:t>x</a:t>
            </a:r>
            <a:r>
              <a:rPr lang="si-LK" sz="2700" dirty="0"/>
              <a:t>18 </a:t>
            </a:r>
            <a:r>
              <a:rPr lang="en-US" sz="2700" dirty="0"/>
              <a:t>=</a:t>
            </a:r>
            <a:r>
              <a:rPr lang="si-LK" sz="2700" dirty="0"/>
              <a:t> </a:t>
            </a:r>
            <a:r>
              <a:rPr lang="en-US" sz="2700" dirty="0"/>
              <a:t>Cells-</a:t>
            </a:r>
            <a:r>
              <a:rPr lang="si-LK" sz="2700" dirty="0"/>
              <a:t>330)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/>
              <a:t>Part </a:t>
            </a:r>
            <a:r>
              <a:rPr lang="si-LK" sz="2700" dirty="0"/>
              <a:t>8: </a:t>
            </a:r>
            <a:r>
              <a:rPr lang="en-US" sz="2700" dirty="0"/>
              <a:t>No of students by grade, </a:t>
            </a:r>
            <a:r>
              <a:rPr lang="en-US" sz="2700" b="1" dirty="0">
                <a:solidFill>
                  <a:srgbClr val="FF0000"/>
                </a:solidFill>
              </a:rPr>
              <a:t>subjects</a:t>
            </a:r>
            <a:r>
              <a:rPr lang="en-US" sz="2700" dirty="0"/>
              <a:t> learnt and </a:t>
            </a:r>
            <a:r>
              <a:rPr lang="en-US" sz="2700" b="1" dirty="0">
                <a:solidFill>
                  <a:srgbClr val="FF0000"/>
                </a:solidFill>
              </a:rPr>
              <a:t>medium</a:t>
            </a:r>
            <a:r>
              <a:rPr lang="en-US" sz="2700" dirty="0"/>
              <a:t> of learning </a:t>
            </a:r>
            <a:r>
              <a:rPr lang="si-LK" sz="2700" dirty="0"/>
              <a:t>(5</a:t>
            </a:r>
            <a:r>
              <a:rPr lang="en-US" sz="2700" dirty="0"/>
              <a:t> Sub parts</a:t>
            </a:r>
            <a:r>
              <a:rPr lang="si-LK" sz="2700" dirty="0"/>
              <a:t> </a:t>
            </a:r>
            <a:r>
              <a:rPr lang="en-US" sz="2700" dirty="0"/>
              <a:t>=</a:t>
            </a:r>
            <a:r>
              <a:rPr lang="si-LK" sz="2700" dirty="0"/>
              <a:t> </a:t>
            </a:r>
            <a:r>
              <a:rPr lang="en-US" sz="2700" dirty="0"/>
              <a:t>A-90, B-96, C-288, D-574, E-590 &gt;&gt; Cells-</a:t>
            </a:r>
            <a:r>
              <a:rPr lang="si-LK" sz="2700" dirty="0"/>
              <a:t>1,438)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/>
              <a:t>Part </a:t>
            </a:r>
            <a:r>
              <a:rPr lang="si-LK" sz="2700" dirty="0"/>
              <a:t>9: </a:t>
            </a:r>
            <a:r>
              <a:rPr lang="en-US" sz="2700" dirty="0"/>
              <a:t>Exam Information </a:t>
            </a:r>
            <a:r>
              <a:rPr lang="si-LK" sz="2700" dirty="0"/>
              <a:t>(</a:t>
            </a:r>
            <a:r>
              <a:rPr lang="en-US" sz="2700" dirty="0"/>
              <a:t>45</a:t>
            </a:r>
            <a:r>
              <a:rPr lang="si-LK" sz="2700" dirty="0"/>
              <a:t>+</a:t>
            </a:r>
            <a:r>
              <a:rPr lang="en-US" sz="2700" dirty="0"/>
              <a:t>72</a:t>
            </a:r>
            <a:r>
              <a:rPr lang="si-LK" sz="2700" dirty="0"/>
              <a:t>+1</a:t>
            </a:r>
            <a:r>
              <a:rPr lang="en-US" sz="2700" dirty="0"/>
              <a:t>60</a:t>
            </a:r>
            <a:r>
              <a:rPr lang="si-LK" sz="2700" dirty="0"/>
              <a:t> </a:t>
            </a:r>
            <a:r>
              <a:rPr lang="en-US" sz="2700" dirty="0"/>
              <a:t>=</a:t>
            </a:r>
            <a:r>
              <a:rPr lang="si-LK" sz="2700" dirty="0"/>
              <a:t> </a:t>
            </a:r>
            <a:r>
              <a:rPr lang="en-US" sz="2700" dirty="0"/>
              <a:t>Cells-277</a:t>
            </a:r>
            <a:r>
              <a:rPr lang="si-LK" sz="2700" dirty="0"/>
              <a:t>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/>
              <a:t>Part </a:t>
            </a:r>
            <a:r>
              <a:rPr lang="si-LK" sz="2700" dirty="0"/>
              <a:t>10: </a:t>
            </a:r>
            <a:r>
              <a:rPr lang="en-US" sz="2700" dirty="0"/>
              <a:t>Scholarship Holders</a:t>
            </a:r>
            <a:r>
              <a:rPr lang="si-LK" sz="2700" dirty="0"/>
              <a:t> (12</a:t>
            </a:r>
            <a:r>
              <a:rPr lang="en-US" sz="2700" dirty="0"/>
              <a:t>x</a:t>
            </a:r>
            <a:r>
              <a:rPr lang="si-LK" sz="2700" dirty="0"/>
              <a:t>1</a:t>
            </a:r>
            <a:r>
              <a:rPr lang="en-US" sz="2700" dirty="0"/>
              <a:t>0</a:t>
            </a:r>
            <a:r>
              <a:rPr lang="si-LK" sz="2700" dirty="0"/>
              <a:t> </a:t>
            </a:r>
            <a:r>
              <a:rPr lang="en-US" sz="2700" dirty="0"/>
              <a:t>=</a:t>
            </a:r>
            <a:r>
              <a:rPr lang="si-LK" sz="2700" dirty="0"/>
              <a:t> </a:t>
            </a:r>
            <a:r>
              <a:rPr lang="en-US" sz="2700" dirty="0"/>
              <a:t>Cells-12</a:t>
            </a:r>
            <a:r>
              <a:rPr lang="si-LK" sz="2700" dirty="0"/>
              <a:t>0)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/>
              <a:t>Part </a:t>
            </a:r>
            <a:r>
              <a:rPr lang="si-LK" sz="2700" dirty="0"/>
              <a:t>11: </a:t>
            </a:r>
            <a:r>
              <a:rPr lang="en-US" sz="2700" dirty="0"/>
              <a:t>Impaired </a:t>
            </a:r>
            <a:r>
              <a:rPr lang="en-US" sz="2700" dirty="0" smtClean="0"/>
              <a:t>Students/</a:t>
            </a:r>
            <a:r>
              <a:rPr lang="si-LK" sz="2700" dirty="0"/>
              <a:t> ඌනතා සහිත සිසුන්</a:t>
            </a:r>
            <a:r>
              <a:rPr lang="en-US" sz="2700" dirty="0" smtClean="0"/>
              <a:t> </a:t>
            </a:r>
            <a:r>
              <a:rPr lang="en-US" sz="2700" dirty="0"/>
              <a:t>in normal classes </a:t>
            </a:r>
            <a:r>
              <a:rPr lang="si-LK" sz="2700" dirty="0" smtClean="0"/>
              <a:t>(</a:t>
            </a:r>
            <a:r>
              <a:rPr lang="si-LK" sz="2700" dirty="0"/>
              <a:t>2</a:t>
            </a:r>
            <a:r>
              <a:rPr lang="en-US" sz="2700" dirty="0"/>
              <a:t>6x</a:t>
            </a:r>
            <a:r>
              <a:rPr lang="si-LK" sz="2700" dirty="0"/>
              <a:t>1</a:t>
            </a:r>
            <a:r>
              <a:rPr lang="en-US" sz="2700" dirty="0"/>
              <a:t>5</a:t>
            </a:r>
            <a:r>
              <a:rPr lang="si-LK" sz="2700" dirty="0"/>
              <a:t> + </a:t>
            </a:r>
            <a:r>
              <a:rPr lang="en-US" sz="2700" dirty="0"/>
              <a:t>21x3</a:t>
            </a:r>
            <a:r>
              <a:rPr lang="si-LK" sz="2700" dirty="0"/>
              <a:t> </a:t>
            </a:r>
            <a:r>
              <a:rPr lang="en-US" sz="2700" dirty="0"/>
              <a:t>= Cells-45</a:t>
            </a:r>
            <a:r>
              <a:rPr lang="si-LK" sz="2700" dirty="0"/>
              <a:t>3)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/>
              <a:t>Part </a:t>
            </a:r>
            <a:r>
              <a:rPr lang="si-LK" sz="2700" dirty="0"/>
              <a:t>12: </a:t>
            </a:r>
            <a:r>
              <a:rPr lang="en-US" sz="2700" dirty="0"/>
              <a:t>Impaired </a:t>
            </a:r>
            <a:r>
              <a:rPr lang="en-US" sz="2700" dirty="0" smtClean="0"/>
              <a:t>Students/</a:t>
            </a:r>
            <a:r>
              <a:rPr lang="si-LK" sz="2700" dirty="0"/>
              <a:t> ඌනතා සහිත සිසුන්</a:t>
            </a:r>
            <a:r>
              <a:rPr lang="en-US" sz="2700" dirty="0" smtClean="0"/>
              <a:t> </a:t>
            </a:r>
            <a:r>
              <a:rPr lang="en-US" sz="2700" dirty="0"/>
              <a:t>in Special Education Unit</a:t>
            </a:r>
            <a:r>
              <a:rPr lang="si-LK" sz="2700" dirty="0"/>
              <a:t> (1</a:t>
            </a:r>
            <a:r>
              <a:rPr lang="en-US" sz="2700" dirty="0"/>
              <a:t>6</a:t>
            </a:r>
            <a:r>
              <a:rPr lang="si-LK" sz="2700" dirty="0"/>
              <a:t>+</a:t>
            </a:r>
            <a:r>
              <a:rPr lang="en-US" sz="2700" dirty="0"/>
              <a:t>15x3 </a:t>
            </a:r>
            <a:r>
              <a:rPr lang="si-LK" sz="2700" dirty="0"/>
              <a:t>+</a:t>
            </a:r>
            <a:r>
              <a:rPr lang="en-US" sz="2700" dirty="0"/>
              <a:t> 13x3</a:t>
            </a:r>
            <a:r>
              <a:rPr lang="si-LK" sz="2700" dirty="0"/>
              <a:t> </a:t>
            </a:r>
            <a:r>
              <a:rPr lang="en-US" sz="2700" dirty="0"/>
              <a:t>=</a:t>
            </a:r>
            <a:r>
              <a:rPr lang="si-LK" sz="2700" dirty="0"/>
              <a:t> </a:t>
            </a:r>
            <a:r>
              <a:rPr lang="en-US" sz="2700" dirty="0"/>
              <a:t>Cells-10</a:t>
            </a:r>
            <a:r>
              <a:rPr lang="si-LK" sz="2700" dirty="0"/>
              <a:t>0)</a:t>
            </a:r>
            <a:r>
              <a:rPr lang="en-US" sz="2700" dirty="0"/>
              <a:t>              -</a:t>
            </a:r>
            <a:r>
              <a:rPr lang="si-LK" sz="2700" b="1" dirty="0">
                <a:solidFill>
                  <a:srgbClr val="FF0000"/>
                </a:solidFill>
              </a:rPr>
              <a:t>(</a:t>
            </a:r>
            <a:r>
              <a:rPr lang="en-US" sz="2700" b="1" dirty="0">
                <a:solidFill>
                  <a:srgbClr val="FF0000"/>
                </a:solidFill>
              </a:rPr>
              <a:t>Total Cells-</a:t>
            </a:r>
            <a:r>
              <a:rPr lang="si-LK" sz="2700" b="1" dirty="0">
                <a:solidFill>
                  <a:srgbClr val="FF0000"/>
                </a:solidFill>
              </a:rPr>
              <a:t>4,692</a:t>
            </a:r>
            <a:r>
              <a:rPr lang="si-LK" sz="27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84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190" y="2597832"/>
            <a:ext cx="2427508" cy="39703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Personal Information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Title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Name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Sex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Date of Birth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Ethnicity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Religion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Marital Status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NIC (Unique Identifier)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Post held in School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Current Status of the School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Telephone 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2772" y="2597833"/>
            <a:ext cx="1717760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Qualifications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Highest </a:t>
            </a:r>
            <a:r>
              <a:rPr lang="en-US" dirty="0" smtClean="0"/>
              <a:t>Academic Qualification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Highest </a:t>
            </a:r>
            <a:r>
              <a:rPr lang="en-US" dirty="0" smtClean="0"/>
              <a:t> </a:t>
            </a:r>
            <a:r>
              <a:rPr lang="en-US" dirty="0"/>
              <a:t>Professional </a:t>
            </a:r>
            <a:r>
              <a:rPr lang="en-US" dirty="0" smtClean="0"/>
              <a:t>Qualification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73976" y="2333685"/>
            <a:ext cx="2327897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Major (First Most) Activity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Teaching/ Non Teaching Activity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Subject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Medium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No. of Periods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12836" y="2459333"/>
            <a:ext cx="2216352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Secondary (Second </a:t>
            </a:r>
            <a:r>
              <a:rPr lang="en-US" b="1" dirty="0"/>
              <a:t>Most) </a:t>
            </a:r>
            <a:r>
              <a:rPr lang="en-US" b="1" dirty="0" smtClean="0"/>
              <a:t>Activity</a:t>
            </a: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Teaching/ Non Teaching Activity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Section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Subject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Medium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No. of Periods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495" y="2459333"/>
            <a:ext cx="2332265" cy="3416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Service Records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Current Service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7030A0"/>
                </a:solidFill>
              </a:rPr>
              <a:t>Service Category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Class and Grade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Appointment Date to </a:t>
            </a:r>
            <a:r>
              <a:rPr lang="en-US" dirty="0"/>
              <a:t>Current Service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Medium of the Appointment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Appointment Subject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Assign Date to the School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43937" y="73430"/>
            <a:ext cx="931381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</a:rPr>
              <a:t>Teacher Data (All Academic Staff –AS1</a:t>
            </a:r>
            <a:r>
              <a:rPr lang="en-US" sz="3200" b="1" dirty="0" smtClean="0">
                <a:solidFill>
                  <a:srgbClr val="002060"/>
                </a:solidFill>
              </a:rPr>
              <a:t>) </a:t>
            </a:r>
            <a:r>
              <a:rPr lang="en-US" sz="2400" b="1" dirty="0" smtClean="0">
                <a:solidFill>
                  <a:srgbClr val="7030A0"/>
                </a:solidFill>
              </a:rPr>
              <a:t>-35 Questions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39646" y="4839452"/>
            <a:ext cx="2172788" cy="2031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Leave during Last year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Casual/ Annual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Study Leave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Maternity Leave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Leave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809333" y="658840"/>
            <a:ext cx="4691513" cy="1922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386974" y="657571"/>
            <a:ext cx="3173873" cy="19065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8" idx="0"/>
          </p:cNvCxnSpPr>
          <p:nvPr/>
        </p:nvCxnSpPr>
        <p:spPr>
          <a:xfrm flipH="1">
            <a:off x="5987628" y="650741"/>
            <a:ext cx="549845" cy="18085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560847" y="657571"/>
            <a:ext cx="1840450" cy="16632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20849" y="658840"/>
            <a:ext cx="4587082" cy="17865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3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190" y="2597832"/>
            <a:ext cx="2427508" cy="424731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Land &amp; Class room facilities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Land Area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Status of School Land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Play Ground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Length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Disaster during Last decade</a:t>
            </a:r>
          </a:p>
          <a:p>
            <a:pPr lvl="0"/>
            <a:r>
              <a:rPr lang="en-US" b="1" dirty="0" smtClean="0">
                <a:solidFill>
                  <a:srgbClr val="7030A0"/>
                </a:solidFill>
              </a:rPr>
              <a:t>Class room facilities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Permanent/ Temporary Classes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Separated/ non- separated Classes by Section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2772" y="2597833"/>
            <a:ext cx="1831812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School Basic furniture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Students Chairs/ Tables </a:t>
            </a:r>
            <a:r>
              <a:rPr lang="en-US" dirty="0" smtClean="0"/>
              <a:t>by Type</a:t>
            </a:r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Class room furniture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Teacher Chairs and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Cupboards/ Racks, Black/ White Boards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73976" y="2333685"/>
            <a:ext cx="2299033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Other Building Facilities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O/L Labs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A/L Labs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Libraries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Aesthetic rooms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Computer Labs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Office Spaces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Smart Classrooms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Teacher Restrooms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Canteen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facilities to Special need students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Hostels and Quarters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07991" y="1330732"/>
            <a:ext cx="2345109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ICT Facilities</a:t>
            </a: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Usable ICT equipment (Desktops, Laptops, Tabs, Internet)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Repairable ICT </a:t>
            </a:r>
            <a:r>
              <a:rPr lang="en-US" dirty="0"/>
              <a:t>equipment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Communication Facilities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6729" y="2201390"/>
            <a:ext cx="2332265" cy="452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Basic Facilities</a:t>
            </a:r>
          </a:p>
          <a:p>
            <a:pPr lvl="0"/>
            <a:r>
              <a:rPr lang="en-US" b="1" dirty="0" smtClean="0">
                <a:solidFill>
                  <a:srgbClr val="7030A0"/>
                </a:solidFill>
              </a:rPr>
              <a:t>Water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Source of water &amp; Coverage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Related Accessories (Water Tanks/ Water Filter/ Water Pump)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Hand washing facilities</a:t>
            </a:r>
          </a:p>
          <a:p>
            <a:pPr lvl="0"/>
            <a:r>
              <a:rPr lang="en-US" b="1" dirty="0" smtClean="0">
                <a:solidFill>
                  <a:srgbClr val="7030A0"/>
                </a:solidFill>
              </a:rPr>
              <a:t>Electricity</a:t>
            </a:r>
            <a:endParaRPr lang="en-US" b="1" dirty="0">
              <a:solidFill>
                <a:srgbClr val="7030A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Coverage</a:t>
            </a:r>
          </a:p>
          <a:p>
            <a:pPr lvl="0"/>
            <a:r>
              <a:rPr lang="en-US" b="1" dirty="0" smtClean="0">
                <a:solidFill>
                  <a:srgbClr val="7030A0"/>
                </a:solidFill>
              </a:rPr>
              <a:t>Sanitary</a:t>
            </a:r>
            <a:endParaRPr lang="en-US" b="1" dirty="0">
              <a:solidFill>
                <a:srgbClr val="7030A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by Sex and Section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Teachers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7986" y="74066"/>
            <a:ext cx="693609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/>
              <a:t>School Physical Resources (SC1)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84079" y="4006872"/>
            <a:ext cx="2498775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Other Equipment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Electronic Accessories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Library equipment and items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809333" y="658840"/>
            <a:ext cx="4691513" cy="1922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386974" y="657571"/>
            <a:ext cx="3173873" cy="19065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021977" y="650741"/>
            <a:ext cx="515498" cy="15438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560847" y="657571"/>
            <a:ext cx="1840450" cy="16632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20849" y="658840"/>
            <a:ext cx="3633494" cy="6096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49576" y="5638407"/>
            <a:ext cx="253327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Others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Sport Facilities (Swim. Pool, Coats)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Vehicles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074" y="5569575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hlinkClick r:id="rId2" action="ppaction://hlinkfile"/>
              </a:rPr>
              <a:t>School Profile and Students Data (ST1)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132" y="200276"/>
            <a:ext cx="4555845" cy="3116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8081" y="1185457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hlinkClick r:id="rId4" action="ppaction://hlinkfile"/>
              </a:rPr>
              <a:t>Teacher Data (AS1)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228" y="3993178"/>
            <a:ext cx="234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hlinkClick r:id="rId5" action="ppaction://hlinkfile"/>
              </a:rPr>
              <a:t>Instruction Manual</a:t>
            </a:r>
            <a:r>
              <a:rPr lang="en-US" b="1" dirty="0" smtClean="0">
                <a:solidFill>
                  <a:srgbClr val="C00000"/>
                </a:solidFill>
              </a:rPr>
              <a:t> (IM1)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43" y="300647"/>
            <a:ext cx="3658689" cy="5238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0651" y="5717"/>
            <a:ext cx="2958897" cy="39080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9861" y="3913758"/>
            <a:ext cx="242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hlinkClick r:id="rId8" action="ppaction://hlinkfile"/>
              </a:rPr>
              <a:t>Teacher Data 2021 Individual Form (AS-P1)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2883" y="2730138"/>
            <a:ext cx="2857117" cy="40584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17049" y="4828103"/>
            <a:ext cx="234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hlinkClick r:id="rId10" action="ppaction://hlinkfile"/>
              </a:rPr>
              <a:t>School Physical Resource Data (SC1)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545716"/>
              </p:ext>
            </p:extLst>
          </p:nvPr>
        </p:nvGraphicFramePr>
        <p:xfrm>
          <a:off x="1428751" y="636588"/>
          <a:ext cx="9296399" cy="59862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96399">
                  <a:extLst>
                    <a:ext uri="{9D8B030D-6E8A-4147-A177-3AD203B41FA5}">
                      <a16:colId xmlns:a16="http://schemas.microsoft.com/office/drawing/2014/main" val="792656042"/>
                    </a:ext>
                  </a:extLst>
                </a:gridCol>
              </a:tblGrid>
              <a:tr h="1019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564034"/>
                  </a:ext>
                </a:extLst>
              </a:tr>
              <a:tr h="85230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0" u="none" strike="noStrike" dirty="0">
                          <a:effectLst/>
                        </a:rPr>
                        <a:t>Annual School Census of Sri Lanka</a:t>
                      </a:r>
                      <a:endParaRPr lang="en-US" sz="4500" b="1" i="0" u="none" strike="noStrike" dirty="0">
                        <a:solidFill>
                          <a:srgbClr val="000000"/>
                        </a:solidFill>
                        <a:effectLst/>
                        <a:latin typeface="Adobe Garamond Pro Bold" panose="02020702060506020403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9459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effectLst/>
                        </a:rPr>
                        <a:t>National Level Findings of Government Schools-2020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Adobe Garamond Pro Bold" panose="02020702060506020403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904139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Ministry of Education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dobe Garamond Pro Bold" panose="02020702060506020403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380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en-US" sz="2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2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2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2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2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2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74734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Prepared by Statistics Branch of Ministry of Education of Sri Lanka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203529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9450" y="636588"/>
            <a:ext cx="727075" cy="1044575"/>
          </a:xfrm>
          <a:prstGeom prst="rect">
            <a:avLst/>
          </a:prstGeom>
          <a:noFill/>
        </p:spPr>
      </p:pic>
      <p:pic>
        <p:nvPicPr>
          <p:cNvPr id="10" name="Picture 9" descr="Literacy &amp; Girls' Education Nonprofit at Work in Sri Lanka - Room to 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3603921"/>
            <a:ext cx="9239250" cy="268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55234" y="2651760"/>
            <a:ext cx="92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hlinkClick r:id="rId5" action="ppaction://hlinkfile"/>
              </a:rPr>
              <a:t>S1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916193" y="4123510"/>
            <a:ext cx="92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linkClick r:id="rId6" action="ppaction://hlinkfile"/>
              </a:rPr>
              <a:t>T</a:t>
            </a:r>
            <a:r>
              <a:rPr lang="en-US" sz="3200" b="1" dirty="0" smtClean="0">
                <a:hlinkClick r:id="rId6" action="ppaction://hlinkfile"/>
              </a:rPr>
              <a:t>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986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we see in people is really like an iceberg - Life of Wellness Instit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50" y="0"/>
            <a:ext cx="685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3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4950" y="1533700"/>
            <a:ext cx="10611394" cy="5324300"/>
            <a:chOff x="100972" y="637813"/>
            <a:chExt cx="10732492" cy="4895493"/>
          </a:xfrm>
        </p:grpSpPr>
        <p:sp>
          <p:nvSpPr>
            <p:cNvPr id="4" name="TextBox 3"/>
            <p:cNvSpPr txBox="1"/>
            <p:nvPr/>
          </p:nvSpPr>
          <p:spPr>
            <a:xfrm>
              <a:off x="1854927" y="637813"/>
              <a:ext cx="2913017" cy="7078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/>
                <a:t>7 </a:t>
              </a:r>
              <a:r>
                <a:rPr lang="en-US" sz="2000" b="1" dirty="0" smtClean="0"/>
                <a:t>New Schools Open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81742" y="2286043"/>
              <a:ext cx="2728702" cy="116025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/>
                <a:t>10,165</a:t>
              </a:r>
            </a:p>
            <a:p>
              <a:pPr algn="ctr"/>
              <a:r>
                <a:rPr lang="en-US" dirty="0" smtClean="0"/>
                <a:t>No. of Functioning Govt. Schools 2019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07430" y="753520"/>
              <a:ext cx="2913017" cy="70788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/>
                <a:t>3 </a:t>
              </a:r>
              <a:r>
                <a:rPr lang="en-US" sz="2000" b="1" dirty="0" smtClean="0"/>
                <a:t>Schools Reopen again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0972" y="4487560"/>
              <a:ext cx="2913017" cy="70788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/>
                <a:t>16 </a:t>
              </a:r>
              <a:r>
                <a:rPr lang="en-US" sz="2000" b="1" dirty="0" smtClean="0"/>
                <a:t>Temporary Close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8803" y="4517643"/>
              <a:ext cx="2913017" cy="101566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/>
                <a:t>4 </a:t>
              </a:r>
              <a:r>
                <a:rPr lang="en-US" sz="2000" b="1" dirty="0" smtClean="0"/>
                <a:t>Merge with Secondary Schools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0447" y="2203269"/>
              <a:ext cx="2913017" cy="126188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/>
                <a:t>10,155</a:t>
              </a:r>
            </a:p>
            <a:p>
              <a:pPr algn="ctr"/>
              <a:r>
                <a:rPr lang="en-US" dirty="0" smtClean="0"/>
                <a:t>No. of Functioning Govt. Schools 2020</a:t>
              </a:r>
              <a:endParaRPr lang="en-US" dirty="0"/>
            </a:p>
          </p:txBody>
        </p:sp>
        <p:sp>
          <p:nvSpPr>
            <p:cNvPr id="10" name="Plus 9"/>
            <p:cNvSpPr/>
            <p:nvPr/>
          </p:nvSpPr>
          <p:spPr>
            <a:xfrm>
              <a:off x="2628756" y="1516620"/>
              <a:ext cx="600892" cy="496159"/>
            </a:xfrm>
            <a:prstGeom prst="mathPl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inus 10"/>
            <p:cNvSpPr/>
            <p:nvPr/>
          </p:nvSpPr>
          <p:spPr>
            <a:xfrm>
              <a:off x="656556" y="3496522"/>
              <a:ext cx="491708" cy="465909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110446" y="2677886"/>
              <a:ext cx="3810001" cy="48332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riped Right Arrow 13"/>
            <p:cNvSpPr/>
            <p:nvPr/>
          </p:nvSpPr>
          <p:spPr>
            <a:xfrm rot="6204436">
              <a:off x="637186" y="3813157"/>
              <a:ext cx="1175870" cy="32640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 rot="19472766" flipH="1">
              <a:off x="3836244" y="3335362"/>
              <a:ext cx="311364" cy="1311031"/>
            </a:xfrm>
            <a:prstGeom prst="downArrow">
              <a:avLst>
                <a:gd name="adj1" fmla="val 45005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inus 15"/>
            <p:cNvSpPr/>
            <p:nvPr/>
          </p:nvSpPr>
          <p:spPr>
            <a:xfrm>
              <a:off x="4110446" y="3574243"/>
              <a:ext cx="657498" cy="465909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lus 16"/>
            <p:cNvSpPr/>
            <p:nvPr/>
          </p:nvSpPr>
          <p:spPr>
            <a:xfrm>
              <a:off x="4530635" y="1885625"/>
              <a:ext cx="600892" cy="496159"/>
            </a:xfrm>
            <a:prstGeom prst="mathPlus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17320216">
              <a:off x="2882294" y="1682297"/>
              <a:ext cx="919313" cy="307923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 rot="19518499">
              <a:off x="3859414" y="1743060"/>
              <a:ext cx="1469799" cy="341515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077466"/>
              </p:ext>
            </p:extLst>
          </p:nvPr>
        </p:nvGraphicFramePr>
        <p:xfrm>
          <a:off x="2390503" y="217587"/>
          <a:ext cx="7210697" cy="840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8139">
                  <a:extLst>
                    <a:ext uri="{9D8B030D-6E8A-4147-A177-3AD203B41FA5}">
                      <a16:colId xmlns:a16="http://schemas.microsoft.com/office/drawing/2014/main" val="751135356"/>
                    </a:ext>
                  </a:extLst>
                </a:gridCol>
                <a:gridCol w="1297107">
                  <a:extLst>
                    <a:ext uri="{9D8B030D-6E8A-4147-A177-3AD203B41FA5}">
                      <a16:colId xmlns:a16="http://schemas.microsoft.com/office/drawing/2014/main" val="4047398364"/>
                    </a:ext>
                  </a:extLst>
                </a:gridCol>
                <a:gridCol w="1431265">
                  <a:extLst>
                    <a:ext uri="{9D8B030D-6E8A-4147-A177-3AD203B41FA5}">
                      <a16:colId xmlns:a16="http://schemas.microsoft.com/office/drawing/2014/main" val="3231452565"/>
                    </a:ext>
                  </a:extLst>
                </a:gridCol>
                <a:gridCol w="1364186">
                  <a:extLst>
                    <a:ext uri="{9D8B030D-6E8A-4147-A177-3AD203B41FA5}">
                      <a16:colId xmlns:a16="http://schemas.microsoft.com/office/drawing/2014/main" val="2492383099"/>
                    </a:ext>
                  </a:extLst>
                </a:gridCol>
              </a:tblGrid>
              <a:tr h="402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>
                          <a:effectLst/>
                        </a:rPr>
                        <a:t>2018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2019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>
                          <a:effectLst/>
                        </a:rPr>
                        <a:t>2020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4690710"/>
                  </a:ext>
                </a:extLst>
              </a:tr>
              <a:tr h="4378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All Government Schools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      10,175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      </a:t>
                      </a:r>
                      <a:r>
                        <a:rPr lang="en-US" sz="2400" u="none" strike="noStrike" dirty="0" smtClean="0">
                          <a:effectLst/>
                        </a:rPr>
                        <a:t>10,165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      10,155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963342"/>
                  </a:ext>
                </a:extLst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6844937" y="1"/>
            <a:ext cx="3187337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535034"/>
              </p:ext>
            </p:extLst>
          </p:nvPr>
        </p:nvGraphicFramePr>
        <p:xfrm>
          <a:off x="418011" y="757646"/>
          <a:ext cx="5910217" cy="4348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5770">
                  <a:extLst>
                    <a:ext uri="{9D8B030D-6E8A-4147-A177-3AD203B41FA5}">
                      <a16:colId xmlns:a16="http://schemas.microsoft.com/office/drawing/2014/main" val="948567696"/>
                    </a:ext>
                  </a:extLst>
                </a:gridCol>
                <a:gridCol w="130957">
                  <a:extLst>
                    <a:ext uri="{9D8B030D-6E8A-4147-A177-3AD203B41FA5}">
                      <a16:colId xmlns:a16="http://schemas.microsoft.com/office/drawing/2014/main" val="266984313"/>
                    </a:ext>
                  </a:extLst>
                </a:gridCol>
                <a:gridCol w="987192">
                  <a:extLst>
                    <a:ext uri="{9D8B030D-6E8A-4147-A177-3AD203B41FA5}">
                      <a16:colId xmlns:a16="http://schemas.microsoft.com/office/drawing/2014/main" val="2991744626"/>
                    </a:ext>
                  </a:extLst>
                </a:gridCol>
                <a:gridCol w="1118149">
                  <a:extLst>
                    <a:ext uri="{9D8B030D-6E8A-4147-A177-3AD203B41FA5}">
                      <a16:colId xmlns:a16="http://schemas.microsoft.com/office/drawing/2014/main" val="386434786"/>
                    </a:ext>
                  </a:extLst>
                </a:gridCol>
                <a:gridCol w="1118149">
                  <a:extLst>
                    <a:ext uri="{9D8B030D-6E8A-4147-A177-3AD203B41FA5}">
                      <a16:colId xmlns:a16="http://schemas.microsoft.com/office/drawing/2014/main" val="2809685375"/>
                    </a:ext>
                  </a:extLst>
                </a:gridCol>
              </a:tblGrid>
              <a:tr h="3855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2000" b="1" u="none" strike="noStrike" dirty="0" smtClean="0">
                          <a:effectLst/>
                        </a:rPr>
                        <a:t>Schools by Admin. Level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2020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2019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2018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1798794"/>
                  </a:ext>
                </a:extLst>
              </a:tr>
              <a:tr h="364196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en-US" sz="1800" b="1" u="none" strike="noStrike" dirty="0">
                          <a:effectLst/>
                        </a:rPr>
                        <a:t>National Schools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800" b="1" u="none" strike="noStrike" dirty="0" smtClean="0">
                          <a:effectLst/>
                        </a:rPr>
                        <a:t>          373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800" b="1" u="none" strike="noStrike" dirty="0">
                          <a:effectLst/>
                        </a:rPr>
                        <a:t>         </a:t>
                      </a:r>
                      <a:r>
                        <a:rPr lang="en-US" sz="1800" b="1" u="none" strike="noStrike" dirty="0" smtClean="0">
                          <a:effectLst/>
                        </a:rPr>
                        <a:t>373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800" b="1" u="none" strike="noStrike" dirty="0" smtClean="0">
                          <a:effectLst/>
                        </a:rPr>
                        <a:t>     353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453885"/>
                  </a:ext>
                </a:extLst>
              </a:tr>
              <a:tr h="402127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Provincial Schools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800" u="none" strike="noStrike" dirty="0" smtClean="0">
                          <a:effectLst/>
                        </a:rPr>
                        <a:t>       9,782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800" u="none" strike="noStrike" dirty="0" smtClean="0">
                          <a:effectLst/>
                        </a:rPr>
                        <a:t>      9,792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</a:t>
                      </a:r>
                      <a:r>
                        <a:rPr lang="en-US" sz="1800" u="none" strike="noStrike" dirty="0" smtClean="0">
                          <a:effectLst/>
                        </a:rPr>
                        <a:t>9,822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737679"/>
                  </a:ext>
                </a:extLst>
              </a:tr>
              <a:tr h="614318"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Type of </a:t>
                      </a:r>
                      <a:r>
                        <a:rPr lang="en-US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School (Functional Grade)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217810"/>
                  </a:ext>
                </a:extLst>
              </a:tr>
              <a:tr h="3606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1AB Schools</a:t>
                      </a:r>
                      <a:endParaRPr 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baseline="0" dirty="0">
                          <a:solidFill>
                            <a:srgbClr val="7030A0"/>
                          </a:solidFill>
                          <a:effectLst/>
                        </a:rPr>
                        <a:t>         </a:t>
                      </a:r>
                      <a:r>
                        <a:rPr lang="en-US" sz="1800" b="1" u="none" strike="noStrike" baseline="0" dirty="0" smtClean="0">
                          <a:solidFill>
                            <a:srgbClr val="7030A0"/>
                          </a:solidFill>
                          <a:effectLst/>
                        </a:rPr>
                        <a:t>1,000 </a:t>
                      </a:r>
                      <a:endParaRPr lang="en-US" sz="1800" b="1" i="0" u="none" strike="noStrike" baseline="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baseline="0" dirty="0">
                          <a:solidFill>
                            <a:srgbClr val="7030A0"/>
                          </a:solidFill>
                          <a:effectLst/>
                        </a:rPr>
                        <a:t>         </a:t>
                      </a:r>
                      <a:r>
                        <a:rPr lang="en-US" sz="1800" b="1" u="none" strike="noStrike" baseline="0" dirty="0" smtClean="0">
                          <a:solidFill>
                            <a:srgbClr val="7030A0"/>
                          </a:solidFill>
                          <a:effectLst/>
                        </a:rPr>
                        <a:t>1,012 </a:t>
                      </a:r>
                      <a:endParaRPr lang="en-US" sz="1800" b="1" i="0" u="none" strike="noStrike" baseline="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strike="noStrike" baseline="0" dirty="0" smtClean="0">
                          <a:solidFill>
                            <a:srgbClr val="7030A0"/>
                          </a:solidFill>
                          <a:effectLst/>
                        </a:rPr>
                        <a:t>  1,044 </a:t>
                      </a:r>
                      <a:endParaRPr lang="en-US" sz="1800" b="1" i="0" u="none" strike="noStrike" baseline="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96354"/>
                  </a:ext>
                </a:extLst>
              </a:tr>
              <a:tr h="402127"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1C Schools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           1,932 </a:t>
                      </a:r>
                      <a:endParaRPr lang="en-US" sz="18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           1,899 </a:t>
                      </a:r>
                      <a:endParaRPr lang="en-US" sz="18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   </a:t>
                      </a:r>
                      <a:r>
                        <a:rPr lang="en-US" sz="1800" u="none" strike="noStrike" baseline="0" dirty="0" smtClean="0">
                          <a:solidFill>
                            <a:srgbClr val="0070C0"/>
                          </a:solidFill>
                          <a:effectLst/>
                        </a:rPr>
                        <a:t>1,845 </a:t>
                      </a:r>
                      <a:endParaRPr lang="en-US" sz="18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8763233"/>
                  </a:ext>
                </a:extLst>
              </a:tr>
              <a:tr h="385436"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Type 2 Schools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          3,224 </a:t>
                      </a:r>
                      <a:endParaRPr lang="en-US" sz="18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          3,225 </a:t>
                      </a:r>
                      <a:endParaRPr lang="en-US" sz="18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   </a:t>
                      </a:r>
                      <a:r>
                        <a:rPr lang="en-US" sz="1800" u="none" strike="noStrike" baseline="0" dirty="0" smtClean="0">
                          <a:solidFill>
                            <a:srgbClr val="002060"/>
                          </a:solidFill>
                          <a:effectLst/>
                        </a:rPr>
                        <a:t>3,227 </a:t>
                      </a:r>
                      <a:endParaRPr lang="en-US" sz="18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690162"/>
                  </a:ext>
                </a:extLst>
              </a:tr>
              <a:tr h="420963"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Type 3 Schools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baseline="0" dirty="0">
                          <a:effectLst/>
                        </a:rPr>
                        <a:t>           3,999 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baseline="0" dirty="0">
                          <a:effectLst/>
                        </a:rPr>
                        <a:t>           4,029 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baseline="0" dirty="0" smtClean="0">
                          <a:effectLst/>
                        </a:rPr>
                        <a:t>   4,059 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5796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117335"/>
              </p:ext>
            </p:extLst>
          </p:nvPr>
        </p:nvGraphicFramePr>
        <p:xfrm>
          <a:off x="6518726" y="1436911"/>
          <a:ext cx="5303160" cy="4518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3533">
                  <a:extLst>
                    <a:ext uri="{9D8B030D-6E8A-4147-A177-3AD203B41FA5}">
                      <a16:colId xmlns:a16="http://schemas.microsoft.com/office/drawing/2014/main" val="3225544053"/>
                    </a:ext>
                  </a:extLst>
                </a:gridCol>
                <a:gridCol w="929293">
                  <a:extLst>
                    <a:ext uri="{9D8B030D-6E8A-4147-A177-3AD203B41FA5}">
                      <a16:colId xmlns:a16="http://schemas.microsoft.com/office/drawing/2014/main" val="3073453897"/>
                    </a:ext>
                  </a:extLst>
                </a:gridCol>
                <a:gridCol w="830167">
                  <a:extLst>
                    <a:ext uri="{9D8B030D-6E8A-4147-A177-3AD203B41FA5}">
                      <a16:colId xmlns:a16="http://schemas.microsoft.com/office/drawing/2014/main" val="2927069721"/>
                    </a:ext>
                  </a:extLst>
                </a:gridCol>
                <a:gridCol w="830167">
                  <a:extLst>
                    <a:ext uri="{9D8B030D-6E8A-4147-A177-3AD203B41FA5}">
                      <a16:colId xmlns:a16="http://schemas.microsoft.com/office/drawing/2014/main" val="4172539411"/>
                    </a:ext>
                  </a:extLst>
                </a:gridCol>
              </a:tblGrid>
              <a:tr h="6766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School by </a:t>
                      </a:r>
                      <a:r>
                        <a:rPr lang="en-US" sz="1800" b="1" u="none" strike="noStrike" dirty="0" smtClean="0">
                          <a:effectLst/>
                        </a:rPr>
                        <a:t>Functional </a:t>
                      </a:r>
                      <a:r>
                        <a:rPr lang="en-US" sz="1800" b="1" u="none" strike="noStrike" dirty="0">
                          <a:effectLst/>
                        </a:rPr>
                        <a:t>Grade Span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2020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2019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2018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7337539"/>
                  </a:ext>
                </a:extLst>
              </a:tr>
              <a:tr h="6766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Grade 1-5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3,884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3,891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3,890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779773"/>
                  </a:ext>
                </a:extLst>
              </a:tr>
              <a:tr h="5669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Grade 1-8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    115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138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169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248325"/>
                  </a:ext>
                </a:extLst>
              </a:tr>
              <a:tr h="5687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Grade 1-11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3,204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3,207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3,207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315692"/>
                  </a:ext>
                </a:extLst>
              </a:tr>
              <a:tr h="6766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Grade 6-11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      20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18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20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790257"/>
                  </a:ext>
                </a:extLst>
              </a:tr>
              <a:tr h="6766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Grade 1-13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1,949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1,925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1,892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25933"/>
                  </a:ext>
                </a:extLst>
              </a:tr>
              <a:tr h="6766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Grade 6-13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    983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986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997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171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8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573" y="93710"/>
            <a:ext cx="7536542" cy="58093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Census Data 2020 – School Statistics</a:t>
            </a:r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205919"/>
              </p:ext>
            </p:extLst>
          </p:nvPr>
        </p:nvGraphicFramePr>
        <p:xfrm>
          <a:off x="552269" y="1428206"/>
          <a:ext cx="5369561" cy="3907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2480">
                  <a:extLst>
                    <a:ext uri="{9D8B030D-6E8A-4147-A177-3AD203B41FA5}">
                      <a16:colId xmlns:a16="http://schemas.microsoft.com/office/drawing/2014/main" val="7124277"/>
                    </a:ext>
                  </a:extLst>
                </a:gridCol>
                <a:gridCol w="908385">
                  <a:extLst>
                    <a:ext uri="{9D8B030D-6E8A-4147-A177-3AD203B41FA5}">
                      <a16:colId xmlns:a16="http://schemas.microsoft.com/office/drawing/2014/main" val="1595780123"/>
                    </a:ext>
                  </a:extLst>
                </a:gridCol>
                <a:gridCol w="904348">
                  <a:extLst>
                    <a:ext uri="{9D8B030D-6E8A-4147-A177-3AD203B41FA5}">
                      <a16:colId xmlns:a16="http://schemas.microsoft.com/office/drawing/2014/main" val="4151735391"/>
                    </a:ext>
                  </a:extLst>
                </a:gridCol>
                <a:gridCol w="904348">
                  <a:extLst>
                    <a:ext uri="{9D8B030D-6E8A-4147-A177-3AD203B41FA5}">
                      <a16:colId xmlns:a16="http://schemas.microsoft.com/office/drawing/2014/main" val="330509462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Schools by Language medium/s of Instruction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2020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2019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25373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Sinhala Medium Only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6,357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62.6 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6,347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232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Tamil Medium Only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3,042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30.0 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3,030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9730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Sinhala and Tamil Mediums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      42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0.4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      45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02643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Sinhala and English Mediums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    524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5.2 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    542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9589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Tamil and English Mediums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    157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1.5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    168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9655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Sinhala, Tamil and English Mediums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      33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0.3 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      33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3526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74074"/>
              </p:ext>
            </p:extLst>
          </p:nvPr>
        </p:nvGraphicFramePr>
        <p:xfrm>
          <a:off x="6154056" y="718185"/>
          <a:ext cx="5889898" cy="6076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3339">
                  <a:extLst>
                    <a:ext uri="{9D8B030D-6E8A-4147-A177-3AD203B41FA5}">
                      <a16:colId xmlns:a16="http://schemas.microsoft.com/office/drawing/2014/main" val="2288562127"/>
                    </a:ext>
                  </a:extLst>
                </a:gridCol>
                <a:gridCol w="849208">
                  <a:extLst>
                    <a:ext uri="{9D8B030D-6E8A-4147-A177-3AD203B41FA5}">
                      <a16:colId xmlns:a16="http://schemas.microsoft.com/office/drawing/2014/main" val="1514869148"/>
                    </a:ext>
                  </a:extLst>
                </a:gridCol>
                <a:gridCol w="906750">
                  <a:extLst>
                    <a:ext uri="{9D8B030D-6E8A-4147-A177-3AD203B41FA5}">
                      <a16:colId xmlns:a16="http://schemas.microsoft.com/office/drawing/2014/main" val="1786329646"/>
                    </a:ext>
                  </a:extLst>
                </a:gridCol>
                <a:gridCol w="1190480">
                  <a:extLst>
                    <a:ext uri="{9D8B030D-6E8A-4147-A177-3AD203B41FA5}">
                      <a16:colId xmlns:a16="http://schemas.microsoft.com/office/drawing/2014/main" val="3980937956"/>
                    </a:ext>
                  </a:extLst>
                </a:gridCol>
                <a:gridCol w="860121">
                  <a:extLst>
                    <a:ext uri="{9D8B030D-6E8A-4147-A177-3AD203B41FA5}">
                      <a16:colId xmlns:a16="http://schemas.microsoft.com/office/drawing/2014/main" val="1994556836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Schools by Student Population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2020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2019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2018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114131"/>
                  </a:ext>
                </a:extLst>
              </a:tr>
              <a:tr h="494393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1-50 Students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 smtClean="0">
                          <a:effectLst/>
                        </a:rPr>
                        <a:t>    1,439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1,468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 smtClean="0">
                          <a:effectLst/>
                        </a:rPr>
                        <a:t>     1,480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1656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51-100 Students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1,523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1,498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1,530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92869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101-200 Students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2,169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2,152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2,129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67260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201-500 Students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2,690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2,738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2,660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11777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501-1,000 Students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     1,404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1,378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1,390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683283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1,001-1,500 Students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  398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 407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 421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06889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1,501-2,000 Students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  215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 209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 221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73960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2,001-3,000 Students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  212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 209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 203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1746742"/>
                  </a:ext>
                </a:extLst>
              </a:tr>
              <a:tr h="41810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3,001-4,000 Students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     73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    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 smtClean="0">
                          <a:effectLst/>
                        </a:rPr>
                        <a:t>74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    91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9350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More than 4,000 Students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     32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    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 smtClean="0">
                          <a:effectLst/>
                        </a:rPr>
                        <a:t>32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    50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005915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1205029" y="5660571"/>
            <a:ext cx="986971" cy="1197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9573" y="6126480"/>
            <a:ext cx="156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file"/>
              </a:rPr>
              <a:t>1966 School Census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748579"/>
              </p:ext>
            </p:extLst>
          </p:nvPr>
        </p:nvGraphicFramePr>
        <p:xfrm>
          <a:off x="666206" y="195943"/>
          <a:ext cx="11129554" cy="653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120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le:Scale of justice 2.sv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29" y="914400"/>
            <a:ext cx="6139542" cy="338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"/>
          <p:cNvSpPr txBox="1"/>
          <p:nvPr/>
        </p:nvSpPr>
        <p:spPr>
          <a:xfrm>
            <a:off x="6401687" y="2256826"/>
            <a:ext cx="1652853" cy="11541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Total no. of Students of Largest School-7,645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592734"/>
              </p:ext>
            </p:extLst>
          </p:nvPr>
        </p:nvGraphicFramePr>
        <p:xfrm>
          <a:off x="319314" y="246743"/>
          <a:ext cx="11582400" cy="645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3353687" y="2321998"/>
            <a:ext cx="1526344" cy="11541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FF0000"/>
                </a:solidFill>
              </a:rPr>
              <a:t>Total </a:t>
            </a:r>
            <a:r>
              <a:rPr lang="en-US" sz="1600" b="1" dirty="0" smtClean="0">
                <a:solidFill>
                  <a:srgbClr val="FF0000"/>
                </a:solidFill>
              </a:rPr>
              <a:t>No. of Students in Smallest 495 Schools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Flowchart: Sequential Access Storage 3"/>
          <p:cNvSpPr/>
          <p:nvPr/>
        </p:nvSpPr>
        <p:spPr>
          <a:xfrm>
            <a:off x="812800" y="4847771"/>
            <a:ext cx="2801258" cy="1669143"/>
          </a:xfrm>
          <a:prstGeom prst="flowChartMagnetic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60800" y="6386286"/>
            <a:ext cx="6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2.8%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190514" y="6386286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655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0" y="83080"/>
            <a:ext cx="8455206" cy="67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684879"/>
              </p:ext>
            </p:extLst>
          </p:nvPr>
        </p:nvGraphicFramePr>
        <p:xfrm>
          <a:off x="420916" y="275768"/>
          <a:ext cx="11422743" cy="6342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8442">
                  <a:extLst>
                    <a:ext uri="{9D8B030D-6E8A-4147-A177-3AD203B41FA5}">
                      <a16:colId xmlns:a16="http://schemas.microsoft.com/office/drawing/2014/main" val="1838638897"/>
                    </a:ext>
                  </a:extLst>
                </a:gridCol>
                <a:gridCol w="913075">
                  <a:extLst>
                    <a:ext uri="{9D8B030D-6E8A-4147-A177-3AD203B41FA5}">
                      <a16:colId xmlns:a16="http://schemas.microsoft.com/office/drawing/2014/main" val="92148553"/>
                    </a:ext>
                  </a:extLst>
                </a:gridCol>
                <a:gridCol w="1192586">
                  <a:extLst>
                    <a:ext uri="{9D8B030D-6E8A-4147-A177-3AD203B41FA5}">
                      <a16:colId xmlns:a16="http://schemas.microsoft.com/office/drawing/2014/main" val="2732279822"/>
                    </a:ext>
                  </a:extLst>
                </a:gridCol>
                <a:gridCol w="913075">
                  <a:extLst>
                    <a:ext uri="{9D8B030D-6E8A-4147-A177-3AD203B41FA5}">
                      <a16:colId xmlns:a16="http://schemas.microsoft.com/office/drawing/2014/main" val="627704157"/>
                    </a:ext>
                  </a:extLst>
                </a:gridCol>
                <a:gridCol w="1192586">
                  <a:extLst>
                    <a:ext uri="{9D8B030D-6E8A-4147-A177-3AD203B41FA5}">
                      <a16:colId xmlns:a16="http://schemas.microsoft.com/office/drawing/2014/main" val="140893720"/>
                    </a:ext>
                  </a:extLst>
                </a:gridCol>
                <a:gridCol w="1062147">
                  <a:extLst>
                    <a:ext uri="{9D8B030D-6E8A-4147-A177-3AD203B41FA5}">
                      <a16:colId xmlns:a16="http://schemas.microsoft.com/office/drawing/2014/main" val="1029983033"/>
                    </a:ext>
                  </a:extLst>
                </a:gridCol>
                <a:gridCol w="1192586">
                  <a:extLst>
                    <a:ext uri="{9D8B030D-6E8A-4147-A177-3AD203B41FA5}">
                      <a16:colId xmlns:a16="http://schemas.microsoft.com/office/drawing/2014/main" val="3254093942"/>
                    </a:ext>
                  </a:extLst>
                </a:gridCol>
                <a:gridCol w="1062147">
                  <a:extLst>
                    <a:ext uri="{9D8B030D-6E8A-4147-A177-3AD203B41FA5}">
                      <a16:colId xmlns:a16="http://schemas.microsoft.com/office/drawing/2014/main" val="2245766236"/>
                    </a:ext>
                  </a:extLst>
                </a:gridCol>
                <a:gridCol w="1192586">
                  <a:extLst>
                    <a:ext uri="{9D8B030D-6E8A-4147-A177-3AD203B41FA5}">
                      <a16:colId xmlns:a16="http://schemas.microsoft.com/office/drawing/2014/main" val="3476729786"/>
                    </a:ext>
                  </a:extLst>
                </a:gridCol>
                <a:gridCol w="1043513">
                  <a:extLst>
                    <a:ext uri="{9D8B030D-6E8A-4147-A177-3AD203B41FA5}">
                      <a16:colId xmlns:a16="http://schemas.microsoft.com/office/drawing/2014/main" val="3773682207"/>
                    </a:ext>
                  </a:extLst>
                </a:gridCol>
              </a:tblGrid>
              <a:tr h="569242">
                <a:tc gridSpan="10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000" b="1" u="none" strike="noStrike" dirty="0">
                          <a:effectLst/>
                        </a:rPr>
                        <a:t>Analysis of Students Population Size of Schools by Type of School -2020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84080"/>
                  </a:ext>
                </a:extLst>
              </a:tr>
              <a:tr h="56924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Stu Range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1AB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1C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Type 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Type 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 dirty="0">
                          <a:effectLst/>
                        </a:rPr>
                        <a:t>  Total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671081"/>
                  </a:ext>
                </a:extLst>
              </a:tr>
              <a:tr h="7434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1.50 or Less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 0.1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120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       3.7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1,317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32.9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 dirty="0">
                          <a:effectLst/>
                        </a:rPr>
                        <a:t>     1,439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351965"/>
                  </a:ext>
                </a:extLst>
              </a:tr>
              <a:tr h="7434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2.51-100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28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 1.4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    528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16.4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    967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     24.2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 dirty="0">
                          <a:effectLst/>
                        </a:rPr>
                        <a:t>     1,523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8909"/>
                  </a:ext>
                </a:extLst>
              </a:tr>
              <a:tr h="7434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3.101-200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0.2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171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 8.9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1,186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36.8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810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     20.3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 dirty="0">
                          <a:effectLst/>
                        </a:rPr>
                        <a:t>     2,169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547508"/>
                  </a:ext>
                </a:extLst>
              </a:tr>
              <a:tr h="7434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4.201-500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105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10.5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 849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     43.9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1,174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     36.4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562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14.1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 dirty="0">
                          <a:effectLst/>
                        </a:rPr>
                        <a:t>     2,690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118287"/>
                  </a:ext>
                </a:extLst>
              </a:tr>
              <a:tr h="7434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5.501-1000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 264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26.4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 673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     34.8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    170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 5.3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    297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 7.4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 dirty="0">
                          <a:effectLst/>
                        </a:rPr>
                        <a:t>     1,404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30099"/>
                  </a:ext>
                </a:extLst>
              </a:tr>
              <a:tr h="7434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6.Above 1000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 629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62.9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 209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     10.8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      46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       1.4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      46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 1.2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 dirty="0">
                          <a:effectLst/>
                        </a:rPr>
                        <a:t>         930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78574"/>
                  </a:ext>
                </a:extLst>
              </a:tr>
              <a:tr h="74346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Total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1,000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1,932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3,224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     3,999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 dirty="0">
                          <a:effectLst/>
                        </a:rPr>
                        <a:t>   10,155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59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6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4679"/>
            <a:ext cx="10515600" cy="6929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Census Data 2020 –Students Statistics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151192"/>
              </p:ext>
            </p:extLst>
          </p:nvPr>
        </p:nvGraphicFramePr>
        <p:xfrm>
          <a:off x="614318" y="849766"/>
          <a:ext cx="10739480" cy="5681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1430">
                  <a:extLst>
                    <a:ext uri="{9D8B030D-6E8A-4147-A177-3AD203B41FA5}">
                      <a16:colId xmlns:a16="http://schemas.microsoft.com/office/drawing/2014/main" val="1496041833"/>
                    </a:ext>
                  </a:extLst>
                </a:gridCol>
                <a:gridCol w="1289675">
                  <a:extLst>
                    <a:ext uri="{9D8B030D-6E8A-4147-A177-3AD203B41FA5}">
                      <a16:colId xmlns:a16="http://schemas.microsoft.com/office/drawing/2014/main" val="2075666132"/>
                    </a:ext>
                  </a:extLst>
                </a:gridCol>
                <a:gridCol w="1289675">
                  <a:extLst>
                    <a:ext uri="{9D8B030D-6E8A-4147-A177-3AD203B41FA5}">
                      <a16:colId xmlns:a16="http://schemas.microsoft.com/office/drawing/2014/main" val="2415463976"/>
                    </a:ext>
                  </a:extLst>
                </a:gridCol>
                <a:gridCol w="1289675">
                  <a:extLst>
                    <a:ext uri="{9D8B030D-6E8A-4147-A177-3AD203B41FA5}">
                      <a16:colId xmlns:a16="http://schemas.microsoft.com/office/drawing/2014/main" val="275742894"/>
                    </a:ext>
                  </a:extLst>
                </a:gridCol>
                <a:gridCol w="1289675">
                  <a:extLst>
                    <a:ext uri="{9D8B030D-6E8A-4147-A177-3AD203B41FA5}">
                      <a16:colId xmlns:a16="http://schemas.microsoft.com/office/drawing/2014/main" val="2020995616"/>
                    </a:ext>
                  </a:extLst>
                </a:gridCol>
                <a:gridCol w="1289675">
                  <a:extLst>
                    <a:ext uri="{9D8B030D-6E8A-4147-A177-3AD203B41FA5}">
                      <a16:colId xmlns:a16="http://schemas.microsoft.com/office/drawing/2014/main" val="1286849946"/>
                    </a:ext>
                  </a:extLst>
                </a:gridCol>
                <a:gridCol w="1289675">
                  <a:extLst>
                    <a:ext uri="{9D8B030D-6E8A-4147-A177-3AD203B41FA5}">
                      <a16:colId xmlns:a16="http://schemas.microsoft.com/office/drawing/2014/main" val="873400957"/>
                    </a:ext>
                  </a:extLst>
                </a:gridCol>
              </a:tblGrid>
              <a:tr h="45421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2020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2019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2018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9510003"/>
                  </a:ext>
                </a:extLst>
              </a:tr>
              <a:tr h="454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All Students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4,063,685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4,061,653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4,214,772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268669"/>
                  </a:ext>
                </a:extLst>
              </a:tr>
              <a:tr h="454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Male Students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2,018,151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49.7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2,019,005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49.7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2,082,696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49.4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023825"/>
                  </a:ext>
                </a:extLst>
              </a:tr>
              <a:tr h="454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Female Students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2,045,534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50.3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2,042,648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50.3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2,132,076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50.6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101057"/>
                  </a:ext>
                </a:extLst>
              </a:tr>
              <a:tr h="63015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Students by Admin. Level of School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2522744"/>
                  </a:ext>
                </a:extLst>
              </a:tr>
              <a:tr h="454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National Schools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796,812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19.6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798,372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19.7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839,116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19.9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748070"/>
                  </a:ext>
                </a:extLst>
              </a:tr>
              <a:tr h="454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Provincial Schools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3,266,873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80.4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3,263,281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80.3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3,375,656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80.1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883514"/>
                  </a:ext>
                </a:extLst>
              </a:tr>
              <a:tr h="50936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Students by Type of </a:t>
                      </a:r>
                      <a:r>
                        <a:rPr lang="en-US" sz="1800" b="1" u="none" strike="noStrike" dirty="0" smtClean="0">
                          <a:effectLst/>
                        </a:rPr>
                        <a:t>School </a:t>
                      </a:r>
                      <a:r>
                        <a:rPr lang="en-US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Functional Grade)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9580007"/>
                  </a:ext>
                </a:extLst>
              </a:tr>
              <a:tr h="454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1AB Schools</a:t>
                      </a:r>
                      <a:endParaRPr 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  1,570,640 </a:t>
                      </a:r>
                      <a:endParaRPr 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             38.7 </a:t>
                      </a:r>
                      <a:endParaRPr 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  1,570,177 </a:t>
                      </a:r>
                      <a:endParaRPr 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             38.7 </a:t>
                      </a:r>
                      <a:endParaRPr 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  1,723,648 </a:t>
                      </a:r>
                      <a:endParaRPr 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             40.9 </a:t>
                      </a:r>
                      <a:endParaRPr 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546901"/>
                  </a:ext>
                </a:extLst>
              </a:tr>
              <a:tr h="454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1C Schools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1,076,629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26.5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1,055,562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26.0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1,044,769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24.8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293405"/>
                  </a:ext>
                </a:extLst>
              </a:tr>
              <a:tr h="454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Type 2 Schools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750,726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18.5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760,957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18.7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764,248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18.1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636437"/>
                  </a:ext>
                </a:extLst>
              </a:tr>
              <a:tr h="4542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Type 3 Schools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665,690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16.4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674,957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16.6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682,107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16.2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918969"/>
                  </a:ext>
                </a:extLst>
              </a:tr>
            </a:tbl>
          </a:graphicData>
        </a:graphic>
      </p:graphicFrame>
      <p:pic>
        <p:nvPicPr>
          <p:cNvPr id="5" name="Picture 2" descr="Gender Symbol PNG - Female Gender Symbol, Male Gender Symbol, Male Gender  Symbols, Gender Symbol Font. - CleanPNG / Kis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" y="1417166"/>
            <a:ext cx="542018" cy="79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oilet Female Symbol Sign Vinyl 15x20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1" y="2424730"/>
            <a:ext cx="590004" cy="79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6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4679"/>
            <a:ext cx="10515600" cy="6929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Census Data 2020 –Students Statistics</a:t>
            </a:r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753176"/>
              </p:ext>
            </p:extLst>
          </p:nvPr>
        </p:nvGraphicFramePr>
        <p:xfrm>
          <a:off x="666205" y="757646"/>
          <a:ext cx="10554790" cy="5552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5605">
                  <a:extLst>
                    <a:ext uri="{9D8B030D-6E8A-4147-A177-3AD203B41FA5}">
                      <a16:colId xmlns:a16="http://schemas.microsoft.com/office/drawing/2014/main" val="1886551128"/>
                    </a:ext>
                  </a:extLst>
                </a:gridCol>
                <a:gridCol w="1272002">
                  <a:extLst>
                    <a:ext uri="{9D8B030D-6E8A-4147-A177-3AD203B41FA5}">
                      <a16:colId xmlns:a16="http://schemas.microsoft.com/office/drawing/2014/main" val="2836809383"/>
                    </a:ext>
                  </a:extLst>
                </a:gridCol>
                <a:gridCol w="859309">
                  <a:extLst>
                    <a:ext uri="{9D8B030D-6E8A-4147-A177-3AD203B41FA5}">
                      <a16:colId xmlns:a16="http://schemas.microsoft.com/office/drawing/2014/main" val="4040609477"/>
                    </a:ext>
                  </a:extLst>
                </a:gridCol>
                <a:gridCol w="1272002">
                  <a:extLst>
                    <a:ext uri="{9D8B030D-6E8A-4147-A177-3AD203B41FA5}">
                      <a16:colId xmlns:a16="http://schemas.microsoft.com/office/drawing/2014/main" val="3713120438"/>
                    </a:ext>
                  </a:extLst>
                </a:gridCol>
                <a:gridCol w="994988">
                  <a:extLst>
                    <a:ext uri="{9D8B030D-6E8A-4147-A177-3AD203B41FA5}">
                      <a16:colId xmlns:a16="http://schemas.microsoft.com/office/drawing/2014/main" val="314741918"/>
                    </a:ext>
                  </a:extLst>
                </a:gridCol>
                <a:gridCol w="1085442">
                  <a:extLst>
                    <a:ext uri="{9D8B030D-6E8A-4147-A177-3AD203B41FA5}">
                      <a16:colId xmlns:a16="http://schemas.microsoft.com/office/drawing/2014/main" val="320444019"/>
                    </a:ext>
                  </a:extLst>
                </a:gridCol>
                <a:gridCol w="1085442">
                  <a:extLst>
                    <a:ext uri="{9D8B030D-6E8A-4147-A177-3AD203B41FA5}">
                      <a16:colId xmlns:a16="http://schemas.microsoft.com/office/drawing/2014/main" val="604160745"/>
                    </a:ext>
                  </a:extLst>
                </a:gridCol>
              </a:tblGrid>
              <a:tr h="45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2020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2019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2018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631255"/>
                  </a:ext>
                </a:extLst>
              </a:tr>
              <a:tr h="37608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Students by Language medium/s study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2078693"/>
                  </a:ext>
                </a:extLst>
              </a:tr>
              <a:tr h="3760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Sinhala Medium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2,978,133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73.3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2,981,235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73.4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3,098,539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73.5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767955"/>
                  </a:ext>
                </a:extLst>
              </a:tr>
              <a:tr h="3760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Tamil Medium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  986,156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24.3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  988,773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24.3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1,026,877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24.4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656227"/>
                  </a:ext>
                </a:extLst>
              </a:tr>
              <a:tr h="47880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Bilingual </a:t>
                      </a:r>
                      <a:r>
                        <a:rPr lang="en-US" sz="1800" u="none" strike="noStrike" dirty="0" smtClean="0">
                          <a:effectLst/>
                        </a:rPr>
                        <a:t>Mediums/ </a:t>
                      </a:r>
                      <a:r>
                        <a:rPr lang="en-US" sz="1800" u="none" strike="noStrike" dirty="0">
                          <a:effectLst/>
                        </a:rPr>
                        <a:t>English Medium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99,396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2.4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91,645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2.3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 smtClean="0">
                          <a:effectLst/>
                        </a:rPr>
                        <a:t>89,356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           2.1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513324"/>
                  </a:ext>
                </a:extLst>
              </a:tr>
              <a:tr h="376089">
                <a:tc gridSpan="7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0206462"/>
                  </a:ext>
                </a:extLst>
              </a:tr>
              <a:tr h="3760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Students by Grade Cycle of Studying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3573907"/>
                  </a:ext>
                </a:extLst>
              </a:tr>
              <a:tr h="504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Primary Cycle (</a:t>
                      </a:r>
                      <a:r>
                        <a:rPr lang="en-US" sz="18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Grd</a:t>
                      </a:r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1-5)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1,640,647 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40.4 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1,656,441 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40.8 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1,672,350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39.7 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4124519"/>
                  </a:ext>
                </a:extLst>
              </a:tr>
              <a:tr h="376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Junior Secondary Cycle (Grd 6-9)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1,357,437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33.4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1,359,061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33.5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1,346,046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31.9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5747324"/>
                  </a:ext>
                </a:extLst>
              </a:tr>
              <a:tr h="739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Senior Secondary Lower Cycle (Grd 10-11)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  636,985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15.7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  627,477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15.4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622,565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14.8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7456631"/>
                  </a:ext>
                </a:extLst>
              </a:tr>
              <a:tr h="739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Senior Secondary Upper Cycle (Grd 12-13)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  421,114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10.4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  411,161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10.1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567,023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13.5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767937"/>
                  </a:ext>
                </a:extLst>
              </a:tr>
              <a:tr h="376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Special Education Units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      7,502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0.2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      7,513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0.2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6,788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0.2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1169650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9071429" y="5167086"/>
            <a:ext cx="2282371" cy="783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4679"/>
            <a:ext cx="10515600" cy="6929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Census Data 2020 –Students Statistics by Medium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783001"/>
              </p:ext>
            </p:extLst>
          </p:nvPr>
        </p:nvGraphicFramePr>
        <p:xfrm>
          <a:off x="464457" y="820873"/>
          <a:ext cx="11422742" cy="6037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6514">
                  <a:extLst>
                    <a:ext uri="{9D8B030D-6E8A-4147-A177-3AD203B41FA5}">
                      <a16:colId xmlns:a16="http://schemas.microsoft.com/office/drawing/2014/main" val="1318121825"/>
                    </a:ext>
                  </a:extLst>
                </a:gridCol>
                <a:gridCol w="1175658">
                  <a:extLst>
                    <a:ext uri="{9D8B030D-6E8A-4147-A177-3AD203B41FA5}">
                      <a16:colId xmlns:a16="http://schemas.microsoft.com/office/drawing/2014/main" val="3219359203"/>
                    </a:ext>
                  </a:extLst>
                </a:gridCol>
                <a:gridCol w="986971">
                  <a:extLst>
                    <a:ext uri="{9D8B030D-6E8A-4147-A177-3AD203B41FA5}">
                      <a16:colId xmlns:a16="http://schemas.microsoft.com/office/drawing/2014/main" val="1207654970"/>
                    </a:ext>
                  </a:extLst>
                </a:gridCol>
                <a:gridCol w="572470">
                  <a:extLst>
                    <a:ext uri="{9D8B030D-6E8A-4147-A177-3AD203B41FA5}">
                      <a16:colId xmlns:a16="http://schemas.microsoft.com/office/drawing/2014/main" val="1920578066"/>
                    </a:ext>
                  </a:extLst>
                </a:gridCol>
                <a:gridCol w="1082159">
                  <a:extLst>
                    <a:ext uri="{9D8B030D-6E8A-4147-A177-3AD203B41FA5}">
                      <a16:colId xmlns:a16="http://schemas.microsoft.com/office/drawing/2014/main" val="472693441"/>
                    </a:ext>
                  </a:extLst>
                </a:gridCol>
                <a:gridCol w="587611">
                  <a:extLst>
                    <a:ext uri="{9D8B030D-6E8A-4147-A177-3AD203B41FA5}">
                      <a16:colId xmlns:a16="http://schemas.microsoft.com/office/drawing/2014/main" val="2593580799"/>
                    </a:ext>
                  </a:extLst>
                </a:gridCol>
                <a:gridCol w="1043606">
                  <a:extLst>
                    <a:ext uri="{9D8B030D-6E8A-4147-A177-3AD203B41FA5}">
                      <a16:colId xmlns:a16="http://schemas.microsoft.com/office/drawing/2014/main" val="1985450945"/>
                    </a:ext>
                  </a:extLst>
                </a:gridCol>
                <a:gridCol w="626164">
                  <a:extLst>
                    <a:ext uri="{9D8B030D-6E8A-4147-A177-3AD203B41FA5}">
                      <a16:colId xmlns:a16="http://schemas.microsoft.com/office/drawing/2014/main" val="1995806347"/>
                    </a:ext>
                  </a:extLst>
                </a:gridCol>
                <a:gridCol w="1043606">
                  <a:extLst>
                    <a:ext uri="{9D8B030D-6E8A-4147-A177-3AD203B41FA5}">
                      <a16:colId xmlns:a16="http://schemas.microsoft.com/office/drawing/2014/main" val="2223271757"/>
                    </a:ext>
                  </a:extLst>
                </a:gridCol>
                <a:gridCol w="626164">
                  <a:extLst>
                    <a:ext uri="{9D8B030D-6E8A-4147-A177-3AD203B41FA5}">
                      <a16:colId xmlns:a16="http://schemas.microsoft.com/office/drawing/2014/main" val="3201887994"/>
                    </a:ext>
                  </a:extLst>
                </a:gridCol>
                <a:gridCol w="948732">
                  <a:extLst>
                    <a:ext uri="{9D8B030D-6E8A-4147-A177-3AD203B41FA5}">
                      <a16:colId xmlns:a16="http://schemas.microsoft.com/office/drawing/2014/main" val="2465795749"/>
                    </a:ext>
                  </a:extLst>
                </a:gridCol>
                <a:gridCol w="683087">
                  <a:extLst>
                    <a:ext uri="{9D8B030D-6E8A-4147-A177-3AD203B41FA5}">
                      <a16:colId xmlns:a16="http://schemas.microsoft.com/office/drawing/2014/main" val="2522316668"/>
                    </a:ext>
                  </a:extLst>
                </a:gridCol>
              </a:tblGrid>
              <a:tr h="7012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Grade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Total Students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Male Students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%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Female Students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%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Sinhala Medium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%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Tamil Medium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%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Bilingual/ English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1" u="none" strike="noStrike">
                          <a:effectLst/>
                        </a:rPr>
                        <a:t>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409040"/>
                  </a:ext>
                </a:extLst>
              </a:tr>
              <a:tr h="463471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Grade 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</a:t>
                      </a:r>
                      <a:r>
                        <a:rPr lang="en-US" sz="1600" u="none" strike="noStrike" dirty="0" smtClean="0">
                          <a:effectLst/>
                        </a:rPr>
                        <a:t>325,228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164,642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50.6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160,586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49.4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241,191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74.2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  84,037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25.8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               - 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         - 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010414"/>
                  </a:ext>
                </a:extLst>
              </a:tr>
              <a:tr h="463471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Primary Cycle 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(</a:t>
                      </a:r>
                      <a:r>
                        <a:rPr lang="en-US" sz="1600" u="none" strike="noStrike" dirty="0" err="1">
                          <a:effectLst/>
                        </a:rPr>
                        <a:t>Grd</a:t>
                      </a:r>
                      <a:r>
                        <a:rPr lang="en-US" sz="1600" u="none" strike="noStrike" dirty="0">
                          <a:effectLst/>
                        </a:rPr>
                        <a:t> 1-5)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1,640,647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830,358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50.6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810,289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49.4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1,221,257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74.4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419,390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25.6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               - 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         - 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488600"/>
                  </a:ext>
                </a:extLst>
              </a:tr>
              <a:tr h="463471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Grade 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331,910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166,564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50.2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165,346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49.8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233,134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70.2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  80,187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24.2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      18,589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       5.6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918098"/>
                  </a:ext>
                </a:extLst>
              </a:tr>
              <a:tr h="463471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Grade 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   345,307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173,462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50.2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   171,845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49.8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   244,052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70.7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  83,278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24.1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      17,977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600" b="1" u="none" strike="noStrike">
                          <a:effectLst/>
                        </a:rPr>
                        <a:t>       5.2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338065"/>
                  </a:ext>
                </a:extLst>
              </a:tr>
              <a:tr h="463471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Grade 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344,391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172,448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50.1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171,943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49.9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243,762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70.8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  85,354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24.8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      15,275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       4.4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368283"/>
                  </a:ext>
                </a:extLst>
              </a:tr>
              <a:tr h="463471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Grade 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   335,829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167,875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50.0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167,954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50.0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238,720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71.1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  83,243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24.8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1" u="none" strike="noStrike">
                          <a:effectLst/>
                        </a:rPr>
                        <a:t>      13,866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       4.1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553975"/>
                  </a:ext>
                </a:extLst>
              </a:tr>
              <a:tr h="463471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Grade 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321,885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160,118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49.7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161,767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50.3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   232,320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72.2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  77,101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24.0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      12,464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       3.9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414469"/>
                  </a:ext>
                </a:extLst>
              </a:tr>
              <a:tr h="463471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Grade 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   305,566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150,279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49.2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155,287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50.8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225,547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73.8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  68,306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22.4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      11,713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       3.8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381693"/>
                  </a:ext>
                </a:extLst>
              </a:tr>
              <a:tr h="463471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Grade 12 (A/L 2022)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   218,191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     97,987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44.9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   120,204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55.1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   171,505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78.6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     41,698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19.1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        4,988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       2.3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523975"/>
                  </a:ext>
                </a:extLst>
              </a:tr>
              <a:tr h="463471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Grade 13 (A/L 2021)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   202,923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     89,817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44.3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   113,106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55.7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   159,081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78.4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     39,344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19.4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1" u="none" strike="noStrike">
                          <a:effectLst/>
                        </a:rPr>
                        <a:t>        4,498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       2.2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747547"/>
                  </a:ext>
                </a:extLst>
              </a:tr>
              <a:tr h="701211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All Students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4,063,685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2,018,151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49.7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2,045,534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 dirty="0">
                          <a:effectLst/>
                        </a:rPr>
                        <a:t>   50.3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2,978,133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73.3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   986,156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  24.3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600" b="1" u="none" strike="noStrike">
                          <a:effectLst/>
                        </a:rPr>
                        <a:t>      99,396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       2.4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15" marR="7615" marT="761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380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2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4679"/>
            <a:ext cx="10515600" cy="6929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Census Data 2020 –Students Statistics by Gender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296296"/>
              </p:ext>
            </p:extLst>
          </p:nvPr>
        </p:nvGraphicFramePr>
        <p:xfrm>
          <a:off x="561704" y="966652"/>
          <a:ext cx="11207929" cy="5277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1659">
                  <a:extLst>
                    <a:ext uri="{9D8B030D-6E8A-4147-A177-3AD203B41FA5}">
                      <a16:colId xmlns:a16="http://schemas.microsoft.com/office/drawing/2014/main" val="105310924"/>
                    </a:ext>
                  </a:extLst>
                </a:gridCol>
                <a:gridCol w="1824546">
                  <a:extLst>
                    <a:ext uri="{9D8B030D-6E8A-4147-A177-3AD203B41FA5}">
                      <a16:colId xmlns:a16="http://schemas.microsoft.com/office/drawing/2014/main" val="3917149140"/>
                    </a:ext>
                  </a:extLst>
                </a:gridCol>
                <a:gridCol w="1042598">
                  <a:extLst>
                    <a:ext uri="{9D8B030D-6E8A-4147-A177-3AD203B41FA5}">
                      <a16:colId xmlns:a16="http://schemas.microsoft.com/office/drawing/2014/main" val="629178763"/>
                    </a:ext>
                  </a:extLst>
                </a:gridCol>
                <a:gridCol w="1824546">
                  <a:extLst>
                    <a:ext uri="{9D8B030D-6E8A-4147-A177-3AD203B41FA5}">
                      <a16:colId xmlns:a16="http://schemas.microsoft.com/office/drawing/2014/main" val="31832190"/>
                    </a:ext>
                  </a:extLst>
                </a:gridCol>
                <a:gridCol w="977436">
                  <a:extLst>
                    <a:ext uri="{9D8B030D-6E8A-4147-A177-3AD203B41FA5}">
                      <a16:colId xmlns:a16="http://schemas.microsoft.com/office/drawing/2014/main" val="478587147"/>
                    </a:ext>
                  </a:extLst>
                </a:gridCol>
                <a:gridCol w="1824546">
                  <a:extLst>
                    <a:ext uri="{9D8B030D-6E8A-4147-A177-3AD203B41FA5}">
                      <a16:colId xmlns:a16="http://schemas.microsoft.com/office/drawing/2014/main" val="1064229863"/>
                    </a:ext>
                  </a:extLst>
                </a:gridCol>
                <a:gridCol w="1042598">
                  <a:extLst>
                    <a:ext uri="{9D8B030D-6E8A-4147-A177-3AD203B41FA5}">
                      <a16:colId xmlns:a16="http://schemas.microsoft.com/office/drawing/2014/main" val="4190566633"/>
                    </a:ext>
                  </a:extLst>
                </a:gridCol>
              </a:tblGrid>
              <a:tr h="753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Category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 Total Students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 %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Male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 %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 Female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 %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4633546"/>
                  </a:ext>
                </a:extLst>
              </a:tr>
              <a:tr h="376957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Students by Grade of Studying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681007"/>
                  </a:ext>
                </a:extLst>
              </a:tr>
              <a:tr h="7539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Primary Cycle (Grade 1-5)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1,640,647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40.4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 830,358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50.6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 810,289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49.4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239531"/>
                  </a:ext>
                </a:extLst>
              </a:tr>
              <a:tr h="7539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Junior Secondary Cycle (Grade 6-9)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1,357,437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33.4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 680,349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50.1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 677,088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49.9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039256"/>
                  </a:ext>
                </a:extLst>
              </a:tr>
              <a:tr h="1130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Senior Secondary O/L Cycle (Grade 10-11)*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 636,985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15.7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 315,081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49.5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 321,904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50.5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645413"/>
                  </a:ext>
                </a:extLst>
              </a:tr>
              <a:tr h="11308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Senior Secondary A/L Cycle (Grade 12-13)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 421,114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10.4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 187,804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44.6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 233,310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55.4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015548"/>
                  </a:ext>
                </a:extLst>
              </a:tr>
              <a:tr h="3769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Special Edu. Units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      7,502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0.2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      4,559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60.8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      2,943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39.2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33547"/>
                  </a:ext>
                </a:extLst>
              </a:tr>
            </a:tbl>
          </a:graphicData>
        </a:graphic>
      </p:graphicFrame>
      <p:pic>
        <p:nvPicPr>
          <p:cNvPr id="6" name="Picture 2" descr="Gender Symbol PNG - Female Gender Symbol, Male Gender Symbol, Male Gender  Symbols, Gender Symbol Font. - CleanPNG / Kis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1260412"/>
            <a:ext cx="542018" cy="79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oilet Female Symbol Sign Vinyl 15x20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612" y="1159330"/>
            <a:ext cx="664364" cy="89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5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64679"/>
            <a:ext cx="11009811" cy="6929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Census Data 2020 – A/L Students Statistics by Gender</a:t>
            </a:r>
            <a:endParaRPr lang="en-US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265542"/>
              </p:ext>
            </p:extLst>
          </p:nvPr>
        </p:nvGraphicFramePr>
        <p:xfrm>
          <a:off x="365760" y="1117962"/>
          <a:ext cx="11338558" cy="5557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9724">
                  <a:extLst>
                    <a:ext uri="{9D8B030D-6E8A-4147-A177-3AD203B41FA5}">
                      <a16:colId xmlns:a16="http://schemas.microsoft.com/office/drawing/2014/main" val="3836581835"/>
                    </a:ext>
                  </a:extLst>
                </a:gridCol>
                <a:gridCol w="979875">
                  <a:extLst>
                    <a:ext uri="{9D8B030D-6E8A-4147-A177-3AD203B41FA5}">
                      <a16:colId xmlns:a16="http://schemas.microsoft.com/office/drawing/2014/main" val="1174809765"/>
                    </a:ext>
                  </a:extLst>
                </a:gridCol>
                <a:gridCol w="559930">
                  <a:extLst>
                    <a:ext uri="{9D8B030D-6E8A-4147-A177-3AD203B41FA5}">
                      <a16:colId xmlns:a16="http://schemas.microsoft.com/office/drawing/2014/main" val="1995960151"/>
                    </a:ext>
                  </a:extLst>
                </a:gridCol>
                <a:gridCol w="979875">
                  <a:extLst>
                    <a:ext uri="{9D8B030D-6E8A-4147-A177-3AD203B41FA5}">
                      <a16:colId xmlns:a16="http://schemas.microsoft.com/office/drawing/2014/main" val="185026247"/>
                    </a:ext>
                  </a:extLst>
                </a:gridCol>
                <a:gridCol w="524932">
                  <a:extLst>
                    <a:ext uri="{9D8B030D-6E8A-4147-A177-3AD203B41FA5}">
                      <a16:colId xmlns:a16="http://schemas.microsoft.com/office/drawing/2014/main" val="4183087601"/>
                    </a:ext>
                  </a:extLst>
                </a:gridCol>
                <a:gridCol w="979875">
                  <a:extLst>
                    <a:ext uri="{9D8B030D-6E8A-4147-A177-3AD203B41FA5}">
                      <a16:colId xmlns:a16="http://schemas.microsoft.com/office/drawing/2014/main" val="3821927667"/>
                    </a:ext>
                  </a:extLst>
                </a:gridCol>
                <a:gridCol w="559930">
                  <a:extLst>
                    <a:ext uri="{9D8B030D-6E8A-4147-A177-3AD203B41FA5}">
                      <a16:colId xmlns:a16="http://schemas.microsoft.com/office/drawing/2014/main" val="3774247225"/>
                    </a:ext>
                  </a:extLst>
                </a:gridCol>
                <a:gridCol w="979875">
                  <a:extLst>
                    <a:ext uri="{9D8B030D-6E8A-4147-A177-3AD203B41FA5}">
                      <a16:colId xmlns:a16="http://schemas.microsoft.com/office/drawing/2014/main" val="3036725909"/>
                    </a:ext>
                  </a:extLst>
                </a:gridCol>
                <a:gridCol w="559930">
                  <a:extLst>
                    <a:ext uri="{9D8B030D-6E8A-4147-A177-3AD203B41FA5}">
                      <a16:colId xmlns:a16="http://schemas.microsoft.com/office/drawing/2014/main" val="563849432"/>
                    </a:ext>
                  </a:extLst>
                </a:gridCol>
                <a:gridCol w="979875">
                  <a:extLst>
                    <a:ext uri="{9D8B030D-6E8A-4147-A177-3AD203B41FA5}">
                      <a16:colId xmlns:a16="http://schemas.microsoft.com/office/drawing/2014/main" val="2882649055"/>
                    </a:ext>
                  </a:extLst>
                </a:gridCol>
                <a:gridCol w="524932">
                  <a:extLst>
                    <a:ext uri="{9D8B030D-6E8A-4147-A177-3AD203B41FA5}">
                      <a16:colId xmlns:a16="http://schemas.microsoft.com/office/drawing/2014/main" val="1393496098"/>
                    </a:ext>
                  </a:extLst>
                </a:gridCol>
                <a:gridCol w="979875">
                  <a:extLst>
                    <a:ext uri="{9D8B030D-6E8A-4147-A177-3AD203B41FA5}">
                      <a16:colId xmlns:a16="http://schemas.microsoft.com/office/drawing/2014/main" val="997637009"/>
                    </a:ext>
                  </a:extLst>
                </a:gridCol>
                <a:gridCol w="559930">
                  <a:extLst>
                    <a:ext uri="{9D8B030D-6E8A-4147-A177-3AD203B41FA5}">
                      <a16:colId xmlns:a16="http://schemas.microsoft.com/office/drawing/2014/main" val="601687912"/>
                    </a:ext>
                  </a:extLst>
                </a:gridCol>
              </a:tblGrid>
              <a:tr h="297206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A/L </a:t>
                      </a:r>
                      <a:r>
                        <a:rPr lang="en-US" sz="1800" b="1" u="none" strike="noStrike" dirty="0">
                          <a:effectLst/>
                        </a:rPr>
                        <a:t>Stream </a:t>
                      </a:r>
                      <a:endParaRPr lang="en-US" sz="1800" b="1" u="none" strike="noStrike" dirty="0" smtClean="0">
                        <a:effectLst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2020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2019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829407"/>
                  </a:ext>
                </a:extLst>
              </a:tr>
              <a:tr h="584439">
                <a:tc v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Students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Male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Female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Students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Male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Female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554725"/>
                  </a:ext>
                </a:extLst>
              </a:tr>
              <a:tr h="58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Bio Science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41,795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9.9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11,888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28.4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29,907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71.6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44,219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10.8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12,884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29.1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31,335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70.9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325320"/>
                  </a:ext>
                </a:extLst>
              </a:tr>
              <a:tr h="58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Physical Science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47,328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11.2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28,996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61.3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18,332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38.7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45,765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11.1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28,568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62.4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17,197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37.6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025855"/>
                  </a:ext>
                </a:extLst>
              </a:tr>
              <a:tr h="58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Arts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181,837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43.2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61,976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34.1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119,861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65.9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177,857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43.3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59,248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33.3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118,609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66.7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863605"/>
                  </a:ext>
                </a:extLst>
              </a:tr>
              <a:tr h="58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Commerce Stream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90,243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21.4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43,481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48.2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46,762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51.8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82,559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20.1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39,900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48.3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42,659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51.7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098550"/>
                  </a:ext>
                </a:extLst>
              </a:tr>
              <a:tr h="5844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Bio-Technology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16,364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  3.9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7,180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43.9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9,184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56.1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17,116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4.2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7,724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45.1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9,392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54.9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793257"/>
                  </a:ext>
                </a:extLst>
              </a:tr>
              <a:tr h="5844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Engineering-Technology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29,927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  7.1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25,856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86.4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4,071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13.6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30,130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  7.3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26,067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86.5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4,063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13.5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623983"/>
                  </a:ext>
                </a:extLst>
              </a:tr>
              <a:tr h="5844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Common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1,196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  0.3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    764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63.9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    432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36.1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1,316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  0.3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            597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45.4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    719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54.6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879458"/>
                  </a:ext>
                </a:extLst>
              </a:tr>
              <a:tr h="5844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Vocational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12,424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  3.0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7,663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61.7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4,761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38.3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12,199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  3.0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7,584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62.2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 4,615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37.8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771471"/>
                  </a:ext>
                </a:extLst>
              </a:tr>
            </a:tbl>
          </a:graphicData>
        </a:graphic>
      </p:graphicFrame>
      <p:pic>
        <p:nvPicPr>
          <p:cNvPr id="10" name="Picture 2" descr="Gender Symbol PNG - Female Gender Symbol, Male Gender Symbol, Male Gender  Symbols, Gender Symbol Font. - CleanPNG / Kis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018" y="721872"/>
            <a:ext cx="542018" cy="79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ender Symbol PNG - Female Gender Symbol, Male Gender Symbol, Male Gender  Symbols, Gender Symbol Font. - CleanPNG / Kis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584" y="757646"/>
            <a:ext cx="542018" cy="79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oilet Female Symbol Sign Vinyl 15x20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09" y="843872"/>
            <a:ext cx="525054" cy="7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oilet Female Symbol Sign Vinyl 15x20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185" y="678759"/>
            <a:ext cx="525054" cy="7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3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4679"/>
            <a:ext cx="10515600" cy="6929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Census Data 2020 – Teacher Statistics</a:t>
            </a:r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510786"/>
              </p:ext>
            </p:extLst>
          </p:nvPr>
        </p:nvGraphicFramePr>
        <p:xfrm>
          <a:off x="1005839" y="757646"/>
          <a:ext cx="9483635" cy="3476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9818">
                  <a:extLst>
                    <a:ext uri="{9D8B030D-6E8A-4147-A177-3AD203B41FA5}">
                      <a16:colId xmlns:a16="http://schemas.microsoft.com/office/drawing/2014/main" val="2185499114"/>
                    </a:ext>
                  </a:extLst>
                </a:gridCol>
                <a:gridCol w="1283960">
                  <a:extLst>
                    <a:ext uri="{9D8B030D-6E8A-4147-A177-3AD203B41FA5}">
                      <a16:colId xmlns:a16="http://schemas.microsoft.com/office/drawing/2014/main" val="109383395"/>
                    </a:ext>
                  </a:extLst>
                </a:gridCol>
                <a:gridCol w="869560">
                  <a:extLst>
                    <a:ext uri="{9D8B030D-6E8A-4147-A177-3AD203B41FA5}">
                      <a16:colId xmlns:a16="http://schemas.microsoft.com/office/drawing/2014/main" val="248455886"/>
                    </a:ext>
                  </a:extLst>
                </a:gridCol>
                <a:gridCol w="1283960">
                  <a:extLst>
                    <a:ext uri="{9D8B030D-6E8A-4147-A177-3AD203B41FA5}">
                      <a16:colId xmlns:a16="http://schemas.microsoft.com/office/drawing/2014/main" val="2158293381"/>
                    </a:ext>
                  </a:extLst>
                </a:gridCol>
                <a:gridCol w="1005429">
                  <a:extLst>
                    <a:ext uri="{9D8B030D-6E8A-4147-A177-3AD203B41FA5}">
                      <a16:colId xmlns:a16="http://schemas.microsoft.com/office/drawing/2014/main" val="7408996"/>
                    </a:ext>
                  </a:extLst>
                </a:gridCol>
                <a:gridCol w="1249992">
                  <a:extLst>
                    <a:ext uri="{9D8B030D-6E8A-4147-A177-3AD203B41FA5}">
                      <a16:colId xmlns:a16="http://schemas.microsoft.com/office/drawing/2014/main" val="788812104"/>
                    </a:ext>
                  </a:extLst>
                </a:gridCol>
                <a:gridCol w="1120916">
                  <a:extLst>
                    <a:ext uri="{9D8B030D-6E8A-4147-A177-3AD203B41FA5}">
                      <a16:colId xmlns:a16="http://schemas.microsoft.com/office/drawing/2014/main" val="2307160294"/>
                    </a:ext>
                  </a:extLst>
                </a:gridCol>
              </a:tblGrid>
              <a:tr h="341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2020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 %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2019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 %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2018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 %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6151720"/>
                  </a:ext>
                </a:extLst>
              </a:tr>
              <a:tr h="304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All Teachers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 249,494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 246,592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247,334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145923"/>
                  </a:ext>
                </a:extLst>
              </a:tr>
              <a:tr h="3041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Male Teachers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61,747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24.7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62,467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25.3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64,310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26.0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462646"/>
                  </a:ext>
                </a:extLst>
              </a:tr>
              <a:tr h="3041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Female Teachers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187,747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75.3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184,125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74.7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183,024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74.0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69933"/>
                  </a:ext>
                </a:extLst>
              </a:tr>
              <a:tr h="3041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Graduate Teachers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121,569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48.7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119,323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48.4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110,741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44.8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720034"/>
                  </a:ext>
                </a:extLst>
              </a:tr>
              <a:tr h="3041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Trained Teachers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121,796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48.8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120,848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49.0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130,635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52.8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7057968"/>
                  </a:ext>
                </a:extLst>
              </a:tr>
              <a:tr h="3943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Teachers by Type of </a:t>
                      </a:r>
                      <a:r>
                        <a:rPr lang="en-US" sz="1800" b="1" u="none" strike="noStrike" dirty="0" smtClean="0">
                          <a:effectLst/>
                        </a:rPr>
                        <a:t>School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4452618"/>
                  </a:ext>
                </a:extLst>
              </a:tr>
              <a:tr h="3041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1AB Schools</a:t>
                      </a:r>
                      <a:endParaRPr 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     82,244 </a:t>
                      </a:r>
                      <a:endParaRPr 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   33.0 </a:t>
                      </a:r>
                      <a:endParaRPr 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     81,428 </a:t>
                      </a:r>
                      <a:endParaRPr 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     33.0 </a:t>
                      </a:r>
                      <a:endParaRPr 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    82,701 </a:t>
                      </a:r>
                      <a:endParaRPr 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       33.4 </a:t>
                      </a:r>
                      <a:endParaRPr 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611745"/>
                  </a:ext>
                </a:extLst>
              </a:tr>
              <a:tr h="3041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1C Schools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67,837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27.2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65,462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26.5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63,876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25.8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8965"/>
                  </a:ext>
                </a:extLst>
              </a:tr>
              <a:tr h="3041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Type 2 Schools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61,728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24.7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61,138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24.8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61,936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25.0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536775"/>
                  </a:ext>
                </a:extLst>
              </a:tr>
              <a:tr h="3041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Type 3 Schools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37,685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15.1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38,564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15.6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38,821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15.7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0294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298873"/>
              </p:ext>
            </p:extLst>
          </p:nvPr>
        </p:nvGraphicFramePr>
        <p:xfrm>
          <a:off x="3526970" y="4312487"/>
          <a:ext cx="8307980" cy="2458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835">
                  <a:extLst>
                    <a:ext uri="{9D8B030D-6E8A-4147-A177-3AD203B41FA5}">
                      <a16:colId xmlns:a16="http://schemas.microsoft.com/office/drawing/2014/main" val="982528085"/>
                    </a:ext>
                  </a:extLst>
                </a:gridCol>
                <a:gridCol w="883834">
                  <a:extLst>
                    <a:ext uri="{9D8B030D-6E8A-4147-A177-3AD203B41FA5}">
                      <a16:colId xmlns:a16="http://schemas.microsoft.com/office/drawing/2014/main" val="3329598674"/>
                    </a:ext>
                  </a:extLst>
                </a:gridCol>
                <a:gridCol w="554612">
                  <a:extLst>
                    <a:ext uri="{9D8B030D-6E8A-4147-A177-3AD203B41FA5}">
                      <a16:colId xmlns:a16="http://schemas.microsoft.com/office/drawing/2014/main" val="2798257461"/>
                    </a:ext>
                  </a:extLst>
                </a:gridCol>
                <a:gridCol w="329224">
                  <a:extLst>
                    <a:ext uri="{9D8B030D-6E8A-4147-A177-3AD203B41FA5}">
                      <a16:colId xmlns:a16="http://schemas.microsoft.com/office/drawing/2014/main" val="3965863486"/>
                    </a:ext>
                  </a:extLst>
                </a:gridCol>
                <a:gridCol w="787600">
                  <a:extLst>
                    <a:ext uri="{9D8B030D-6E8A-4147-A177-3AD203B41FA5}">
                      <a16:colId xmlns:a16="http://schemas.microsoft.com/office/drawing/2014/main" val="3623681926"/>
                    </a:ext>
                  </a:extLst>
                </a:gridCol>
                <a:gridCol w="96235">
                  <a:extLst>
                    <a:ext uri="{9D8B030D-6E8A-4147-A177-3AD203B41FA5}">
                      <a16:colId xmlns:a16="http://schemas.microsoft.com/office/drawing/2014/main" val="1827417492"/>
                    </a:ext>
                  </a:extLst>
                </a:gridCol>
                <a:gridCol w="660133">
                  <a:extLst>
                    <a:ext uri="{9D8B030D-6E8A-4147-A177-3AD203B41FA5}">
                      <a16:colId xmlns:a16="http://schemas.microsoft.com/office/drawing/2014/main" val="2832319428"/>
                    </a:ext>
                  </a:extLst>
                </a:gridCol>
                <a:gridCol w="223702">
                  <a:extLst>
                    <a:ext uri="{9D8B030D-6E8A-4147-A177-3AD203B41FA5}">
                      <a16:colId xmlns:a16="http://schemas.microsoft.com/office/drawing/2014/main" val="1047363050"/>
                    </a:ext>
                  </a:extLst>
                </a:gridCol>
                <a:gridCol w="883834">
                  <a:extLst>
                    <a:ext uri="{9D8B030D-6E8A-4147-A177-3AD203B41FA5}">
                      <a16:colId xmlns:a16="http://schemas.microsoft.com/office/drawing/2014/main" val="3743991774"/>
                    </a:ext>
                  </a:extLst>
                </a:gridCol>
                <a:gridCol w="39163">
                  <a:extLst>
                    <a:ext uri="{9D8B030D-6E8A-4147-A177-3AD203B41FA5}">
                      <a16:colId xmlns:a16="http://schemas.microsoft.com/office/drawing/2014/main" val="605028418"/>
                    </a:ext>
                  </a:extLst>
                </a:gridCol>
                <a:gridCol w="874550">
                  <a:extLst>
                    <a:ext uri="{9D8B030D-6E8A-4147-A177-3AD203B41FA5}">
                      <a16:colId xmlns:a16="http://schemas.microsoft.com/office/drawing/2014/main" val="3086070315"/>
                    </a:ext>
                  </a:extLst>
                </a:gridCol>
                <a:gridCol w="1025067">
                  <a:extLst>
                    <a:ext uri="{9D8B030D-6E8A-4147-A177-3AD203B41FA5}">
                      <a16:colId xmlns:a16="http://schemas.microsoft.com/office/drawing/2014/main" val="363786352"/>
                    </a:ext>
                  </a:extLst>
                </a:gridCol>
                <a:gridCol w="1066191">
                  <a:extLst>
                    <a:ext uri="{9D8B030D-6E8A-4147-A177-3AD203B41FA5}">
                      <a16:colId xmlns:a16="http://schemas.microsoft.com/office/drawing/2014/main" val="747943052"/>
                    </a:ext>
                  </a:extLst>
                </a:gridCol>
              </a:tblGrid>
              <a:tr h="297535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Section of the Teaching of Major </a:t>
                      </a:r>
                      <a:r>
                        <a:rPr lang="en-US" sz="1800" b="1" u="none" strike="noStrike" dirty="0" smtClean="0">
                          <a:effectLst/>
                        </a:rPr>
                        <a:t>Subject</a:t>
                      </a:r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r>
                        <a:rPr lang="en-US" sz="1800" b="1" u="none" strike="noStrike" dirty="0" smtClean="0">
                          <a:effectLst/>
                        </a:rPr>
                        <a:t> (2020)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6189482"/>
                  </a:ext>
                </a:extLst>
              </a:tr>
              <a:tr h="297535"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567532"/>
                  </a:ext>
                </a:extLst>
              </a:tr>
              <a:tr h="39937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Primary (1-5) Grades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75,353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30.2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  9,082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12.1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66,271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  87.9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065829"/>
                  </a:ext>
                </a:extLst>
              </a:tr>
              <a:tr h="58508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Secondary (6-11) Grades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112,817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45.2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28,372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25.1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84,445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  74.9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134089"/>
                  </a:ext>
                </a:extLst>
              </a:tr>
              <a:tr h="2975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A/L (12-13) Grades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31,294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12.5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10,529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33.6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20,765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  66.4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329405"/>
                  </a:ext>
                </a:extLst>
              </a:tr>
              <a:tr h="2975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Others 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17,441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7.0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6,006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34.4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11,435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  65.6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507458"/>
                  </a:ext>
                </a:extLst>
              </a:tr>
              <a:tr h="9659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Administrators**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12,589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5.0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7,758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61.6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4,831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  38.4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674175"/>
                  </a:ext>
                </a:extLst>
              </a:tr>
            </a:tbl>
          </a:graphicData>
        </a:graphic>
      </p:graphicFrame>
      <p:pic>
        <p:nvPicPr>
          <p:cNvPr id="5" name="Picture 2" descr="Gender Symbol PNG - Female Gender Symbol, Male Gender Symbol, Male Gender  Symbols, Gender Symbol Font. - CleanPNG / Kis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4" y="881589"/>
            <a:ext cx="542018" cy="79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oilet Female Symbol Sign Vinyl 15x20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8" y="1798583"/>
            <a:ext cx="590004" cy="79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ender Symbol PNG - Female Gender Symbol, Male Gender Symbol, Male Gender  Symbols, Gender Symbol Font. - CleanPNG / Kiss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66" y="4295334"/>
            <a:ext cx="368053" cy="53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oilet Female Symbol Sign Vinyl 15x20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113" y="3912430"/>
            <a:ext cx="592545" cy="79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4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4679"/>
            <a:ext cx="10515600" cy="6929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Census Data 2020 – Teacher Statistics by Medium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401442"/>
              </p:ext>
            </p:extLst>
          </p:nvPr>
        </p:nvGraphicFramePr>
        <p:xfrm>
          <a:off x="838199" y="757646"/>
          <a:ext cx="10630989" cy="5779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2188">
                  <a:extLst>
                    <a:ext uri="{9D8B030D-6E8A-4147-A177-3AD203B41FA5}">
                      <a16:colId xmlns:a16="http://schemas.microsoft.com/office/drawing/2014/main" val="917637045"/>
                    </a:ext>
                  </a:extLst>
                </a:gridCol>
                <a:gridCol w="1434183">
                  <a:extLst>
                    <a:ext uri="{9D8B030D-6E8A-4147-A177-3AD203B41FA5}">
                      <a16:colId xmlns:a16="http://schemas.microsoft.com/office/drawing/2014/main" val="3184565043"/>
                    </a:ext>
                  </a:extLst>
                </a:gridCol>
                <a:gridCol w="971300">
                  <a:extLst>
                    <a:ext uri="{9D8B030D-6E8A-4147-A177-3AD203B41FA5}">
                      <a16:colId xmlns:a16="http://schemas.microsoft.com/office/drawing/2014/main" val="407785693"/>
                    </a:ext>
                  </a:extLst>
                </a:gridCol>
                <a:gridCol w="1434183">
                  <a:extLst>
                    <a:ext uri="{9D8B030D-6E8A-4147-A177-3AD203B41FA5}">
                      <a16:colId xmlns:a16="http://schemas.microsoft.com/office/drawing/2014/main" val="5861436"/>
                    </a:ext>
                  </a:extLst>
                </a:gridCol>
                <a:gridCol w="1123061">
                  <a:extLst>
                    <a:ext uri="{9D8B030D-6E8A-4147-A177-3AD203B41FA5}">
                      <a16:colId xmlns:a16="http://schemas.microsoft.com/office/drawing/2014/main" val="1580065524"/>
                    </a:ext>
                  </a:extLst>
                </a:gridCol>
                <a:gridCol w="37772">
                  <a:extLst>
                    <a:ext uri="{9D8B030D-6E8A-4147-A177-3AD203B41FA5}">
                      <a16:colId xmlns:a16="http://schemas.microsoft.com/office/drawing/2014/main" val="2652464586"/>
                    </a:ext>
                  </a:extLst>
                </a:gridCol>
                <a:gridCol w="1396239">
                  <a:extLst>
                    <a:ext uri="{9D8B030D-6E8A-4147-A177-3AD203B41FA5}">
                      <a16:colId xmlns:a16="http://schemas.microsoft.com/office/drawing/2014/main" val="2526519552"/>
                    </a:ext>
                  </a:extLst>
                </a:gridCol>
                <a:gridCol w="1252063">
                  <a:extLst>
                    <a:ext uri="{9D8B030D-6E8A-4147-A177-3AD203B41FA5}">
                      <a16:colId xmlns:a16="http://schemas.microsoft.com/office/drawing/2014/main" val="1200584883"/>
                    </a:ext>
                  </a:extLst>
                </a:gridCol>
              </a:tblGrid>
              <a:tr h="222068">
                <a:tc gridSpan="8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1394019"/>
                  </a:ext>
                </a:extLst>
              </a:tr>
              <a:tr h="59547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Language </a:t>
                      </a:r>
                      <a:r>
                        <a:rPr lang="en-US" sz="1800" b="1" u="none" strike="noStrike" dirty="0" smtClean="0">
                          <a:effectLst/>
                        </a:rPr>
                        <a:t>Medium </a:t>
                      </a:r>
                      <a:r>
                        <a:rPr lang="en-US" sz="1800" b="1" u="none" strike="noStrike" dirty="0">
                          <a:effectLst/>
                        </a:rPr>
                        <a:t>of the Major Subject Teaching of the </a:t>
                      </a:r>
                      <a:r>
                        <a:rPr lang="en-US" sz="1800" b="1" u="none" strike="noStrike" dirty="0" smtClean="0">
                          <a:effectLst/>
                        </a:rPr>
                        <a:t>Teachers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9509980"/>
                  </a:ext>
                </a:extLst>
              </a:tr>
              <a:tr h="3500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 %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Male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 %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Female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 %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9674102"/>
                  </a:ext>
                </a:extLst>
              </a:tr>
              <a:tr h="350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Sinhala Medium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179,843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72.1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40,490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22.5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139,353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77.5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7794988"/>
                  </a:ext>
                </a:extLst>
              </a:tr>
              <a:tr h="350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Tamil Medium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66,924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26.8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20,772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31.0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46,152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69.0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8987590"/>
                  </a:ext>
                </a:extLst>
              </a:tr>
              <a:tr h="350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English Medium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2,727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1.1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485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17.8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2,242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82.2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9181809"/>
                  </a:ext>
                </a:extLst>
              </a:tr>
              <a:tr h="350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2019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8499225"/>
                  </a:ext>
                </a:extLst>
              </a:tr>
              <a:tr h="350035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Language </a:t>
                      </a:r>
                      <a:r>
                        <a:rPr lang="en-US" sz="1800" b="1" u="none" strike="noStrike" dirty="0" smtClean="0">
                          <a:effectLst/>
                        </a:rPr>
                        <a:t>Medium </a:t>
                      </a:r>
                      <a:r>
                        <a:rPr lang="en-US" sz="1800" b="1" u="none" strike="noStrike" dirty="0">
                          <a:effectLst/>
                        </a:rPr>
                        <a:t>of Appointment of the Teachers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589273"/>
                  </a:ext>
                </a:extLst>
              </a:tr>
              <a:tr h="350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Sinhala Medium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170,320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69.1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39,991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23.5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130,329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76.5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1725269"/>
                  </a:ext>
                </a:extLst>
              </a:tr>
              <a:tr h="350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Tamil Medium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65,018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26.4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20,561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31.6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44,457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68.4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6217043"/>
                  </a:ext>
                </a:extLst>
              </a:tr>
              <a:tr h="350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English Medium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11,254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4.6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1,915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17.0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9,339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83.0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6955585"/>
                  </a:ext>
                </a:extLst>
              </a:tr>
              <a:tr h="350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2018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343186"/>
                  </a:ext>
                </a:extLst>
              </a:tr>
              <a:tr h="350035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Language </a:t>
                      </a:r>
                      <a:r>
                        <a:rPr lang="en-US" sz="1800" b="1" u="none" strike="noStrike" dirty="0" smtClean="0">
                          <a:effectLst/>
                        </a:rPr>
                        <a:t>Medium </a:t>
                      </a:r>
                      <a:r>
                        <a:rPr lang="en-US" sz="1800" b="1" u="none" strike="noStrike" dirty="0">
                          <a:effectLst/>
                        </a:rPr>
                        <a:t>of Appointment of the Teachers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13372"/>
                  </a:ext>
                </a:extLst>
              </a:tr>
              <a:tr h="350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Sinhala Medium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176,537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71.4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42,530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24.1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134,007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75.9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9950451"/>
                  </a:ext>
                </a:extLst>
              </a:tr>
              <a:tr h="350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Tamil Medium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64,297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26.0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20,716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32.2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43,581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67.8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7868183"/>
                  </a:ext>
                </a:extLst>
              </a:tr>
              <a:tr h="350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English Medium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6,500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2.6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1,064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16.4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5,436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83.6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2297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5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607375"/>
              </p:ext>
            </p:extLst>
          </p:nvPr>
        </p:nvGraphicFramePr>
        <p:xfrm>
          <a:off x="274321" y="404949"/>
          <a:ext cx="11665130" cy="612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45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44685" y="110711"/>
            <a:ext cx="5370285" cy="47711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STR of Govt. Schs.-2020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227225"/>
              </p:ext>
            </p:extLst>
          </p:nvPr>
        </p:nvGraphicFramePr>
        <p:xfrm>
          <a:off x="1149531" y="587824"/>
          <a:ext cx="9797142" cy="6117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9642">
                  <a:extLst>
                    <a:ext uri="{9D8B030D-6E8A-4147-A177-3AD203B41FA5}">
                      <a16:colId xmlns:a16="http://schemas.microsoft.com/office/drawing/2014/main" val="3171323569"/>
                    </a:ext>
                  </a:extLst>
                </a:gridCol>
                <a:gridCol w="1254806">
                  <a:extLst>
                    <a:ext uri="{9D8B030D-6E8A-4147-A177-3AD203B41FA5}">
                      <a16:colId xmlns:a16="http://schemas.microsoft.com/office/drawing/2014/main" val="3608309318"/>
                    </a:ext>
                  </a:extLst>
                </a:gridCol>
                <a:gridCol w="1801773">
                  <a:extLst>
                    <a:ext uri="{9D8B030D-6E8A-4147-A177-3AD203B41FA5}">
                      <a16:colId xmlns:a16="http://schemas.microsoft.com/office/drawing/2014/main" val="176264909"/>
                    </a:ext>
                  </a:extLst>
                </a:gridCol>
                <a:gridCol w="1520246">
                  <a:extLst>
                    <a:ext uri="{9D8B030D-6E8A-4147-A177-3AD203B41FA5}">
                      <a16:colId xmlns:a16="http://schemas.microsoft.com/office/drawing/2014/main" val="3071697360"/>
                    </a:ext>
                  </a:extLst>
                </a:gridCol>
                <a:gridCol w="1230675">
                  <a:extLst>
                    <a:ext uri="{9D8B030D-6E8A-4147-A177-3AD203B41FA5}">
                      <a16:colId xmlns:a16="http://schemas.microsoft.com/office/drawing/2014/main" val="775979503"/>
                    </a:ext>
                  </a:extLst>
                </a:gridCol>
              </a:tblGrid>
              <a:tr h="527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Category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Schools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smtClean="0">
                          <a:effectLst/>
                        </a:rPr>
                        <a:t>Students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Teachers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 STR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6299128"/>
                  </a:ext>
                </a:extLst>
              </a:tr>
              <a:tr h="43841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Schools by Student Population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587852"/>
                  </a:ext>
                </a:extLst>
              </a:tr>
              <a:tr h="438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1-50 Students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1,439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42,792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9,021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4.7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195517"/>
                  </a:ext>
                </a:extLst>
              </a:tr>
              <a:tr h="438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51-100 Students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 1,523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113,125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  15,423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7.3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2790816"/>
                  </a:ext>
                </a:extLst>
              </a:tr>
              <a:tr h="438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101-200 Students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2,169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317,607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30,533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10.4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133455"/>
                  </a:ext>
                </a:extLst>
              </a:tr>
              <a:tr h="438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201-500 Students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 2,690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   863,229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58,225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14.8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1054125"/>
                  </a:ext>
                </a:extLst>
              </a:tr>
              <a:tr h="438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501-1,000 Students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 1,404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972,049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52,908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18.4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463095"/>
                  </a:ext>
                </a:extLst>
              </a:tr>
              <a:tr h="438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1,001-1,500 Students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    398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   480,791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  24,243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19.8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291941"/>
                  </a:ext>
                </a:extLst>
              </a:tr>
              <a:tr h="438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1,501-2,000 Students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215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368,325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18,117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20.3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40846"/>
                  </a:ext>
                </a:extLst>
              </a:tr>
              <a:tr h="438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2,001-3,000 Students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    212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   506,501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     23,458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21.6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0144822"/>
                  </a:ext>
                </a:extLst>
              </a:tr>
              <a:tr h="438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3,001-4,000 Students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73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248,472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10,927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22.7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684964"/>
                  </a:ext>
                </a:extLst>
              </a:tr>
              <a:tr h="6031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More than 4,000 Students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   32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150,794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      6,639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22.7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9012827"/>
                  </a:ext>
                </a:extLst>
              </a:tr>
              <a:tr h="6031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Govt. Schools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10,155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4,063,685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249,494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048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3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4679"/>
            <a:ext cx="10515600" cy="6929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Census Data 2020 – Grade 1 Enrollment</a:t>
            </a:r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443588"/>
              </p:ext>
            </p:extLst>
          </p:nvPr>
        </p:nvGraphicFramePr>
        <p:xfrm>
          <a:off x="459377" y="757646"/>
          <a:ext cx="8762997" cy="4034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8913">
                  <a:extLst>
                    <a:ext uri="{9D8B030D-6E8A-4147-A177-3AD203B41FA5}">
                      <a16:colId xmlns:a16="http://schemas.microsoft.com/office/drawing/2014/main" val="1553157307"/>
                    </a:ext>
                  </a:extLst>
                </a:gridCol>
                <a:gridCol w="1215548">
                  <a:extLst>
                    <a:ext uri="{9D8B030D-6E8A-4147-A177-3AD203B41FA5}">
                      <a16:colId xmlns:a16="http://schemas.microsoft.com/office/drawing/2014/main" val="1789042538"/>
                    </a:ext>
                  </a:extLst>
                </a:gridCol>
                <a:gridCol w="779055">
                  <a:extLst>
                    <a:ext uri="{9D8B030D-6E8A-4147-A177-3AD203B41FA5}">
                      <a16:colId xmlns:a16="http://schemas.microsoft.com/office/drawing/2014/main" val="4268681253"/>
                    </a:ext>
                  </a:extLst>
                </a:gridCol>
                <a:gridCol w="1215548">
                  <a:extLst>
                    <a:ext uri="{9D8B030D-6E8A-4147-A177-3AD203B41FA5}">
                      <a16:colId xmlns:a16="http://schemas.microsoft.com/office/drawing/2014/main" val="190996871"/>
                    </a:ext>
                  </a:extLst>
                </a:gridCol>
                <a:gridCol w="712754">
                  <a:extLst>
                    <a:ext uri="{9D8B030D-6E8A-4147-A177-3AD203B41FA5}">
                      <a16:colId xmlns:a16="http://schemas.microsoft.com/office/drawing/2014/main" val="220558705"/>
                    </a:ext>
                  </a:extLst>
                </a:gridCol>
                <a:gridCol w="1215548">
                  <a:extLst>
                    <a:ext uri="{9D8B030D-6E8A-4147-A177-3AD203B41FA5}">
                      <a16:colId xmlns:a16="http://schemas.microsoft.com/office/drawing/2014/main" val="3281012310"/>
                    </a:ext>
                  </a:extLst>
                </a:gridCol>
                <a:gridCol w="795631">
                  <a:extLst>
                    <a:ext uri="{9D8B030D-6E8A-4147-A177-3AD203B41FA5}">
                      <a16:colId xmlns:a16="http://schemas.microsoft.com/office/drawing/2014/main" val="173751322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2020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2019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%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2018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</a:rPr>
                        <a:t> %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19484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Grade 1 Admissions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    319,405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    333,074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    328,632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928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Male Students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161,853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50.7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169,119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50.8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166,753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50.7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942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Female Students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157,552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49.3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163,955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49.2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161,879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49.3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4687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National Schools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25,672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  8.0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26,420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7.9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26,221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  8.0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71986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Provincial Schools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293,733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92.0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306,654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92.1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302,411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92.0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88208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12169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Sinhala Medium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 239,236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74.9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 247,101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74.2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 245,271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74.6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98106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Tamil Medium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   80,169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25.1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   85,973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25.8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   83,361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25.4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3522605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Grade 1 Admissions by Type of School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0099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1AB Schools</a:t>
                      </a:r>
                      <a:endParaRPr 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        46,539 </a:t>
                      </a:r>
                      <a:endParaRPr 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    14.6 </a:t>
                      </a:r>
                      <a:endParaRPr 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        47,131 </a:t>
                      </a:r>
                      <a:endParaRPr 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   14.2 </a:t>
                      </a:r>
                      <a:endParaRPr 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        48,102 </a:t>
                      </a:r>
                      <a:endParaRPr 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     14.6 </a:t>
                      </a:r>
                      <a:endParaRPr lang="en-US" sz="1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554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1C Schools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72,732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22.8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75,074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22.5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72,837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  22.2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98018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Type 2 Schools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70,125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22.0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75,711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  22.7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73,471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22.4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8885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Type 3 Schools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130,009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40.7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135,158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40.6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134,222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     40.8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9342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592492" y="1692367"/>
            <a:ext cx="25995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There are biological reasons why there are slightly more </a:t>
            </a:r>
            <a:r>
              <a:rPr lang="en-US" b="1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boys</a:t>
            </a:r>
            <a:r>
              <a:rPr lang="en-US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born every year than </a:t>
            </a:r>
            <a:r>
              <a:rPr lang="en-US" b="1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girls</a:t>
            </a:r>
            <a:r>
              <a:rPr lang="en-US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The </a:t>
            </a:r>
            <a:r>
              <a:rPr lang="en-US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'natural' sex </a:t>
            </a:r>
            <a:r>
              <a:rPr lang="en-US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ratio</a:t>
            </a:r>
            <a:r>
              <a:rPr lang="en-US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at </a:t>
            </a:r>
            <a:r>
              <a:rPr lang="en-US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birth</a:t>
            </a:r>
            <a:r>
              <a:rPr lang="en-US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is around 105 </a:t>
            </a:r>
            <a:r>
              <a:rPr lang="en-US" b="1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boys</a:t>
            </a:r>
            <a:r>
              <a:rPr lang="en-US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per 100 </a:t>
            </a:r>
            <a:r>
              <a:rPr lang="en-US" b="1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girls</a:t>
            </a:r>
            <a:r>
              <a:rPr lang="en-US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(ranging from around 103 to 107 </a:t>
            </a:r>
            <a:r>
              <a:rPr lang="en-US" b="1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boys</a:t>
            </a:r>
            <a:r>
              <a:rPr lang="en-US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481301"/>
              </p:ext>
            </p:extLst>
          </p:nvPr>
        </p:nvGraphicFramePr>
        <p:xfrm>
          <a:off x="5336540" y="5057005"/>
          <a:ext cx="5440319" cy="1592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0063">
                  <a:extLst>
                    <a:ext uri="{9D8B030D-6E8A-4147-A177-3AD203B41FA5}">
                      <a16:colId xmlns:a16="http://schemas.microsoft.com/office/drawing/2014/main" val="1902454571"/>
                    </a:ext>
                  </a:extLst>
                </a:gridCol>
                <a:gridCol w="83507">
                  <a:extLst>
                    <a:ext uri="{9D8B030D-6E8A-4147-A177-3AD203B41FA5}">
                      <a16:colId xmlns:a16="http://schemas.microsoft.com/office/drawing/2014/main" val="1610272103"/>
                    </a:ext>
                  </a:extLst>
                </a:gridCol>
                <a:gridCol w="1360129">
                  <a:extLst>
                    <a:ext uri="{9D8B030D-6E8A-4147-A177-3AD203B41FA5}">
                      <a16:colId xmlns:a16="http://schemas.microsoft.com/office/drawing/2014/main" val="614601462"/>
                    </a:ext>
                  </a:extLst>
                </a:gridCol>
                <a:gridCol w="1640793">
                  <a:extLst>
                    <a:ext uri="{9D8B030D-6E8A-4147-A177-3AD203B41FA5}">
                      <a16:colId xmlns:a16="http://schemas.microsoft.com/office/drawing/2014/main" val="3179495084"/>
                    </a:ext>
                  </a:extLst>
                </a:gridCol>
                <a:gridCol w="1165827">
                  <a:extLst>
                    <a:ext uri="{9D8B030D-6E8A-4147-A177-3AD203B41FA5}">
                      <a16:colId xmlns:a16="http://schemas.microsoft.com/office/drawing/2014/main" val="2487887107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Grade 1 Year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</a:rPr>
                        <a:t>Sch. </a:t>
                      </a:r>
                      <a:r>
                        <a:rPr lang="en-US" sz="1700" u="none" strike="noStrike" dirty="0">
                          <a:effectLst/>
                        </a:rPr>
                        <a:t>Age </a:t>
                      </a:r>
                      <a:r>
                        <a:rPr lang="en-US" sz="1700" u="none" strike="noStrike" dirty="0" smtClean="0">
                          <a:effectLst/>
                        </a:rPr>
                        <a:t>Pop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Grade 1 Admission </a:t>
                      </a:r>
                      <a:endParaRPr lang="en-US" sz="17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700" u="none" strike="noStrike" dirty="0" smtClean="0">
                          <a:effectLst/>
                        </a:rPr>
                        <a:t>(Govt. Schs.)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%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46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</a:rPr>
                        <a:t>2020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          348,286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               319,405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          91.71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6188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2019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          365,307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               333,074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          91.18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5787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2018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          358,227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               328,632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          91.74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195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31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391886" y="104504"/>
          <a:ext cx="11430000" cy="6662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72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" y="64679"/>
            <a:ext cx="11691257" cy="6929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Grade </a:t>
            </a:r>
            <a:r>
              <a:rPr lang="en-US" b="1" dirty="0"/>
              <a:t>1 Admission Related Statistics of </a:t>
            </a:r>
            <a:r>
              <a:rPr lang="en-US" b="1" dirty="0" smtClean="0"/>
              <a:t>Govt. Schs.-2020</a:t>
            </a:r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44304"/>
              </p:ext>
            </p:extLst>
          </p:nvPr>
        </p:nvGraphicFramePr>
        <p:xfrm>
          <a:off x="274320" y="849090"/>
          <a:ext cx="10450287" cy="5852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5405">
                  <a:extLst>
                    <a:ext uri="{9D8B030D-6E8A-4147-A177-3AD203B41FA5}">
                      <a16:colId xmlns:a16="http://schemas.microsoft.com/office/drawing/2014/main" val="2154628309"/>
                    </a:ext>
                  </a:extLst>
                </a:gridCol>
                <a:gridCol w="1377004">
                  <a:extLst>
                    <a:ext uri="{9D8B030D-6E8A-4147-A177-3AD203B41FA5}">
                      <a16:colId xmlns:a16="http://schemas.microsoft.com/office/drawing/2014/main" val="3095262581"/>
                    </a:ext>
                  </a:extLst>
                </a:gridCol>
                <a:gridCol w="1009410">
                  <a:extLst>
                    <a:ext uri="{9D8B030D-6E8A-4147-A177-3AD203B41FA5}">
                      <a16:colId xmlns:a16="http://schemas.microsoft.com/office/drawing/2014/main" val="1454207134"/>
                    </a:ext>
                  </a:extLst>
                </a:gridCol>
                <a:gridCol w="363325">
                  <a:extLst>
                    <a:ext uri="{9D8B030D-6E8A-4147-A177-3AD203B41FA5}">
                      <a16:colId xmlns:a16="http://schemas.microsoft.com/office/drawing/2014/main" val="2148721653"/>
                    </a:ext>
                  </a:extLst>
                </a:gridCol>
                <a:gridCol w="352440">
                  <a:extLst>
                    <a:ext uri="{9D8B030D-6E8A-4147-A177-3AD203B41FA5}">
                      <a16:colId xmlns:a16="http://schemas.microsoft.com/office/drawing/2014/main" val="1064455553"/>
                    </a:ext>
                  </a:extLst>
                </a:gridCol>
                <a:gridCol w="991057">
                  <a:extLst>
                    <a:ext uri="{9D8B030D-6E8A-4147-A177-3AD203B41FA5}">
                      <a16:colId xmlns:a16="http://schemas.microsoft.com/office/drawing/2014/main" val="644580289"/>
                    </a:ext>
                  </a:extLst>
                </a:gridCol>
                <a:gridCol w="752470">
                  <a:extLst>
                    <a:ext uri="{9D8B030D-6E8A-4147-A177-3AD203B41FA5}">
                      <a16:colId xmlns:a16="http://schemas.microsoft.com/office/drawing/2014/main" val="3289119794"/>
                    </a:ext>
                  </a:extLst>
                </a:gridCol>
                <a:gridCol w="977294">
                  <a:extLst>
                    <a:ext uri="{9D8B030D-6E8A-4147-A177-3AD203B41FA5}">
                      <a16:colId xmlns:a16="http://schemas.microsoft.com/office/drawing/2014/main" val="3227263908"/>
                    </a:ext>
                  </a:extLst>
                </a:gridCol>
                <a:gridCol w="867176">
                  <a:extLst>
                    <a:ext uri="{9D8B030D-6E8A-4147-A177-3AD203B41FA5}">
                      <a16:colId xmlns:a16="http://schemas.microsoft.com/office/drawing/2014/main" val="1685944460"/>
                    </a:ext>
                  </a:extLst>
                </a:gridCol>
                <a:gridCol w="1284706">
                  <a:extLst>
                    <a:ext uri="{9D8B030D-6E8A-4147-A177-3AD203B41FA5}">
                      <a16:colId xmlns:a16="http://schemas.microsoft.com/office/drawing/2014/main" val="1073418721"/>
                    </a:ext>
                  </a:extLst>
                </a:gridCol>
              </a:tblGrid>
              <a:tr h="300008">
                <a:tc gridSpan="10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844743"/>
                  </a:ext>
                </a:extLst>
              </a:tr>
              <a:tr h="752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Subject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Schools Have  Grade 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Grd 1 Students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% of Total 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Grd</a:t>
                      </a:r>
                      <a:r>
                        <a:rPr lang="en-US" sz="1400" u="none" strike="noStrike" dirty="0">
                          <a:effectLst/>
                        </a:rPr>
                        <a:t> 1 Male Students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Male  %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Grd</a:t>
                      </a:r>
                      <a:r>
                        <a:rPr lang="en-US" sz="1400" u="none" strike="noStrike" dirty="0">
                          <a:effectLst/>
                        </a:rPr>
                        <a:t> 1 Female Students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Female  %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NO Grade 1 </a:t>
                      </a:r>
                      <a:r>
                        <a:rPr lang="en-US" sz="1400" b="1" u="none" strike="noStrike" dirty="0" smtClean="0">
                          <a:effectLst/>
                        </a:rPr>
                        <a:t>Admissions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672098"/>
                  </a:ext>
                </a:extLst>
              </a:tr>
              <a:tr h="3000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All Government Schools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          9,148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      319,405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     161,853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  50.7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157,552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         49.3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</a:rPr>
                        <a:t>95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507677"/>
                  </a:ext>
                </a:extLst>
              </a:tr>
              <a:tr h="3000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Level of School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207890"/>
                  </a:ext>
                </a:extLst>
              </a:tr>
              <a:tr h="3000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National Schools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   178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714" marR="7984" marT="79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25,672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   8.0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13,686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53.3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11,986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46.7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555375"/>
                  </a:ext>
                </a:extLst>
              </a:tr>
              <a:tr h="3000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Provincial Schools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8,970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714" marR="7984" marT="79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293,733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 92.0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148,167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50.4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145,566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49.6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95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400702"/>
                  </a:ext>
                </a:extLst>
              </a:tr>
              <a:tr h="3000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Type of School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516627"/>
                  </a:ext>
                </a:extLst>
              </a:tr>
              <a:tr h="3000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1AB Schools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   383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714" marR="7984" marT="79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46,539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 14.6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   22,887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49.2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23,652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50.8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467137"/>
                  </a:ext>
                </a:extLst>
              </a:tr>
              <a:tr h="3000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1C Schools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1,563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714" marR="7984" marT="79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72,732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 22.8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   36,105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49.6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36,627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50.4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791008"/>
                  </a:ext>
                </a:extLst>
              </a:tr>
              <a:tr h="3000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Type 2 Schools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3,203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714" marR="7984" marT="79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70,125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 22.0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   35,947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51.3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34,178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48.7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966055"/>
                  </a:ext>
                </a:extLst>
              </a:tr>
              <a:tr h="3000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Type 3 Schools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3,999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714" marR="7984" marT="79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130,009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 40.7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66,914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51.5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63,095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48.5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67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139463"/>
                  </a:ext>
                </a:extLst>
              </a:tr>
              <a:tr h="30000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b="1" u="sng" strike="noStrike" dirty="0">
                          <a:effectLst/>
                        </a:rPr>
                        <a:t>Language medium of study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ctr"/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913290"/>
                  </a:ext>
                </a:extLst>
              </a:tr>
              <a:tr h="3000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Sinhala Medium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         6,184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     239,336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     74.9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 121,355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      50.7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117,981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         49.3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61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88901"/>
                  </a:ext>
                </a:extLst>
              </a:tr>
              <a:tr h="3000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Tamil Medium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     2,964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   80,069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 25.1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   40,498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      50.6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   39,571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         49.4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91911"/>
                  </a:ext>
                </a:extLst>
              </a:tr>
              <a:tr h="30000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Schools by Student Population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447986"/>
                  </a:ext>
                </a:extLst>
              </a:tr>
              <a:tr h="3000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1-50 Students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         1,431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 8,374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   2.6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4,342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51.9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4,032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48.1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86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772831"/>
                  </a:ext>
                </a:extLst>
              </a:tr>
              <a:tr h="3000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51-100 Students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         1,505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18,126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   5.7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9,422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52.0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  8,704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48.0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215189"/>
                  </a:ext>
                </a:extLst>
              </a:tr>
              <a:tr h="3000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101-200 Students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         2,119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40,500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      12.7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20,759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51.3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   19,741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48.7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4" marR="7984" marT="798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16805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842171" y="1071154"/>
            <a:ext cx="1227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2019- 88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2018-105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2017-433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594098"/>
              </p:ext>
            </p:extLst>
          </p:nvPr>
        </p:nvGraphicFramePr>
        <p:xfrm>
          <a:off x="493485" y="290285"/>
          <a:ext cx="11495314" cy="597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lowchart: Sequential Access Storage 3"/>
          <p:cNvSpPr/>
          <p:nvPr/>
        </p:nvSpPr>
        <p:spPr>
          <a:xfrm>
            <a:off x="1084939" y="5005895"/>
            <a:ext cx="2968172" cy="1548845"/>
          </a:xfrm>
          <a:prstGeom prst="flowChartMagnetic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80114" y="6400800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4.9%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65942" y="1088571"/>
            <a:ext cx="301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Grade 1 Students -319,405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76000" y="6400800"/>
            <a:ext cx="66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648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5941" y="1678594"/>
            <a:ext cx="301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Schools with Primary Section -9,151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12" y="261258"/>
            <a:ext cx="6227351" cy="45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930" y="2278742"/>
            <a:ext cx="5724070" cy="457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78170" y="261258"/>
            <a:ext cx="500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Analysis of Grade 1 Class size by Medium -2020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6502399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3.7%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78503"/>
              </p:ext>
            </p:extLst>
          </p:nvPr>
        </p:nvGraphicFramePr>
        <p:xfrm>
          <a:off x="435430" y="246744"/>
          <a:ext cx="11567884" cy="647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5"/>
          <p:cNvSpPr txBox="1"/>
          <p:nvPr/>
        </p:nvSpPr>
        <p:spPr>
          <a:xfrm>
            <a:off x="2148113" y="2213822"/>
            <a:ext cx="301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002060"/>
                </a:solidFill>
              </a:rPr>
              <a:t>Schools with Secondary Sections -6,271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2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910988"/>
              </p:ext>
            </p:extLst>
          </p:nvPr>
        </p:nvGraphicFramePr>
        <p:xfrm>
          <a:off x="464457" y="203200"/>
          <a:ext cx="11393714" cy="471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9654"/>
              </p:ext>
            </p:extLst>
          </p:nvPr>
        </p:nvGraphicFramePr>
        <p:xfrm>
          <a:off x="8544378" y="5020129"/>
          <a:ext cx="3086100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28157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1769229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185385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738092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5656912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Grd12 Stu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Schools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Students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Sch 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Stu 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7356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0-9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2,720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17.5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1.2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11008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10--19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8,411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20.5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3.9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67253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20-29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8,957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12.7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4.1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49419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30-39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7,977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8.0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3.7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38515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40-79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25,830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15.7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11.8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47248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80-149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34,610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10.8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15.9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43832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150-299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58,318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9.6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26.7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30811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300-976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71,368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5.1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32.7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573475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8914" y="5152571"/>
            <a:ext cx="236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Grade 12 Students-218,191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9716" y="5842000"/>
            <a:ext cx="236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School with A/L Grades-2,932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460977"/>
              </p:ext>
            </p:extLst>
          </p:nvPr>
        </p:nvGraphicFramePr>
        <p:xfrm>
          <a:off x="300446" y="248194"/>
          <a:ext cx="11612882" cy="636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5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1742" y="150541"/>
            <a:ext cx="10515600" cy="64629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Students by Grades 2007-2020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675221"/>
              </p:ext>
            </p:extLst>
          </p:nvPr>
        </p:nvGraphicFramePr>
        <p:xfrm>
          <a:off x="300450" y="796835"/>
          <a:ext cx="11560631" cy="5956665"/>
        </p:xfrm>
        <a:graphic>
          <a:graphicData uri="http://schemas.openxmlformats.org/drawingml/2006/table">
            <a:tbl>
              <a:tblPr/>
              <a:tblGrid>
                <a:gridCol w="1191937">
                  <a:extLst>
                    <a:ext uri="{9D8B030D-6E8A-4147-A177-3AD203B41FA5}">
                      <a16:colId xmlns:a16="http://schemas.microsoft.com/office/drawing/2014/main" val="318645537"/>
                    </a:ext>
                  </a:extLst>
                </a:gridCol>
                <a:gridCol w="740621">
                  <a:extLst>
                    <a:ext uri="{9D8B030D-6E8A-4147-A177-3AD203B41FA5}">
                      <a16:colId xmlns:a16="http://schemas.microsoft.com/office/drawing/2014/main" val="1041271416"/>
                    </a:ext>
                  </a:extLst>
                </a:gridCol>
                <a:gridCol w="740621">
                  <a:extLst>
                    <a:ext uri="{9D8B030D-6E8A-4147-A177-3AD203B41FA5}">
                      <a16:colId xmlns:a16="http://schemas.microsoft.com/office/drawing/2014/main" val="2118466155"/>
                    </a:ext>
                  </a:extLst>
                </a:gridCol>
                <a:gridCol w="740621">
                  <a:extLst>
                    <a:ext uri="{9D8B030D-6E8A-4147-A177-3AD203B41FA5}">
                      <a16:colId xmlns:a16="http://schemas.microsoft.com/office/drawing/2014/main" val="2606179429"/>
                    </a:ext>
                  </a:extLst>
                </a:gridCol>
                <a:gridCol w="740621">
                  <a:extLst>
                    <a:ext uri="{9D8B030D-6E8A-4147-A177-3AD203B41FA5}">
                      <a16:colId xmlns:a16="http://schemas.microsoft.com/office/drawing/2014/main" val="3331828335"/>
                    </a:ext>
                  </a:extLst>
                </a:gridCol>
                <a:gridCol w="740621">
                  <a:extLst>
                    <a:ext uri="{9D8B030D-6E8A-4147-A177-3AD203B41FA5}">
                      <a16:colId xmlns:a16="http://schemas.microsoft.com/office/drawing/2014/main" val="2582129096"/>
                    </a:ext>
                  </a:extLst>
                </a:gridCol>
                <a:gridCol w="740621">
                  <a:extLst>
                    <a:ext uri="{9D8B030D-6E8A-4147-A177-3AD203B41FA5}">
                      <a16:colId xmlns:a16="http://schemas.microsoft.com/office/drawing/2014/main" val="735249557"/>
                    </a:ext>
                  </a:extLst>
                </a:gridCol>
                <a:gridCol w="740621">
                  <a:extLst>
                    <a:ext uri="{9D8B030D-6E8A-4147-A177-3AD203B41FA5}">
                      <a16:colId xmlns:a16="http://schemas.microsoft.com/office/drawing/2014/main" val="1700945581"/>
                    </a:ext>
                  </a:extLst>
                </a:gridCol>
                <a:gridCol w="740621">
                  <a:extLst>
                    <a:ext uri="{9D8B030D-6E8A-4147-A177-3AD203B41FA5}">
                      <a16:colId xmlns:a16="http://schemas.microsoft.com/office/drawing/2014/main" val="101436194"/>
                    </a:ext>
                  </a:extLst>
                </a:gridCol>
                <a:gridCol w="740621">
                  <a:extLst>
                    <a:ext uri="{9D8B030D-6E8A-4147-A177-3AD203B41FA5}">
                      <a16:colId xmlns:a16="http://schemas.microsoft.com/office/drawing/2014/main" val="1938006997"/>
                    </a:ext>
                  </a:extLst>
                </a:gridCol>
                <a:gridCol w="740621">
                  <a:extLst>
                    <a:ext uri="{9D8B030D-6E8A-4147-A177-3AD203B41FA5}">
                      <a16:colId xmlns:a16="http://schemas.microsoft.com/office/drawing/2014/main" val="1007709558"/>
                    </a:ext>
                  </a:extLst>
                </a:gridCol>
                <a:gridCol w="740621">
                  <a:extLst>
                    <a:ext uri="{9D8B030D-6E8A-4147-A177-3AD203B41FA5}">
                      <a16:colId xmlns:a16="http://schemas.microsoft.com/office/drawing/2014/main" val="3105891040"/>
                    </a:ext>
                  </a:extLst>
                </a:gridCol>
                <a:gridCol w="740621">
                  <a:extLst>
                    <a:ext uri="{9D8B030D-6E8A-4147-A177-3AD203B41FA5}">
                      <a16:colId xmlns:a16="http://schemas.microsoft.com/office/drawing/2014/main" val="1098673853"/>
                    </a:ext>
                  </a:extLst>
                </a:gridCol>
                <a:gridCol w="740621">
                  <a:extLst>
                    <a:ext uri="{9D8B030D-6E8A-4147-A177-3AD203B41FA5}">
                      <a16:colId xmlns:a16="http://schemas.microsoft.com/office/drawing/2014/main" val="332019841"/>
                    </a:ext>
                  </a:extLst>
                </a:gridCol>
                <a:gridCol w="740621">
                  <a:extLst>
                    <a:ext uri="{9D8B030D-6E8A-4147-A177-3AD203B41FA5}">
                      <a16:colId xmlns:a16="http://schemas.microsoft.com/office/drawing/2014/main" val="1397943816"/>
                    </a:ext>
                  </a:extLst>
                </a:gridCol>
              </a:tblGrid>
              <a:tr h="397111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2,020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899718"/>
                  </a:ext>
                </a:extLst>
              </a:tr>
              <a:tr h="397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337,179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331,886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329,823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337,591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338,815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348,545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351,399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349,206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334,877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326,977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332,941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328,632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333,074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319,405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459860"/>
                  </a:ext>
                </a:extLst>
              </a:tr>
              <a:tr h="397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331,682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338,745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325,044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337,525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339,026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341,402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349,135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353,686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351,215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334,867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327,112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334,607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329,792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333,128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960912"/>
                  </a:ext>
                </a:extLst>
              </a:tr>
              <a:tr h="397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322,240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331,392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330,016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331,009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337,447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338,515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341,022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348,584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353,365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350,394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334,587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326,942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334,334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329,172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972637"/>
                  </a:ext>
                </a:extLst>
              </a:tr>
              <a:tr h="397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307,152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320,081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322,810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335,565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330,358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337,030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337,361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340,410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348,320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352,237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349,557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334,572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327,080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333,714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659343"/>
                  </a:ext>
                </a:extLst>
              </a:tr>
              <a:tr h="397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318,302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304,392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309,637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326,189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333,119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327,849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334,407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334,564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337,880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345,262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350,024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347,597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332,161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325,228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680235"/>
                  </a:ext>
                </a:extLst>
              </a:tr>
              <a:tr h="397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323,866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317,021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298,021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316,291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327,092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333,998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330,238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336,635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336,820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338,553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345,093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349,781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346,781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331,910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373707"/>
                  </a:ext>
                </a:extLst>
              </a:tr>
              <a:tr h="397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321,990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317,915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304,964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297,907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310,972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322,178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329,201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325,551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332,745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331,953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335,367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342,146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346,741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345,307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031717"/>
                  </a:ext>
                </a:extLst>
              </a:tr>
              <a:tr h="397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320,051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314,604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304,323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303,901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292,609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304,745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315,902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323,751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321,117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328,272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327,924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331,305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338,361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344,391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883905"/>
                  </a:ext>
                </a:extLst>
              </a:tr>
              <a:tr h="397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319,934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309,819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299,128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302,024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296,321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284,688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297,233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309,002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317,803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315,603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322,685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322,814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327,178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335,829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725557"/>
                  </a:ext>
                </a:extLst>
              </a:tr>
              <a:tr h="397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314,296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303,595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290,226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293,007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291,193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284,763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274,563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287,556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299,725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309,560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307,727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314,843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315,290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321,885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098902"/>
                  </a:ext>
                </a:extLst>
              </a:tr>
              <a:tr h="397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289,742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290,428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280,368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279,535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277,187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274,349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267,903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259,021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273,383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285,961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313,793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294,220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302,291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305,566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640058"/>
                  </a:ext>
                </a:extLst>
              </a:tr>
              <a:tr h="397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G12 (X+2)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119,492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128,139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133,560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132,837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159,676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152,568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155,355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158,768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163,121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157,885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171,480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200,201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212,837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218,191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099459"/>
                  </a:ext>
                </a:extLst>
              </a:tr>
              <a:tr h="397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G13 (X+1)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130,526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128,404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140,360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145,521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138,354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160,580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148,886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156,394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159,977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159,052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168,871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183,543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198,324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202,923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340933"/>
                  </a:ext>
                </a:extLst>
              </a:tr>
              <a:tr h="397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G13 (X)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113,933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123,043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119,327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135,224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136,504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130,082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151,739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138,726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146,353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150,127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146,021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159,740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934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9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48194" y="143691"/>
          <a:ext cx="11573692" cy="659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44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33" y="187325"/>
            <a:ext cx="3578592" cy="101445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Unique Identifier &amp; Geo Codes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3606" y="1297928"/>
          <a:ext cx="1765458" cy="2135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Worksheet" r:id="rId3" imgW="1362171" imgH="1647823" progId="Excel.Sheet.12">
                  <p:embed/>
                </p:oleObj>
              </mc:Choice>
              <mc:Fallback>
                <p:oleObj name="Worksheet" r:id="rId3" imgW="1362171" imgH="1647823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606" y="1297928"/>
                        <a:ext cx="1765458" cy="2135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977112" y="187325"/>
          <a:ext cx="2423686" cy="6492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Worksheet" r:id="rId5" imgW="1638394" imgH="5515153" progId="Excel.Sheet.12">
                  <p:embed/>
                </p:oleObj>
              </mc:Choice>
              <mc:Fallback>
                <p:oleObj name="Worksheet" r:id="rId5" imgW="1638394" imgH="5515153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77112" y="187325"/>
                        <a:ext cx="2423686" cy="6492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707585" y="9525"/>
          <a:ext cx="4243387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Worksheet" r:id="rId7" imgW="4190938" imgH="6762543" progId="Excel.Sheet.12">
                  <p:embed/>
                </p:oleObj>
              </mc:Choice>
              <mc:Fallback>
                <p:oleObj name="Worksheet" r:id="rId7" imgW="4190938" imgH="6762543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07585" y="9525"/>
                        <a:ext cx="4243387" cy="684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6400800" y="3278777"/>
            <a:ext cx="1306785" cy="130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72894" y="2707029"/>
            <a:ext cx="116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Bridge File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606" y="4455886"/>
            <a:ext cx="2514394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Data Integration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flipH="1">
            <a:off x="885371" y="4917551"/>
            <a:ext cx="905432" cy="4382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37067" y="6100296"/>
            <a:ext cx="211919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School Health Data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6589" y="5203371"/>
            <a:ext cx="1862629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DOE (Exam) Data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66658" y="5322277"/>
            <a:ext cx="1287939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Inter Census Data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857691" y="4969495"/>
            <a:ext cx="38802" cy="11308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  <a:endCxn id="19" idx="0"/>
          </p:cNvCxnSpPr>
          <p:nvPr/>
        </p:nvCxnSpPr>
        <p:spPr>
          <a:xfrm>
            <a:off x="1790803" y="4917551"/>
            <a:ext cx="1147101" cy="2858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4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" y="64679"/>
            <a:ext cx="11691257" cy="6929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Organization of Census Report-2020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4320" y="775063"/>
            <a:ext cx="77658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Part 1- National Level Statistics of All Govt. Schools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Part 2- Statistics of All Govt. Schools by Province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Part 3- Statistics of </a:t>
            </a:r>
            <a:r>
              <a:rPr lang="en-US" sz="2400" b="1" dirty="0" smtClean="0">
                <a:solidFill>
                  <a:srgbClr val="002060"/>
                </a:solidFill>
              </a:rPr>
              <a:t>National Schools </a:t>
            </a:r>
            <a:r>
              <a:rPr lang="en-US" sz="2400" dirty="0" smtClean="0"/>
              <a:t>by Province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Part 4- Statistics of </a:t>
            </a:r>
            <a:r>
              <a:rPr lang="en-US" sz="2400" dirty="0" smtClean="0">
                <a:solidFill>
                  <a:srgbClr val="00B0F0"/>
                </a:solidFill>
              </a:rPr>
              <a:t>Provincial Schools </a:t>
            </a:r>
            <a:r>
              <a:rPr lang="en-US" sz="2400" dirty="0" smtClean="0"/>
              <a:t>by Province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Part 5- Statistics of All Govt. Schools by </a:t>
            </a:r>
            <a:r>
              <a:rPr lang="en-US" sz="2400" dirty="0" smtClean="0">
                <a:solidFill>
                  <a:srgbClr val="7030A0"/>
                </a:solidFill>
              </a:rPr>
              <a:t>District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Part 6- Statistics of All Govt. Schools by Zones/ Edu. Divisions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Part 7- Statistics of Other (Private/ </a:t>
            </a:r>
            <a:r>
              <a:rPr lang="en-US" sz="2400" dirty="0" err="1" smtClean="0"/>
              <a:t>Piriven</a:t>
            </a:r>
            <a:r>
              <a:rPr lang="en-US" sz="2400" dirty="0" smtClean="0"/>
              <a:t> &amp; Special) Schools</a:t>
            </a:r>
            <a:endParaRPr lang="en-US" sz="2400" dirty="0"/>
          </a:p>
        </p:txBody>
      </p:sp>
      <p:pic>
        <p:nvPicPr>
          <p:cNvPr id="2" name="Pictur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872" y="870857"/>
            <a:ext cx="3919705" cy="2738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999" y="3875882"/>
            <a:ext cx="4146128" cy="287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86" y="156242"/>
            <a:ext cx="11436057" cy="45783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Overview of Existing Formal Education Cycle in Sri Lanka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2713" y="5467029"/>
            <a:ext cx="126715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Births</a:t>
            </a:r>
          </a:p>
          <a:p>
            <a:pPr algn="ctr"/>
            <a:r>
              <a:rPr lang="en-US" dirty="0" smtClean="0"/>
              <a:t>(Around 325,000 -375,000)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46720" y="3775165"/>
            <a:ext cx="461665" cy="28279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Grade 1 Admission (Age 5+)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36207" y="5392279"/>
            <a:ext cx="1347650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Primary Cycle (Grade 1-5)/  Age 6-10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78039" y="1445540"/>
            <a:ext cx="159366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Professional Education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9010" y="4347973"/>
            <a:ext cx="115059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 Primary / ECC (Age 3-5)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31366" y="3316286"/>
            <a:ext cx="461665" cy="3429723"/>
          </a:xfrm>
          <a:prstGeom prst="rect">
            <a:avLst/>
          </a:prstGeom>
          <a:solidFill>
            <a:srgbClr val="00B0F0"/>
          </a:solidFill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Grade 5 Scholarship Exam (Age 10)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60968" y="5185672"/>
            <a:ext cx="1347650" cy="147732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Junior Secondary Cycle (Grade 6-9)/  Age 11-14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77317" y="4991683"/>
            <a:ext cx="1347650" cy="175432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Senior Secondary Lower Cycle (Grade 10-11)/  Age 15-16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63791" y="4035195"/>
            <a:ext cx="461665" cy="265465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G.C.E (O/L) Exam (Age 16)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925838" y="4957576"/>
            <a:ext cx="1347650" cy="175432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Senior Secondary Upper Cycle (Grade 12-13)/  Age 17-19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516121" y="4064950"/>
            <a:ext cx="461665" cy="2654659"/>
          </a:xfrm>
          <a:prstGeom prst="rect">
            <a:avLst/>
          </a:prstGeom>
          <a:solidFill>
            <a:srgbClr val="00B050"/>
          </a:solidFill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G.C.E (A/L) Exam (Age 19)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45829" y="2587212"/>
            <a:ext cx="2531957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Labour</a:t>
            </a:r>
            <a:r>
              <a:rPr lang="en-US" sz="2400" b="1" dirty="0" smtClean="0">
                <a:solidFill>
                  <a:srgbClr val="FF0000"/>
                </a:solidFill>
              </a:rPr>
              <a:t> Market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24525" y="1443949"/>
            <a:ext cx="1324531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Foreign Education (Abroad)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598331" y="4585507"/>
            <a:ext cx="1593669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Higher Education/ Local Universities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778680" y="2542498"/>
            <a:ext cx="1370376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Foreign Education (Local)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037771" y="678766"/>
            <a:ext cx="2154229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Universities/ Higher Education Institutes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58683" y="2755670"/>
            <a:ext cx="1593669" cy="46166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Schools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13734" y="1391530"/>
            <a:ext cx="159366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Technical &amp; Vocational Education</a:t>
            </a:r>
            <a:endParaRPr lang="en-US" dirty="0"/>
          </a:p>
        </p:txBody>
      </p:sp>
      <p:sp>
        <p:nvSpPr>
          <p:cNvPr id="2" name="Curved Down Arrow 1"/>
          <p:cNvSpPr/>
          <p:nvPr/>
        </p:nvSpPr>
        <p:spPr>
          <a:xfrm>
            <a:off x="3114606" y="4167050"/>
            <a:ext cx="2157190" cy="725681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18453285" flipV="1">
            <a:off x="4988358" y="3880539"/>
            <a:ext cx="2757171" cy="14271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8453285">
            <a:off x="5747906" y="3858874"/>
            <a:ext cx="2019793" cy="29339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7042342">
            <a:off x="7195235" y="3157365"/>
            <a:ext cx="1149199" cy="85267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3851494">
            <a:off x="7978383" y="3510396"/>
            <a:ext cx="1862411" cy="6200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3792575">
            <a:off x="9589529" y="3601716"/>
            <a:ext cx="1662674" cy="27283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Right Arrow 13"/>
          <p:cNvSpPr/>
          <p:nvPr/>
        </p:nvSpPr>
        <p:spPr>
          <a:xfrm rot="10433986" flipH="1">
            <a:off x="6297523" y="2178868"/>
            <a:ext cx="793726" cy="1929699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 rot="10433986" flipH="1">
            <a:off x="5315760" y="1864894"/>
            <a:ext cx="793726" cy="3345326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urved Right Arrow 29"/>
          <p:cNvSpPr/>
          <p:nvPr/>
        </p:nvSpPr>
        <p:spPr>
          <a:xfrm rot="8544921">
            <a:off x="8264736" y="393124"/>
            <a:ext cx="1106662" cy="4049663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Down Arrow 30"/>
          <p:cNvSpPr/>
          <p:nvPr/>
        </p:nvSpPr>
        <p:spPr>
          <a:xfrm>
            <a:off x="6416495" y="4305466"/>
            <a:ext cx="2157190" cy="725681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urved Down Arrow 31"/>
          <p:cNvSpPr/>
          <p:nvPr/>
        </p:nvSpPr>
        <p:spPr>
          <a:xfrm>
            <a:off x="9012421" y="4651427"/>
            <a:ext cx="2157190" cy="725681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Right Arrow 32"/>
          <p:cNvSpPr/>
          <p:nvPr/>
        </p:nvSpPr>
        <p:spPr>
          <a:xfrm rot="12465088" flipH="1">
            <a:off x="7727907" y="1691765"/>
            <a:ext cx="656659" cy="2586133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Right Arrow 33"/>
          <p:cNvSpPr/>
          <p:nvPr/>
        </p:nvSpPr>
        <p:spPr>
          <a:xfrm rot="9816686">
            <a:off x="9350980" y="1517560"/>
            <a:ext cx="955687" cy="2586133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Right Arrow 34"/>
          <p:cNvSpPr/>
          <p:nvPr/>
        </p:nvSpPr>
        <p:spPr>
          <a:xfrm rot="12514833">
            <a:off x="10410562" y="3045234"/>
            <a:ext cx="723399" cy="1929699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Right Arrow 35"/>
          <p:cNvSpPr/>
          <p:nvPr/>
        </p:nvSpPr>
        <p:spPr>
          <a:xfrm rot="14418966" flipH="1">
            <a:off x="8826007" y="1337816"/>
            <a:ext cx="656659" cy="3825793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n image of text that says 'DCS Are we producing what we need the most? Here's the number of Government schools in Sri Lanka by A/L stream. Arts 2910 Commerce 1871 Bio Science 957 Physical Science 920 Technology 512 Other 346 Annual School Census of Sri Lanka 2020'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35"/>
            <a:ext cx="5512526" cy="688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y be an image of text that says '.·· DCS Students in Government Schools by Medium 73% Sinhala Only 24% Tamil Only Annual AnnualSchoolCensus School Census of Sri Lanka 2020 2% Bilingual (Grade 6 and above)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869" y="-36805"/>
            <a:ext cx="5475151" cy="683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7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y be an image of text that says '..·. DCS Only 10% of government schools offer science stream classes for Advanced Level. These schools have a higher student-teacher ratio (19:1) than other schools. Annual School Census of Sri Lanka 2020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69"/>
            <a:ext cx="5499463" cy="686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y be an image of text that says 'DCS On average, there is a teacher for students every 16 in government schools of Sri Lanka Annual School Census of Sri Lanka 2020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83" y="-21772"/>
            <a:ext cx="5503817" cy="68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1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y be an image of text that says 'DCS 49% of teachers in government schools are graduates. Annual School Census of Sri Lanka 2020'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54884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7738" y="907974"/>
            <a:ext cx="5081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70C0"/>
                </a:solidFill>
              </a:rPr>
              <a:t>Thank You</a:t>
            </a:r>
            <a:endParaRPr lang="en-US" sz="7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3431" y="4795072"/>
            <a:ext cx="56300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Q &amp; A Session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4" y="159331"/>
            <a:ext cx="5656292" cy="269761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113679"/>
              </p:ext>
            </p:extLst>
          </p:nvPr>
        </p:nvGraphicFramePr>
        <p:xfrm>
          <a:off x="5300889" y="2856947"/>
          <a:ext cx="6891111" cy="38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Acrobat Document" r:id="rId4" imgW="9143596" imgH="5143474" progId="AcroExch.Document.DC">
                  <p:embed/>
                </p:oleObj>
              </mc:Choice>
              <mc:Fallback>
                <p:oleObj name="Acrobat Document" r:id="rId4" imgW="9143596" imgH="514347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00889" y="2856947"/>
                        <a:ext cx="6891111" cy="38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40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1896212"/>
              </p:ext>
            </p:extLst>
          </p:nvPr>
        </p:nvGraphicFramePr>
        <p:xfrm>
          <a:off x="117565" y="285933"/>
          <a:ext cx="11848011" cy="4895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0856" y="4333285"/>
            <a:ext cx="5715000" cy="25247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30771" y="5696635"/>
            <a:ext cx="167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 action="ppaction://hlinkfile"/>
              </a:rPr>
              <a:t>Compulsory Education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13908" y="90765"/>
            <a:ext cx="8499288" cy="810531"/>
          </a:xfrm>
        </p:spPr>
        <p:txBody>
          <a:bodyPr>
            <a:normAutofit/>
          </a:bodyPr>
          <a:lstStyle/>
          <a:p>
            <a:r>
              <a:rPr lang="en-US" b="1" dirty="0" smtClean="0"/>
              <a:t>General Education Sector in Sri Lanka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384663" y="940526"/>
            <a:ext cx="9431383" cy="5669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632856" y="1039511"/>
            <a:ext cx="5408024" cy="5426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88424" y="5596694"/>
            <a:ext cx="593546" cy="435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01579" y="3479485"/>
            <a:ext cx="1180017" cy="974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733594" y="4862093"/>
            <a:ext cx="635725" cy="5551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40880" y="1039510"/>
            <a:ext cx="1672046" cy="1499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284192" y="734187"/>
            <a:ext cx="3931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Government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0119" y="3681142"/>
            <a:ext cx="1220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Piriven</a:t>
            </a:r>
            <a:r>
              <a:rPr lang="en-US" sz="2400" dirty="0" smtClean="0"/>
              <a:t> 800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23119" y="5629214"/>
            <a:ext cx="1041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Special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496330" y="1378817"/>
            <a:ext cx="1213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Private</a:t>
            </a:r>
          </a:p>
          <a:p>
            <a:r>
              <a:rPr lang="en-US" sz="2400" dirty="0" smtClean="0"/>
              <a:t>Schools 90 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9117874" y="2895374"/>
            <a:ext cx="1625241" cy="14651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39840" y="3383481"/>
            <a:ext cx="1539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International</a:t>
            </a:r>
            <a:endParaRPr lang="en-US" sz="2000" dirty="0"/>
          </a:p>
        </p:txBody>
      </p:sp>
      <p:sp>
        <p:nvSpPr>
          <p:cNvPr id="18" name="Oval 17"/>
          <p:cNvSpPr/>
          <p:nvPr/>
        </p:nvSpPr>
        <p:spPr>
          <a:xfrm>
            <a:off x="9705703" y="5732367"/>
            <a:ext cx="739682" cy="5323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810746" y="4955012"/>
            <a:ext cx="868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Arabic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9810746" y="5839412"/>
            <a:ext cx="1096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Madrasa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54347" y="1469544"/>
            <a:ext cx="105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90%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85818" y="1240971"/>
            <a:ext cx="4545928" cy="50424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17966" y="2895374"/>
            <a:ext cx="2746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Provincial Schools 9,782 (80%)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62252" y="3538654"/>
            <a:ext cx="3056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National Schools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373 (20%)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123" y="5814301"/>
            <a:ext cx="141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pres?slideindex=1&amp;slidetitle="/>
              </a:rPr>
              <a:t>Educational Landmarks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/>
          <p:nvPr/>
        </p:nvSpPr>
        <p:spPr>
          <a:xfrm>
            <a:off x="2160933" y="258857"/>
            <a:ext cx="9931200" cy="803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spAutoFit/>
          </a:bodyPr>
          <a:lstStyle/>
          <a:p>
            <a:pPr algn="just">
              <a:lnSpc>
                <a:spcPct val="140000"/>
              </a:lnSpc>
              <a:spcAft>
                <a:spcPts val="1067"/>
              </a:spcAft>
              <a:buSzPts val="1100"/>
            </a:pPr>
            <a:r>
              <a:rPr lang="en-GB" sz="2505" b="1" dirty="0">
                <a:solidFill>
                  <a:schemeClr val="dk1"/>
                </a:solidFill>
              </a:rPr>
              <a:t>Work flow </a:t>
            </a:r>
            <a:r>
              <a:rPr lang="en-GB" sz="2505" b="1" dirty="0" smtClean="0">
                <a:solidFill>
                  <a:schemeClr val="dk1"/>
                </a:solidFill>
              </a:rPr>
              <a:t>of School Census of Government Schools</a:t>
            </a:r>
            <a:endParaRPr sz="1600" b="1" dirty="0">
              <a:solidFill>
                <a:srgbClr val="3F3F3F"/>
              </a:solidFill>
            </a:endParaRPr>
          </a:p>
        </p:txBody>
      </p:sp>
      <p:sp>
        <p:nvSpPr>
          <p:cNvPr id="310" name="Google Shape;310;p44"/>
          <p:cNvSpPr txBox="1"/>
          <p:nvPr/>
        </p:nvSpPr>
        <p:spPr>
          <a:xfrm>
            <a:off x="9167427" y="2193448"/>
            <a:ext cx="2201200" cy="69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1467"/>
              <a:t>9 Provincial Dept. of Education Offices</a:t>
            </a:r>
            <a:endParaRPr sz="1467"/>
          </a:p>
        </p:txBody>
      </p:sp>
      <p:sp>
        <p:nvSpPr>
          <p:cNvPr id="311" name="Google Shape;311;p44"/>
          <p:cNvSpPr txBox="1"/>
          <p:nvPr/>
        </p:nvSpPr>
        <p:spPr>
          <a:xfrm>
            <a:off x="9898099" y="3510633"/>
            <a:ext cx="1628800" cy="69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1467"/>
              <a:t>99 Zonal Edu. Offices</a:t>
            </a:r>
            <a:endParaRPr sz="1467"/>
          </a:p>
        </p:txBody>
      </p:sp>
      <p:cxnSp>
        <p:nvCxnSpPr>
          <p:cNvPr id="312" name="Google Shape;312;p44"/>
          <p:cNvCxnSpPr>
            <a:stCxn id="313" idx="0"/>
            <a:endCxn id="314" idx="2"/>
          </p:cNvCxnSpPr>
          <p:nvPr/>
        </p:nvCxnSpPr>
        <p:spPr>
          <a:xfrm rot="-5400000">
            <a:off x="472067" y="5540333"/>
            <a:ext cx="814000" cy="400800"/>
          </a:xfrm>
          <a:prstGeom prst="bentConnector3">
            <a:avLst>
              <a:gd name="adj1" fmla="val 50004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15" name="Google Shape;315;p44"/>
          <p:cNvCxnSpPr>
            <a:stCxn id="316" idx="0"/>
            <a:endCxn id="314" idx="2"/>
          </p:cNvCxnSpPr>
          <p:nvPr/>
        </p:nvCxnSpPr>
        <p:spPr>
          <a:xfrm rot="5400000" flipH="1">
            <a:off x="1259200" y="5153733"/>
            <a:ext cx="814000" cy="1174000"/>
          </a:xfrm>
          <a:prstGeom prst="bentConnector3">
            <a:avLst>
              <a:gd name="adj1" fmla="val 50004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17" name="Google Shape;317;p44"/>
          <p:cNvCxnSpPr>
            <a:stCxn id="318" idx="0"/>
            <a:endCxn id="314" idx="2"/>
          </p:cNvCxnSpPr>
          <p:nvPr/>
        </p:nvCxnSpPr>
        <p:spPr>
          <a:xfrm rot="5400000" flipH="1">
            <a:off x="2016500" y="4396600"/>
            <a:ext cx="814000" cy="2688400"/>
          </a:xfrm>
          <a:prstGeom prst="bentConnector3">
            <a:avLst>
              <a:gd name="adj1" fmla="val 50008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19" name="Google Shape;319;p44"/>
          <p:cNvCxnSpPr>
            <a:stCxn id="320" idx="0"/>
            <a:endCxn id="321" idx="2"/>
          </p:cNvCxnSpPr>
          <p:nvPr/>
        </p:nvCxnSpPr>
        <p:spPr>
          <a:xfrm rot="-5400000">
            <a:off x="6310217" y="5281100"/>
            <a:ext cx="814000" cy="9192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22" name="Google Shape;322;p44"/>
          <p:cNvCxnSpPr>
            <a:stCxn id="323" idx="0"/>
            <a:endCxn id="321" idx="2"/>
          </p:cNvCxnSpPr>
          <p:nvPr/>
        </p:nvCxnSpPr>
        <p:spPr>
          <a:xfrm rot="5400000" flipH="1">
            <a:off x="7187767" y="5322800"/>
            <a:ext cx="814000" cy="836000"/>
          </a:xfrm>
          <a:prstGeom prst="bentConnector3">
            <a:avLst>
              <a:gd name="adj1" fmla="val 50008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24" name="Google Shape;324;p44"/>
          <p:cNvCxnSpPr>
            <a:stCxn id="325" idx="2"/>
            <a:endCxn id="326" idx="0"/>
          </p:cNvCxnSpPr>
          <p:nvPr/>
        </p:nvCxnSpPr>
        <p:spPr>
          <a:xfrm rot="-5400000" flipH="1">
            <a:off x="6219945" y="967767"/>
            <a:ext cx="520400" cy="23468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27" name="Google Shape;327;p44"/>
          <p:cNvCxnSpPr>
            <a:stCxn id="328" idx="0"/>
            <a:endCxn id="325" idx="2"/>
          </p:cNvCxnSpPr>
          <p:nvPr/>
        </p:nvCxnSpPr>
        <p:spPr>
          <a:xfrm rot="-5400000">
            <a:off x="3869672" y="963972"/>
            <a:ext cx="520400" cy="23540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29" name="Google Shape;329;p44"/>
          <p:cNvCxnSpPr>
            <a:stCxn id="328" idx="2"/>
            <a:endCxn id="330" idx="0"/>
          </p:cNvCxnSpPr>
          <p:nvPr/>
        </p:nvCxnSpPr>
        <p:spPr>
          <a:xfrm rot="-5400000" flipH="1">
            <a:off x="3107072" y="2681772"/>
            <a:ext cx="814000" cy="1122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31" name="Google Shape;331;p44"/>
          <p:cNvCxnSpPr>
            <a:stCxn id="332" idx="0"/>
            <a:endCxn id="328" idx="2"/>
          </p:cNvCxnSpPr>
          <p:nvPr/>
        </p:nvCxnSpPr>
        <p:spPr>
          <a:xfrm rot="-5400000">
            <a:off x="1984744" y="2682021"/>
            <a:ext cx="814000" cy="1122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33" name="Google Shape;333;p44"/>
          <p:cNvCxnSpPr>
            <a:stCxn id="326" idx="2"/>
            <a:endCxn id="334" idx="0"/>
          </p:cNvCxnSpPr>
          <p:nvPr/>
        </p:nvCxnSpPr>
        <p:spPr>
          <a:xfrm rot="-5400000" flipH="1">
            <a:off x="7807703" y="2681772"/>
            <a:ext cx="814000" cy="1122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35" name="Google Shape;335;p44"/>
          <p:cNvCxnSpPr>
            <a:stCxn id="336" idx="0"/>
            <a:endCxn id="326" idx="2"/>
          </p:cNvCxnSpPr>
          <p:nvPr/>
        </p:nvCxnSpPr>
        <p:spPr>
          <a:xfrm rot="-5400000">
            <a:off x="6685375" y="2682021"/>
            <a:ext cx="814000" cy="1122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37" name="Google Shape;337;p44"/>
          <p:cNvCxnSpPr>
            <a:stCxn id="314" idx="0"/>
            <a:endCxn id="332" idx="2"/>
          </p:cNvCxnSpPr>
          <p:nvPr/>
        </p:nvCxnSpPr>
        <p:spPr>
          <a:xfrm rot="-5400000">
            <a:off x="1047967" y="4116267"/>
            <a:ext cx="814000" cy="7512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38" name="Google Shape;338;p44"/>
          <p:cNvCxnSpPr>
            <a:stCxn id="339" idx="0"/>
            <a:endCxn id="332" idx="2"/>
          </p:cNvCxnSpPr>
          <p:nvPr/>
        </p:nvCxnSpPr>
        <p:spPr>
          <a:xfrm rot="5400000" flipH="1">
            <a:off x="1948533" y="3967067"/>
            <a:ext cx="814000" cy="10496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40" name="Google Shape;340;p44"/>
          <p:cNvCxnSpPr>
            <a:stCxn id="341" idx="0"/>
            <a:endCxn id="336" idx="2"/>
          </p:cNvCxnSpPr>
          <p:nvPr/>
        </p:nvCxnSpPr>
        <p:spPr>
          <a:xfrm rot="-5400000">
            <a:off x="5678667" y="4046267"/>
            <a:ext cx="814000" cy="8912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42" name="Google Shape;342;p44"/>
          <p:cNvCxnSpPr>
            <a:stCxn id="321" idx="0"/>
            <a:endCxn id="336" idx="2"/>
          </p:cNvCxnSpPr>
          <p:nvPr/>
        </p:nvCxnSpPr>
        <p:spPr>
          <a:xfrm rot="5400000" flipH="1">
            <a:off x="6447133" y="4169267"/>
            <a:ext cx="814000" cy="6452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43" name="Google Shape;343;p44"/>
          <p:cNvCxnSpPr>
            <a:stCxn id="344" idx="0"/>
            <a:endCxn id="336" idx="2"/>
          </p:cNvCxnSpPr>
          <p:nvPr/>
        </p:nvCxnSpPr>
        <p:spPr>
          <a:xfrm rot="5400000" flipH="1">
            <a:off x="7232533" y="3383667"/>
            <a:ext cx="814000" cy="22164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25" name="Google Shape;325;p44"/>
          <p:cNvSpPr txBox="1"/>
          <p:nvPr/>
        </p:nvSpPr>
        <p:spPr>
          <a:xfrm>
            <a:off x="4284144" y="1240971"/>
            <a:ext cx="2142781" cy="639996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MOE (Statistics Branch)</a:t>
            </a:r>
            <a:endParaRPr sz="1600" b="1" dirty="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44"/>
          <p:cNvSpPr txBox="1"/>
          <p:nvPr/>
        </p:nvSpPr>
        <p:spPr>
          <a:xfrm>
            <a:off x="1931872" y="2401172"/>
            <a:ext cx="2042000" cy="434800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333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PDE Planning Division WP (1)</a:t>
            </a:r>
            <a:endParaRPr sz="1333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p44"/>
          <p:cNvSpPr txBox="1"/>
          <p:nvPr/>
        </p:nvSpPr>
        <p:spPr>
          <a:xfrm>
            <a:off x="6632503" y="2401172"/>
            <a:ext cx="2042000" cy="434800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GB" sz="1333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PDE Planning Division SGP (9)</a:t>
            </a:r>
            <a:endParaRPr sz="1333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44"/>
          <p:cNvSpPr txBox="1"/>
          <p:nvPr/>
        </p:nvSpPr>
        <p:spPr>
          <a:xfrm>
            <a:off x="7881344" y="3650021"/>
            <a:ext cx="1788800" cy="434800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GB" sz="1333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ZDE Planning Div (99)</a:t>
            </a:r>
            <a:endParaRPr sz="1333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44"/>
          <p:cNvSpPr txBox="1"/>
          <p:nvPr/>
        </p:nvSpPr>
        <p:spPr>
          <a:xfrm>
            <a:off x="5636975" y="3650021"/>
            <a:ext cx="1788800" cy="434800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GB" sz="1333" dirty="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ZDE Planning </a:t>
            </a:r>
            <a:r>
              <a:rPr lang="en-GB" sz="1333" dirty="0" err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Div</a:t>
            </a:r>
            <a:r>
              <a:rPr lang="en-GB" sz="1333" dirty="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 (99)</a:t>
            </a:r>
            <a:endParaRPr sz="1333" dirty="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44"/>
          <p:cNvSpPr txBox="1"/>
          <p:nvPr/>
        </p:nvSpPr>
        <p:spPr>
          <a:xfrm>
            <a:off x="3180713" y="3650021"/>
            <a:ext cx="1788800" cy="434800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333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ZDE Planning Div (2)</a:t>
            </a:r>
            <a:endParaRPr sz="1333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44"/>
          <p:cNvSpPr txBox="1"/>
          <p:nvPr/>
        </p:nvSpPr>
        <p:spPr>
          <a:xfrm>
            <a:off x="936344" y="3650021"/>
            <a:ext cx="1788800" cy="434800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333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ZDE Planning Div (1)</a:t>
            </a:r>
            <a:endParaRPr sz="1333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44"/>
          <p:cNvSpPr txBox="1"/>
          <p:nvPr/>
        </p:nvSpPr>
        <p:spPr>
          <a:xfrm>
            <a:off x="6656733" y="4898867"/>
            <a:ext cx="1040000" cy="434800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GB" sz="1333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DDE</a:t>
            </a:r>
            <a:endParaRPr sz="1333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44"/>
          <p:cNvSpPr txBox="1"/>
          <p:nvPr/>
        </p:nvSpPr>
        <p:spPr>
          <a:xfrm>
            <a:off x="5079067" y="4898867"/>
            <a:ext cx="1122000" cy="434800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GB" sz="1333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DDE </a:t>
            </a:r>
            <a:endParaRPr sz="1333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44"/>
          <p:cNvSpPr txBox="1"/>
          <p:nvPr/>
        </p:nvSpPr>
        <p:spPr>
          <a:xfrm>
            <a:off x="2160933" y="4898867"/>
            <a:ext cx="1438800" cy="434800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GB" sz="1333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DDE (2)</a:t>
            </a:r>
            <a:endParaRPr sz="1333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44"/>
          <p:cNvSpPr txBox="1"/>
          <p:nvPr/>
        </p:nvSpPr>
        <p:spPr>
          <a:xfrm>
            <a:off x="453367" y="4898867"/>
            <a:ext cx="1252000" cy="434800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333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DDE (1)</a:t>
            </a:r>
            <a:endParaRPr sz="1333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44"/>
          <p:cNvSpPr txBox="1"/>
          <p:nvPr/>
        </p:nvSpPr>
        <p:spPr>
          <a:xfrm>
            <a:off x="8121733" y="4898867"/>
            <a:ext cx="1252000" cy="434800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GB" sz="1333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DDE (312)</a:t>
            </a:r>
            <a:endParaRPr sz="1333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44"/>
          <p:cNvSpPr txBox="1"/>
          <p:nvPr/>
        </p:nvSpPr>
        <p:spPr>
          <a:xfrm>
            <a:off x="5670617" y="6147700"/>
            <a:ext cx="1174000" cy="434800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GB" sz="1333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School</a:t>
            </a:r>
            <a:endParaRPr sz="2400"/>
          </a:p>
        </p:txBody>
      </p:sp>
      <p:sp>
        <p:nvSpPr>
          <p:cNvPr id="318" name="Google Shape;318;p44"/>
          <p:cNvSpPr txBox="1"/>
          <p:nvPr/>
        </p:nvSpPr>
        <p:spPr>
          <a:xfrm>
            <a:off x="3180700" y="6147800"/>
            <a:ext cx="1174000" cy="434800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333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School</a:t>
            </a:r>
            <a:endParaRPr sz="1333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44"/>
          <p:cNvSpPr txBox="1"/>
          <p:nvPr/>
        </p:nvSpPr>
        <p:spPr>
          <a:xfrm>
            <a:off x="1728400" y="6147733"/>
            <a:ext cx="1049600" cy="434800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GB" sz="1333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School</a:t>
            </a:r>
            <a:endParaRPr sz="1333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44"/>
          <p:cNvSpPr txBox="1"/>
          <p:nvPr/>
        </p:nvSpPr>
        <p:spPr>
          <a:xfrm>
            <a:off x="117467" y="6147733"/>
            <a:ext cx="1122400" cy="434800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333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School</a:t>
            </a:r>
            <a:endParaRPr sz="1333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44"/>
          <p:cNvSpPr txBox="1"/>
          <p:nvPr/>
        </p:nvSpPr>
        <p:spPr>
          <a:xfrm>
            <a:off x="7425767" y="6147800"/>
            <a:ext cx="1174000" cy="434800"/>
          </a:xfrm>
          <a:prstGeom prst="rect">
            <a:avLst/>
          </a:prstGeom>
          <a:noFill/>
          <a:ln w="19050" cap="flat" cmpd="sng">
            <a:solidFill>
              <a:srgbClr val="A72A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GB" sz="1333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School</a:t>
            </a:r>
            <a:endParaRPr sz="1333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44"/>
          <p:cNvSpPr txBox="1"/>
          <p:nvPr/>
        </p:nvSpPr>
        <p:spPr>
          <a:xfrm>
            <a:off x="9005916" y="6147708"/>
            <a:ext cx="3043600" cy="4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1467"/>
              <a:t>Fill Census Forms &amp; Data entry</a:t>
            </a:r>
            <a:endParaRPr sz="1467"/>
          </a:p>
        </p:txBody>
      </p:sp>
      <p:sp>
        <p:nvSpPr>
          <p:cNvPr id="346" name="Google Shape;346;p44"/>
          <p:cNvSpPr txBox="1"/>
          <p:nvPr/>
        </p:nvSpPr>
        <p:spPr>
          <a:xfrm>
            <a:off x="9574769" y="4827852"/>
            <a:ext cx="2354000" cy="92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1467"/>
              <a:t>Assurance of 100% Coverage and Check Summary Tables</a:t>
            </a:r>
            <a:endParaRPr sz="1467"/>
          </a:p>
        </p:txBody>
      </p:sp>
      <p:sp>
        <p:nvSpPr>
          <p:cNvPr id="44" name="Google Shape;306;p44"/>
          <p:cNvSpPr/>
          <p:nvPr/>
        </p:nvSpPr>
        <p:spPr>
          <a:xfrm>
            <a:off x="1048899" y="218486"/>
            <a:ext cx="10478000" cy="8212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533" b="1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287383" y="182881"/>
          <a:ext cx="11469188" cy="667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74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889" y="2431532"/>
            <a:ext cx="2510214" cy="436338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School Census No (Unique </a:t>
            </a:r>
            <a:r>
              <a:rPr lang="en-US" b="1" dirty="0" smtClean="0">
                <a:solidFill>
                  <a:srgbClr val="7030A0"/>
                </a:solidFill>
              </a:rPr>
              <a:t>Identifier)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Schools </a:t>
            </a:r>
            <a:r>
              <a:rPr lang="en-US" dirty="0"/>
              <a:t>Current </a:t>
            </a:r>
            <a:r>
              <a:rPr lang="en-US" dirty="0" smtClean="0"/>
              <a:t>Name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School Address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Located Province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Located Admin. District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Education Zone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Education Division)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Admin</a:t>
            </a:r>
            <a:r>
              <a:rPr lang="en-US" dirty="0"/>
              <a:t>. Level (</a:t>
            </a:r>
            <a:r>
              <a:rPr lang="en-US" dirty="0" smtClean="0"/>
              <a:t>NS/PS)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Type </a:t>
            </a:r>
            <a:r>
              <a:rPr lang="en-US" dirty="0"/>
              <a:t>of School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Year </a:t>
            </a:r>
            <a:r>
              <a:rPr lang="en-US" dirty="0"/>
              <a:t>Span of </a:t>
            </a:r>
            <a:r>
              <a:rPr lang="en-US" dirty="0" smtClean="0"/>
              <a:t>School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Medium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School Sex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03070" y="2350285"/>
            <a:ext cx="1874772" cy="2585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No. of Classes by Grade and Medium (</a:t>
            </a:r>
            <a:r>
              <a:rPr lang="en-US" dirty="0" smtClean="0"/>
              <a:t>G1-G11)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No</a:t>
            </a:r>
            <a:r>
              <a:rPr lang="en-US" dirty="0"/>
              <a:t>. of Classes by Grade  with Stream and Medium (G12-G13)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73976" y="2333685"/>
            <a:ext cx="2327897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Grade 1 Admissions Data by Medium and Sex (</a:t>
            </a:r>
            <a:r>
              <a:rPr lang="en-US" b="1" dirty="0">
                <a:solidFill>
                  <a:srgbClr val="7030A0"/>
                </a:solidFill>
              </a:rPr>
              <a:t>Applications</a:t>
            </a:r>
            <a:r>
              <a:rPr lang="en-US" dirty="0"/>
              <a:t>, </a:t>
            </a:r>
            <a:r>
              <a:rPr lang="en-US" b="1" dirty="0">
                <a:solidFill>
                  <a:srgbClr val="7030A0"/>
                </a:solidFill>
              </a:rPr>
              <a:t>Enrolment</a:t>
            </a:r>
            <a:r>
              <a:rPr lang="en-US" dirty="0"/>
              <a:t>, </a:t>
            </a:r>
            <a:r>
              <a:rPr lang="en-US" b="1" dirty="0">
                <a:solidFill>
                  <a:srgbClr val="7030A0"/>
                </a:solidFill>
              </a:rPr>
              <a:t>Pre School </a:t>
            </a:r>
            <a:r>
              <a:rPr lang="en-US" b="1" dirty="0" smtClean="0">
                <a:solidFill>
                  <a:srgbClr val="7030A0"/>
                </a:solidFill>
              </a:rPr>
              <a:t>Attendance</a:t>
            </a:r>
            <a:r>
              <a:rPr lang="en-US" dirty="0" smtClean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School Students Flow</a:t>
            </a:r>
            <a:endParaRPr lang="en-US" dirty="0"/>
          </a:p>
          <a:p>
            <a:pPr lvl="0"/>
            <a:r>
              <a:rPr lang="en-US" dirty="0" smtClean="0"/>
              <a:t> - </a:t>
            </a:r>
            <a:r>
              <a:rPr lang="en-US" b="1" dirty="0" smtClean="0">
                <a:solidFill>
                  <a:srgbClr val="7030A0"/>
                </a:solidFill>
              </a:rPr>
              <a:t>New </a:t>
            </a:r>
            <a:r>
              <a:rPr lang="en-US" b="1" dirty="0">
                <a:solidFill>
                  <a:srgbClr val="7030A0"/>
                </a:solidFill>
              </a:rPr>
              <a:t>Admissions </a:t>
            </a:r>
            <a:r>
              <a:rPr lang="en-US" dirty="0"/>
              <a:t>by Grade and Sex</a:t>
            </a:r>
          </a:p>
          <a:p>
            <a:pPr lvl="0"/>
            <a:r>
              <a:rPr lang="en-US" dirty="0" smtClean="0"/>
              <a:t>- Leaving</a:t>
            </a:r>
            <a:r>
              <a:rPr lang="en-US" dirty="0"/>
              <a:t>/ </a:t>
            </a:r>
            <a:r>
              <a:rPr lang="en-US" b="1" dirty="0">
                <a:solidFill>
                  <a:srgbClr val="7030A0"/>
                </a:solidFill>
              </a:rPr>
              <a:t>Exist</a:t>
            </a:r>
            <a:r>
              <a:rPr lang="en-US" dirty="0"/>
              <a:t> by Grade and Sex</a:t>
            </a:r>
          </a:p>
          <a:p>
            <a:pPr lvl="0"/>
            <a:r>
              <a:rPr lang="en-US" dirty="0" smtClean="0"/>
              <a:t>- Dropouts </a:t>
            </a:r>
            <a:r>
              <a:rPr lang="en-US" dirty="0"/>
              <a:t>by Grade and Sex</a:t>
            </a:r>
          </a:p>
          <a:p>
            <a:pPr lvl="0"/>
            <a:r>
              <a:rPr lang="en-US" dirty="0" smtClean="0"/>
              <a:t>- Repeaters </a:t>
            </a:r>
            <a:r>
              <a:rPr lang="en-US" dirty="0"/>
              <a:t>by Grade and Sex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12836" y="2459333"/>
            <a:ext cx="2216352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Students Performance at National Exams (Grade 5 </a:t>
            </a:r>
            <a:r>
              <a:rPr lang="en-US" dirty="0" smtClean="0"/>
              <a:t>Scholarship, </a:t>
            </a:r>
            <a:r>
              <a:rPr lang="en-US" dirty="0"/>
              <a:t>O/L, A/L by </a:t>
            </a:r>
            <a:r>
              <a:rPr lang="en-US" dirty="0" smtClean="0"/>
              <a:t>Sex and Medium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31467" y="973189"/>
            <a:ext cx="2704011" cy="83407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Students Data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11 Sub Sections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115" y="785536"/>
            <a:ext cx="3368033" cy="116647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School Profile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19 Core Questions and </a:t>
            </a:r>
            <a:r>
              <a:rPr lang="en-US" sz="2400" b="1" dirty="0" smtClean="0">
                <a:solidFill>
                  <a:srgbClr val="002060"/>
                </a:solidFill>
              </a:rPr>
              <a:t>122 </a:t>
            </a:r>
            <a:r>
              <a:rPr lang="en-US" sz="2400" b="1" dirty="0">
                <a:solidFill>
                  <a:srgbClr val="002060"/>
                </a:solidFill>
              </a:rPr>
              <a:t>Data Cells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9954" y="2320834"/>
            <a:ext cx="2411910" cy="36933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Students by Grade, Medium and </a:t>
            </a:r>
            <a:r>
              <a:rPr lang="en-US" dirty="0" smtClean="0"/>
              <a:t>Sex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by Grade, Sex and Year of </a:t>
            </a:r>
            <a:r>
              <a:rPr lang="en-US" dirty="0" smtClean="0"/>
              <a:t>Birth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Students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by Grade, Ethnicity and Sex 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Students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by Grade, Religion and Sex 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by </a:t>
            </a:r>
            <a:r>
              <a:rPr lang="en-US" dirty="0" smtClean="0"/>
              <a:t>Subjects (Primary -7, </a:t>
            </a:r>
            <a:r>
              <a:rPr lang="en-US" dirty="0" err="1" smtClean="0"/>
              <a:t>Grd</a:t>
            </a:r>
            <a:r>
              <a:rPr lang="en-US" dirty="0" smtClean="0"/>
              <a:t>. 6-9 -26, </a:t>
            </a:r>
            <a:r>
              <a:rPr lang="en-US" dirty="0" err="1" smtClean="0"/>
              <a:t>Grd</a:t>
            </a:r>
            <a:r>
              <a:rPr lang="en-US" dirty="0" smtClean="0"/>
              <a:t>. 10-11 – 54, A/L -61)  </a:t>
            </a:r>
            <a:r>
              <a:rPr lang="en-US" dirty="0"/>
              <a:t>Followed and Medium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7987" y="74066"/>
            <a:ext cx="633548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/>
              <a:t>School Profile &amp; Students Data ST1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84229" y="4763591"/>
            <a:ext cx="2172788" cy="2031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Students with Special </a:t>
            </a:r>
            <a:r>
              <a:rPr lang="en-US" dirty="0" smtClean="0"/>
              <a:t>Needs</a:t>
            </a:r>
          </a:p>
          <a:p>
            <a:pPr lvl="0"/>
            <a:r>
              <a:rPr lang="en-US" dirty="0" smtClean="0"/>
              <a:t>- Inclusive Education</a:t>
            </a:r>
          </a:p>
          <a:p>
            <a:pPr lvl="0"/>
            <a:r>
              <a:rPr lang="en-US" dirty="0" smtClean="0"/>
              <a:t> (Study in General Classes)</a:t>
            </a:r>
          </a:p>
          <a:p>
            <a:pPr lvl="0"/>
            <a:r>
              <a:rPr lang="en-US" dirty="0" smtClean="0"/>
              <a:t>- Students in Special Units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2"/>
          </p:cNvCxnSpPr>
          <p:nvPr/>
        </p:nvCxnSpPr>
        <p:spPr>
          <a:xfrm flipH="1">
            <a:off x="3744148" y="658841"/>
            <a:ext cx="2271582" cy="6273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</p:cNvCxnSpPr>
          <p:nvPr/>
        </p:nvCxnSpPr>
        <p:spPr>
          <a:xfrm>
            <a:off x="6015730" y="658841"/>
            <a:ext cx="1848110" cy="62734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03104" y="2005776"/>
            <a:ext cx="1349274" cy="2769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342145" y="2015966"/>
            <a:ext cx="635188" cy="2769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653415" y="1833906"/>
            <a:ext cx="391922" cy="302547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093948" y="1820114"/>
            <a:ext cx="3507925" cy="50072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8638847" y="1833906"/>
            <a:ext cx="963026" cy="48692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666194" y="1807263"/>
            <a:ext cx="1533306" cy="62426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09289" y="5043599"/>
            <a:ext cx="1914609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Electorate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DS Division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Local </a:t>
            </a:r>
            <a:r>
              <a:rPr lang="en-US" b="1" dirty="0" err="1" smtClean="0">
                <a:solidFill>
                  <a:srgbClr val="7030A0"/>
                </a:solidFill>
              </a:rPr>
              <a:t>Govt</a:t>
            </a:r>
            <a:r>
              <a:rPr lang="en-US" b="1" dirty="0" smtClean="0">
                <a:solidFill>
                  <a:srgbClr val="7030A0"/>
                </a:solidFill>
              </a:rPr>
              <a:t> Sector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GN Division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School Ethnicity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Started Year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10227</TotalTime>
  <Words>4661</Words>
  <Application>Microsoft Office PowerPoint</Application>
  <PresentationFormat>Widescreen</PresentationFormat>
  <Paragraphs>1800</Paragraphs>
  <Slides>48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Adobe Garamond Pro Bold</vt:lpstr>
      <vt:lpstr>Arial</vt:lpstr>
      <vt:lpstr>Arial</vt:lpstr>
      <vt:lpstr>Calibri</vt:lpstr>
      <vt:lpstr>Calibri Light</vt:lpstr>
      <vt:lpstr>Iskoola Pota</vt:lpstr>
      <vt:lpstr>Roboto</vt:lpstr>
      <vt:lpstr>Office Theme</vt:lpstr>
      <vt:lpstr>Worksheet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Education Sector in Sri Lanka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Census Data 2020 – School Statistics</vt:lpstr>
      <vt:lpstr>PowerPoint Presentation</vt:lpstr>
      <vt:lpstr>PowerPoint Presentation</vt:lpstr>
      <vt:lpstr>PowerPoint Presentation</vt:lpstr>
      <vt:lpstr>Census Data 2020 –Students Statistics</vt:lpstr>
      <vt:lpstr>Census Data 2020 –Students Statistics</vt:lpstr>
      <vt:lpstr>Census Data 2020 –Students Statistics by Medium</vt:lpstr>
      <vt:lpstr>Census Data 2020 –Students Statistics by Gender</vt:lpstr>
      <vt:lpstr>Census Data 2020 – A/L Students Statistics by Gender</vt:lpstr>
      <vt:lpstr>Census Data 2020 – Teacher Statistics</vt:lpstr>
      <vt:lpstr>Census Data 2020 – Teacher Statistics by Medium</vt:lpstr>
      <vt:lpstr>STR of Govt. Schs.-2020</vt:lpstr>
      <vt:lpstr>Census Data 2020 – Grade 1 Enrollment</vt:lpstr>
      <vt:lpstr>PowerPoint Presentation</vt:lpstr>
      <vt:lpstr>Grade 1 Admission Related Statistics of Govt. Schs.-2020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Students by Grades 2007-2020</vt:lpstr>
      <vt:lpstr>PowerPoint Presentation</vt:lpstr>
      <vt:lpstr>Unique Identifier &amp; Geo Codes</vt:lpstr>
      <vt:lpstr>Organization of Census Report-2020</vt:lpstr>
      <vt:lpstr>Overview of Existing Formal Education Cycle in Sri Lanka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162</cp:revision>
  <dcterms:created xsi:type="dcterms:W3CDTF">2021-06-13T06:25:49Z</dcterms:created>
  <dcterms:modified xsi:type="dcterms:W3CDTF">2021-11-01T07:43:32Z</dcterms:modified>
</cp:coreProperties>
</file>